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72" autoAdjust="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2164D1-B023-452E-987E-E7A6F226F264}" type="datetimeFigureOut">
              <a:rPr lang="en-US" smtClean="0"/>
              <a:pPr/>
              <a:t>11/3/2017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2FB92B5-42E9-4278-BEA0-ADBF9EDBBF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164D1-B023-452E-987E-E7A6F226F26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164D1-B023-452E-987E-E7A6F226F26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164D1-B023-452E-987E-E7A6F226F26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2164D1-B023-452E-987E-E7A6F226F26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B92B5-42E9-4278-BEA0-ADBF9EDBBF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2164D1-B023-452E-987E-E7A6F226F264}"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2164D1-B023-452E-987E-E7A6F226F264}"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2164D1-B023-452E-987E-E7A6F226F264}"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164D1-B023-452E-987E-E7A6F226F264}"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2164D1-B023-452E-987E-E7A6F226F264}"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B92B5-42E9-4278-BEA0-ADBF9EDBB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2164D1-B023-452E-987E-E7A6F226F264}"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FB92B5-42E9-4278-BEA0-ADBF9EDBBF9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2164D1-B023-452E-987E-E7A6F226F264}" type="datetimeFigureOut">
              <a:rPr lang="en-US" smtClean="0"/>
              <a:pPr/>
              <a:t>11/3/2017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FB92B5-42E9-4278-BEA0-ADBF9EDBBF9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dirty="0" smtClean="0">
                <a:latin typeface="+mn-lt"/>
              </a:rPr>
              <a:t>چالش های توسعه چابک در شرکت های بزرگ</a:t>
            </a:r>
            <a:endParaRPr lang="en-US" sz="4800" dirty="0">
              <a:latin typeface="+mn-lt"/>
            </a:endParaRPr>
          </a:p>
        </p:txBody>
      </p:sp>
      <p:sp>
        <p:nvSpPr>
          <p:cNvPr id="3" name="Subtitle 2"/>
          <p:cNvSpPr>
            <a:spLocks noGrp="1"/>
          </p:cNvSpPr>
          <p:nvPr>
            <p:ph type="subTitle" idx="1"/>
          </p:nvPr>
        </p:nvSpPr>
        <p:spPr/>
        <p:txBody>
          <a:bodyPr/>
          <a:lstStyle/>
          <a:p>
            <a:endParaRPr lang="en-US" dirty="0" smtClean="0"/>
          </a:p>
          <a:p>
            <a:r>
              <a:rPr lang="fa-IR" dirty="0" smtClean="0"/>
              <a:t>الهام احمدی</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lvl="0" indent="-742950" rtl="1">
              <a:buFont typeface="+mj-lt"/>
              <a:buAutoNum type="arabicPeriod"/>
            </a:pPr>
            <a:r>
              <a:rPr lang="fa-IR" sz="3200" b="1" dirty="0" smtClean="0"/>
              <a:t>مقامت در برابر تغییر </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a:t>C1</a:t>
            </a:r>
            <a:r>
              <a:rPr lang="fa-IR" sz="2400" dirty="0"/>
              <a:t>. مقاومت عمومی در برابر </a:t>
            </a:r>
            <a:r>
              <a:rPr lang="fa-IR" sz="2400" dirty="0" smtClean="0"/>
              <a:t>تغییر</a:t>
            </a:r>
            <a:endParaRPr lang="en-US" sz="2400" dirty="0"/>
          </a:p>
          <a:p>
            <a:pPr algn="r" rtl="1">
              <a:lnSpc>
                <a:spcPct val="150000"/>
              </a:lnSpc>
              <a:buNone/>
            </a:pPr>
            <a:r>
              <a:rPr lang="en-US" sz="2400" dirty="0"/>
              <a:t>C2</a:t>
            </a:r>
            <a:r>
              <a:rPr lang="fa-IR" sz="2400" dirty="0"/>
              <a:t>. شک داشتن نسبت به روش کار جدید</a:t>
            </a:r>
            <a:endParaRPr lang="en-US" sz="2400" dirty="0"/>
          </a:p>
          <a:p>
            <a:pPr algn="r" rtl="1">
              <a:lnSpc>
                <a:spcPct val="150000"/>
              </a:lnSpc>
              <a:buNone/>
            </a:pPr>
            <a:r>
              <a:rPr lang="en-US" sz="2400" dirty="0"/>
              <a:t>C3</a:t>
            </a:r>
            <a:r>
              <a:rPr lang="fa-IR" sz="2400" dirty="0"/>
              <a:t>. تغییرات تعهد ( مجوز) مقاومت ایجاد می کند.</a:t>
            </a:r>
            <a:endParaRPr lang="en-US" sz="2400" dirty="0"/>
          </a:p>
          <a:p>
            <a:pPr algn="r" rtl="1">
              <a:lnSpc>
                <a:spcPct val="150000"/>
              </a:lnSpc>
              <a:buNone/>
            </a:pPr>
            <a:r>
              <a:rPr lang="en-US" sz="2400" dirty="0"/>
              <a:t>C4</a:t>
            </a:r>
            <a:r>
              <a:rPr lang="fa-IR" sz="2400" dirty="0"/>
              <a:t>. مدیریت تمایلی به </a:t>
            </a:r>
            <a:r>
              <a:rPr lang="fa-IR" sz="2400" dirty="0" smtClean="0"/>
              <a:t>تغییر </a:t>
            </a:r>
            <a:r>
              <a:rPr lang="fa-IR" sz="2400" dirty="0"/>
              <a:t>ندارد.</a:t>
            </a:r>
            <a:endParaRPr lang="en-US" sz="2400" dirty="0"/>
          </a:p>
          <a:p>
            <a:pPr algn="r" rtl="1">
              <a:lnSpc>
                <a:spcPct val="150000"/>
              </a:lnSpc>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lvl="0" indent="-742950" rtl="1">
              <a:buFont typeface="+mj-lt"/>
              <a:buAutoNum type="arabicPeriod" startAt="2"/>
            </a:pPr>
            <a:r>
              <a:rPr lang="fa-IR" sz="3200" b="1" dirty="0" smtClean="0"/>
              <a:t>فقدان سرمایه گذاری </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smtClean="0"/>
              <a:t>C5</a:t>
            </a:r>
            <a:r>
              <a:rPr lang="fa-IR" sz="2400" dirty="0" smtClean="0"/>
              <a:t>. </a:t>
            </a:r>
            <a:r>
              <a:rPr lang="fa-IR" sz="2400" dirty="0"/>
              <a:t>فقدان مربیگری</a:t>
            </a:r>
            <a:endParaRPr lang="en-US" sz="2400" dirty="0"/>
          </a:p>
          <a:p>
            <a:pPr algn="r" rtl="1">
              <a:lnSpc>
                <a:spcPct val="150000"/>
              </a:lnSpc>
              <a:buNone/>
            </a:pPr>
            <a:r>
              <a:rPr lang="en-US" sz="2400" dirty="0"/>
              <a:t>C6</a:t>
            </a:r>
            <a:r>
              <a:rPr lang="fa-IR" sz="2400" dirty="0"/>
              <a:t>. فقدان آموزش</a:t>
            </a:r>
            <a:endParaRPr lang="en-US" sz="2400" dirty="0"/>
          </a:p>
          <a:p>
            <a:pPr algn="r" rtl="1">
              <a:lnSpc>
                <a:spcPct val="150000"/>
              </a:lnSpc>
              <a:buNone/>
            </a:pPr>
            <a:r>
              <a:rPr lang="en-US" sz="2400" dirty="0"/>
              <a:t>C7</a:t>
            </a:r>
            <a:r>
              <a:rPr lang="fa-IR" sz="2400" dirty="0"/>
              <a:t>. بارکاری بسیار زیاد</a:t>
            </a:r>
            <a:endParaRPr lang="en-US" sz="2400" dirty="0"/>
          </a:p>
          <a:p>
            <a:pPr algn="r" rtl="1">
              <a:lnSpc>
                <a:spcPct val="150000"/>
              </a:lnSpc>
              <a:buNone/>
            </a:pPr>
            <a:r>
              <a:rPr lang="en-US" sz="2400" dirty="0"/>
              <a:t>C8</a:t>
            </a:r>
            <a:r>
              <a:rPr lang="fa-IR" sz="2400" dirty="0"/>
              <a:t>. حفظ تعهدات قدیمی</a:t>
            </a:r>
            <a:endParaRPr lang="en-US" sz="2400" dirty="0"/>
          </a:p>
          <a:p>
            <a:pPr algn="r" rtl="1">
              <a:lnSpc>
                <a:spcPct val="150000"/>
              </a:lnSpc>
              <a:buNone/>
            </a:pPr>
            <a:r>
              <a:rPr lang="en-US" sz="2400" dirty="0"/>
              <a:t>C9</a:t>
            </a:r>
            <a:r>
              <a:rPr lang="fa-IR" sz="2400" dirty="0"/>
              <a:t>. چالش در بازسازی فضاهای فیزیکی</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rtl="1">
              <a:buFont typeface="+mj-lt"/>
              <a:buAutoNum type="arabicPeriod" startAt="3"/>
            </a:pPr>
            <a:r>
              <a:rPr lang="fa-IR" sz="3200" b="1" dirty="0" smtClean="0"/>
              <a:t>دشواری پیاده سازی چابک</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smtClean="0"/>
              <a:t>C10</a:t>
            </a:r>
            <a:r>
              <a:rPr lang="fa-IR" sz="2400" dirty="0"/>
              <a:t>. کج فهمی مفهوم چابک</a:t>
            </a:r>
            <a:endParaRPr lang="en-US" sz="2400" dirty="0"/>
          </a:p>
          <a:p>
            <a:pPr algn="r" rtl="1">
              <a:lnSpc>
                <a:spcPct val="150000"/>
              </a:lnSpc>
              <a:buNone/>
            </a:pPr>
            <a:r>
              <a:rPr lang="en-US" sz="2400" dirty="0"/>
              <a:t>C11</a:t>
            </a:r>
            <a:r>
              <a:rPr lang="fa-IR" sz="2400" dirty="0"/>
              <a:t>. عدم راهنمایی از ادبیات</a:t>
            </a:r>
            <a:endParaRPr lang="en-US" sz="2400" dirty="0"/>
          </a:p>
          <a:p>
            <a:pPr algn="r" rtl="1">
              <a:lnSpc>
                <a:spcPct val="150000"/>
              </a:lnSpc>
              <a:buNone/>
            </a:pPr>
            <a:r>
              <a:rPr lang="en-US" sz="2400" dirty="0"/>
              <a:t>C12</a:t>
            </a:r>
            <a:r>
              <a:rPr lang="fa-IR" sz="2400" dirty="0"/>
              <a:t>. شخصی سازی ضعیف چابک</a:t>
            </a:r>
            <a:endParaRPr lang="en-US" sz="2400" dirty="0"/>
          </a:p>
          <a:p>
            <a:pPr algn="r" rtl="1">
              <a:lnSpc>
                <a:spcPct val="150000"/>
              </a:lnSpc>
              <a:buNone/>
            </a:pPr>
            <a:r>
              <a:rPr lang="en-US" sz="2400" dirty="0"/>
              <a:t>C13</a:t>
            </a:r>
            <a:r>
              <a:rPr lang="fa-IR" sz="2400" dirty="0"/>
              <a:t>. بازگشت به راهکارهای قدیمی</a:t>
            </a:r>
            <a:endParaRPr lang="en-US" sz="2400" dirty="0"/>
          </a:p>
          <a:p>
            <a:pPr algn="r" rtl="1">
              <a:lnSpc>
                <a:spcPct val="150000"/>
              </a:lnSpc>
              <a:buNone/>
            </a:pPr>
            <a:r>
              <a:rPr lang="en-US" sz="2400" dirty="0"/>
              <a:t>C14</a:t>
            </a:r>
            <a:r>
              <a:rPr lang="fa-IR" sz="2400" dirty="0"/>
              <a:t>. جدیت بیش از حد</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rtl="1">
              <a:buFont typeface="+mj-lt"/>
              <a:buAutoNum type="arabicPeriod" startAt="4"/>
            </a:pPr>
            <a:r>
              <a:rPr lang="fa-IR" sz="3200" b="1" dirty="0" smtClean="0"/>
              <a:t>چالش های هماهنگی در محیط چند تیمی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a:t>C15</a:t>
            </a:r>
            <a:r>
              <a:rPr lang="fa-IR" sz="2400" dirty="0"/>
              <a:t>. پیوند میان تیم ها دشوار است.</a:t>
            </a:r>
            <a:endParaRPr lang="en-US" sz="2400" dirty="0"/>
          </a:p>
          <a:p>
            <a:pPr algn="r" rtl="1">
              <a:lnSpc>
                <a:spcPct val="150000"/>
              </a:lnSpc>
              <a:buNone/>
            </a:pPr>
            <a:r>
              <a:rPr lang="en-US" sz="2400" dirty="0"/>
              <a:t>C16</a:t>
            </a:r>
            <a:r>
              <a:rPr lang="fa-IR" sz="2400" dirty="0"/>
              <a:t>. به چالش کشیدن تیم های مستقل</a:t>
            </a:r>
            <a:endParaRPr lang="en-US" sz="2400" dirty="0"/>
          </a:p>
          <a:p>
            <a:pPr algn="r" rtl="1">
              <a:lnSpc>
                <a:spcPct val="150000"/>
              </a:lnSpc>
              <a:buNone/>
            </a:pPr>
            <a:r>
              <a:rPr lang="en-US" sz="2400" dirty="0"/>
              <a:t>C17</a:t>
            </a:r>
            <a:r>
              <a:rPr lang="fa-IR" sz="2400" dirty="0"/>
              <a:t>. چالش های اشاعه جهانی</a:t>
            </a:r>
            <a:endParaRPr lang="en-US" sz="2400" dirty="0"/>
          </a:p>
          <a:p>
            <a:pPr algn="r" rtl="1">
              <a:lnSpc>
                <a:spcPct val="150000"/>
              </a:lnSpc>
              <a:buNone/>
            </a:pPr>
            <a:r>
              <a:rPr lang="en-US" sz="2400" dirty="0"/>
              <a:t>C18</a:t>
            </a:r>
            <a:r>
              <a:rPr lang="fa-IR" sz="2400" dirty="0"/>
              <a:t>. دستیابی به ثبات فنی</a:t>
            </a:r>
            <a:endParaRPr lang="en-US" sz="2400" dirty="0"/>
          </a:p>
          <a:p>
            <a:pPr algn="r" rtl="1">
              <a:lnSpc>
                <a:spcPct val="150000"/>
              </a:lnSpc>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rtl="1">
              <a:buFont typeface="+mj-lt"/>
              <a:buAutoNum type="arabicPeriod" startAt="5"/>
            </a:pPr>
            <a:r>
              <a:rPr lang="fa-IR" sz="3200" b="1" dirty="0" smtClean="0"/>
              <a:t>ظهور رویکردهای مختلف در محیط چند تیمی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smtClean="0"/>
              <a:t>C1</a:t>
            </a:r>
            <a:r>
              <a:rPr lang="en-US" sz="2400" dirty="0" smtClean="0"/>
              <a:t>9</a:t>
            </a:r>
            <a:r>
              <a:rPr lang="fa-IR" sz="2400" dirty="0" smtClean="0">
                <a:latin typeface="Badr"/>
              </a:rPr>
              <a:t>. </a:t>
            </a:r>
            <a:r>
              <a:rPr lang="fa-IR" sz="2400" dirty="0">
                <a:latin typeface="Badr"/>
              </a:rPr>
              <a:t>تفسیر چابک در تیم ها متفاوت است.</a:t>
            </a:r>
            <a:endParaRPr lang="en-US" sz="2400" dirty="0">
              <a:latin typeface="Badr"/>
            </a:endParaRPr>
          </a:p>
          <a:p>
            <a:pPr algn="r" rtl="1">
              <a:lnSpc>
                <a:spcPct val="150000"/>
              </a:lnSpc>
              <a:buNone/>
            </a:pPr>
            <a:r>
              <a:rPr lang="en-US" sz="2400" dirty="0" smtClean="0"/>
              <a:t>C20</a:t>
            </a:r>
            <a:r>
              <a:rPr lang="fa-IR" sz="2400" dirty="0" smtClean="0">
                <a:latin typeface="Badr"/>
              </a:rPr>
              <a:t>. </a:t>
            </a:r>
            <a:r>
              <a:rPr lang="fa-IR" sz="2400" dirty="0">
                <a:latin typeface="Badr"/>
              </a:rPr>
              <a:t>استفاده از رویکردهای قدیمی و جدید در کنار هم</a:t>
            </a:r>
            <a:endParaRPr lang="en-US" sz="2400" dirty="0">
              <a:latin typeface="Badr"/>
            </a:endParaRPr>
          </a:p>
          <a:p>
            <a:pPr algn="r">
              <a:lnSpc>
                <a:spcPct val="150000"/>
              </a:lnSpc>
              <a:buNone/>
            </a:pPr>
            <a:endParaRPr lang="en-US" sz="2400" dirty="0">
              <a:latin typeface="Bad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rtl="1">
              <a:buFont typeface="+mj-lt"/>
              <a:buAutoNum type="arabicPeriod" startAt="6"/>
            </a:pPr>
            <a:r>
              <a:rPr lang="fa-IR" sz="3200" b="1" dirty="0" smtClean="0"/>
              <a:t>مدیریت سلسله مراتبی و مرزهای سازمانی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a:t>C21</a:t>
            </a:r>
            <a:r>
              <a:rPr lang="fa-IR" sz="2400" dirty="0"/>
              <a:t>. تقش مدیران میانی در چابک مشخص نیست.</a:t>
            </a:r>
            <a:endParaRPr lang="en-US" sz="2400" dirty="0"/>
          </a:p>
          <a:p>
            <a:pPr algn="r" rtl="1">
              <a:lnSpc>
                <a:spcPct val="150000"/>
              </a:lnSpc>
              <a:buNone/>
            </a:pPr>
            <a:r>
              <a:rPr lang="en-US" sz="2400" dirty="0"/>
              <a:t>C22</a:t>
            </a:r>
            <a:r>
              <a:rPr lang="fa-IR" sz="2400" dirty="0"/>
              <a:t>. مدیریت در مدل آبشاری</a:t>
            </a:r>
            <a:endParaRPr lang="en-US" sz="2400" dirty="0"/>
          </a:p>
          <a:p>
            <a:pPr algn="r" rtl="1">
              <a:lnSpc>
                <a:spcPct val="150000"/>
              </a:lnSpc>
              <a:buNone/>
            </a:pPr>
            <a:r>
              <a:rPr lang="en-US" sz="2400" dirty="0"/>
              <a:t>C23</a:t>
            </a:r>
            <a:r>
              <a:rPr lang="fa-IR" sz="2400" dirty="0"/>
              <a:t>. حفظ بوروکراسی قدیمی</a:t>
            </a:r>
            <a:endParaRPr lang="en-US" sz="2400" dirty="0"/>
          </a:p>
          <a:p>
            <a:pPr algn="r" rtl="1">
              <a:lnSpc>
                <a:spcPct val="150000"/>
              </a:lnSpc>
              <a:buNone/>
            </a:pPr>
            <a:r>
              <a:rPr lang="en-US" sz="2400" dirty="0"/>
              <a:t>C24</a:t>
            </a:r>
            <a:r>
              <a:rPr lang="fa-IR" sz="2400" dirty="0"/>
              <a:t>. بایگانی نگهداشته شده</a:t>
            </a:r>
            <a:endParaRPr lang="en-US" sz="2400" dirty="0"/>
          </a:p>
          <a:p>
            <a:pPr algn="r">
              <a:lnSpc>
                <a:spcPct val="150000"/>
              </a:lnSpc>
              <a:buNone/>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rtl="1">
              <a:lnSpc>
                <a:spcPct val="120000"/>
              </a:lnSpc>
              <a:buFont typeface="+mj-lt"/>
              <a:buAutoNum type="arabicPeriod" startAt="7"/>
            </a:pPr>
            <a:r>
              <a:rPr lang="fa-IR" sz="3200" b="1" dirty="0" smtClean="0"/>
              <a:t>چالش های مهندسی نیازسنجی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a:t>C25</a:t>
            </a:r>
            <a:r>
              <a:rPr lang="fa-IR" sz="2400" dirty="0"/>
              <a:t>. مهندسی نیازسنجی سطح بالا به طور چشمگیری در چابک از دست رفته است.</a:t>
            </a:r>
            <a:endParaRPr lang="en-US" sz="2400" dirty="0"/>
          </a:p>
          <a:p>
            <a:pPr algn="r" rtl="1">
              <a:lnSpc>
                <a:spcPct val="150000"/>
              </a:lnSpc>
              <a:buNone/>
            </a:pPr>
            <a:r>
              <a:rPr lang="en-US" sz="2400" dirty="0"/>
              <a:t>C26</a:t>
            </a:r>
            <a:r>
              <a:rPr lang="fa-IR" sz="2400" dirty="0"/>
              <a:t>. به چالش کشیدن اصلاح الزامات</a:t>
            </a:r>
            <a:endParaRPr lang="en-US" sz="2400" dirty="0"/>
          </a:p>
          <a:p>
            <a:pPr algn="r" rtl="1">
              <a:lnSpc>
                <a:spcPct val="150000"/>
              </a:lnSpc>
              <a:buNone/>
            </a:pPr>
            <a:r>
              <a:rPr lang="en-US" sz="2400" dirty="0" smtClean="0"/>
              <a:t>C27</a:t>
            </a:r>
            <a:r>
              <a:rPr lang="fa-IR" sz="2400" dirty="0" smtClean="0"/>
              <a:t>. تولید و براورد </a:t>
            </a:r>
            <a:r>
              <a:rPr lang="en-US" sz="2400" dirty="0" smtClean="0"/>
              <a:t>user story</a:t>
            </a:r>
            <a:r>
              <a:rPr lang="fa-IR" sz="2400" dirty="0" smtClean="0"/>
              <a:t> ها سخت است.</a:t>
            </a:r>
            <a:endParaRPr lang="en-US" sz="2400" dirty="0"/>
          </a:p>
          <a:p>
            <a:pPr algn="r" rtl="1">
              <a:lnSpc>
                <a:spcPct val="150000"/>
              </a:lnSpc>
              <a:buNone/>
            </a:pPr>
            <a:r>
              <a:rPr lang="en-US" sz="2400" dirty="0"/>
              <a:t>C28</a:t>
            </a:r>
            <a:r>
              <a:rPr lang="fa-IR" sz="2400" dirty="0"/>
              <a:t>. فاصله بین برنامه ریزی طولانی مدت و کوتاه مدت</a:t>
            </a:r>
            <a:endParaRPr lang="en-US" sz="2400" dirty="0"/>
          </a:p>
          <a:p>
            <a:pPr algn="r">
              <a:lnSpc>
                <a:spcPct val="150000"/>
              </a:lnSpc>
              <a:buNone/>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rtl="1">
              <a:buFont typeface="+mj-lt"/>
              <a:buAutoNum type="arabicPeriod" startAt="8"/>
            </a:pPr>
            <a:r>
              <a:rPr lang="fa-IR" sz="3200" b="1" dirty="0" smtClean="0"/>
              <a:t>چالش های تضمین کیفیت</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a:t>C29</a:t>
            </a:r>
            <a:r>
              <a:rPr lang="fa-IR" sz="2400" dirty="0"/>
              <a:t>. اعمال تست غیر کارکردی</a:t>
            </a:r>
            <a:endParaRPr lang="en-US" sz="2400" dirty="0"/>
          </a:p>
          <a:p>
            <a:pPr algn="r" rtl="1">
              <a:lnSpc>
                <a:spcPct val="150000"/>
              </a:lnSpc>
              <a:buNone/>
            </a:pPr>
            <a:r>
              <a:rPr lang="en-US" sz="2400" dirty="0"/>
              <a:t>C30</a:t>
            </a:r>
            <a:r>
              <a:rPr lang="fa-IR" sz="2400" dirty="0"/>
              <a:t>. عدم تست خودکار</a:t>
            </a:r>
            <a:endParaRPr lang="en-US" sz="2400" dirty="0"/>
          </a:p>
          <a:p>
            <a:pPr algn="r" rtl="1">
              <a:lnSpc>
                <a:spcPct val="150000"/>
              </a:lnSpc>
              <a:buNone/>
            </a:pPr>
            <a:r>
              <a:rPr lang="en-US" sz="2400" dirty="0"/>
              <a:t>C31</a:t>
            </a:r>
            <a:r>
              <a:rPr lang="fa-IR" sz="2400" dirty="0"/>
              <a:t>. ابهام الزامات بر </a:t>
            </a:r>
            <a:r>
              <a:rPr lang="en-US" sz="2400" dirty="0"/>
              <a:t>QA</a:t>
            </a:r>
            <a:r>
              <a:rPr lang="fa-IR" sz="2400" dirty="0"/>
              <a:t> تاثیر می گذارد.</a:t>
            </a:r>
            <a:endParaRPr lang="en-US" sz="2400" dirty="0"/>
          </a:p>
          <a:p>
            <a:pPr algn="r">
              <a:lnSpc>
                <a:spcPct val="150000"/>
              </a:lnSpc>
              <a:buNone/>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rtl="1">
              <a:buFont typeface="+mj-lt"/>
              <a:buAutoNum type="arabicPeriod" startAt="9"/>
            </a:pPr>
            <a:r>
              <a:rPr lang="fa-IR" sz="3200" b="1" dirty="0" smtClean="0"/>
              <a:t>ادغام توابع توسعه نیافته</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en-US" sz="2400" dirty="0"/>
              <a:t>C32</a:t>
            </a:r>
            <a:r>
              <a:rPr lang="fa-IR" sz="2400" dirty="0"/>
              <a:t>. توابع دیگر تمایلی به </a:t>
            </a:r>
            <a:r>
              <a:rPr lang="fa-IR" sz="2400" dirty="0" smtClean="0"/>
              <a:t>تغییر </a:t>
            </a:r>
            <a:r>
              <a:rPr lang="fa-IR" sz="2400" dirty="0"/>
              <a:t>ندارند.</a:t>
            </a:r>
            <a:endParaRPr lang="en-US" sz="2400" dirty="0"/>
          </a:p>
          <a:p>
            <a:pPr algn="r" rtl="1">
              <a:lnSpc>
                <a:spcPct val="150000"/>
              </a:lnSpc>
              <a:buNone/>
            </a:pPr>
            <a:r>
              <a:rPr lang="en-US" sz="2400" dirty="0"/>
              <a:t>C33</a:t>
            </a:r>
            <a:r>
              <a:rPr lang="fa-IR" sz="2400" dirty="0"/>
              <a:t>. چالش در تنظیم سرعت تحویل افزایشی</a:t>
            </a:r>
            <a:endParaRPr lang="en-US" sz="2400" dirty="0"/>
          </a:p>
          <a:p>
            <a:pPr algn="r" rtl="1">
              <a:lnSpc>
                <a:spcPct val="150000"/>
              </a:lnSpc>
              <a:buNone/>
            </a:pPr>
            <a:r>
              <a:rPr lang="en-US" sz="2400" dirty="0"/>
              <a:t>C34</a:t>
            </a:r>
            <a:r>
              <a:rPr lang="fa-IR" sz="2400" dirty="0"/>
              <a:t>. چالش در تنظیم فعالیت های راه اندازی محصول</a:t>
            </a:r>
            <a:endParaRPr lang="en-US" sz="2400" dirty="0"/>
          </a:p>
          <a:p>
            <a:pPr algn="r" rtl="1">
              <a:lnSpc>
                <a:spcPct val="150000"/>
              </a:lnSpc>
              <a:buNone/>
            </a:pPr>
            <a:r>
              <a:rPr lang="en-US" sz="2400" dirty="0"/>
              <a:t>C35</a:t>
            </a:r>
            <a:r>
              <a:rPr lang="fa-IR" sz="2400" dirty="0"/>
              <a:t>. مدل پاداش کار تیمی محور نیست.</a:t>
            </a:r>
            <a:endParaRPr lang="en-US" sz="2400" dirty="0"/>
          </a:p>
          <a:p>
            <a:pPr algn="r">
              <a:lnSpc>
                <a:spcPct val="150000"/>
              </a:lnSpc>
              <a:buNone/>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دسته بندی عوامل </a:t>
            </a:r>
            <a:r>
              <a:rPr lang="fa-IR" b="1" dirty="0"/>
              <a:t>موفقیت در </a:t>
            </a:r>
            <a:r>
              <a:rPr lang="fa-IR" b="1" dirty="0" smtClean="0"/>
              <a:t>تحول</a:t>
            </a:r>
            <a:endParaRPr lang="en-US" b="1" dirty="0"/>
          </a:p>
        </p:txBody>
      </p:sp>
      <p:sp>
        <p:nvSpPr>
          <p:cNvPr id="3" name="Content Placeholder 2"/>
          <p:cNvSpPr>
            <a:spLocks noGrp="1"/>
          </p:cNvSpPr>
          <p:nvPr>
            <p:ph idx="1"/>
          </p:nvPr>
        </p:nvSpPr>
        <p:spPr/>
        <p:txBody>
          <a:bodyPr>
            <a:normAutofit/>
          </a:bodyPr>
          <a:lstStyle/>
          <a:p>
            <a:pPr lvl="0" algn="r" rtl="1">
              <a:buNone/>
            </a:pPr>
            <a:r>
              <a:rPr lang="fa-IR" sz="2800" b="1" dirty="0" smtClean="0"/>
              <a:t>1.پشتیبانی </a:t>
            </a:r>
            <a:r>
              <a:rPr lang="fa-IR" sz="2800" b="1" dirty="0"/>
              <a:t>مدیریت </a:t>
            </a:r>
            <a:endParaRPr lang="fa-IR" sz="2800" b="1" dirty="0" smtClean="0"/>
          </a:p>
          <a:p>
            <a:pPr marL="514350" lvl="0" indent="-514350" algn="just" rtl="1">
              <a:buFont typeface="+mj-lt"/>
              <a:buAutoNum type="arabicPeriod"/>
            </a:pPr>
            <a:r>
              <a:rPr lang="fa-IR" sz="2400" dirty="0" smtClean="0"/>
              <a:t>اطمینان </a:t>
            </a:r>
            <a:r>
              <a:rPr lang="fa-IR" sz="2400" dirty="0"/>
              <a:t>از پشتیبانی </a:t>
            </a:r>
            <a:r>
              <a:rPr lang="fa-IR" sz="2400" dirty="0" smtClean="0"/>
              <a:t>مدیریت</a:t>
            </a:r>
            <a:endParaRPr lang="en-US" sz="2400" dirty="0"/>
          </a:p>
          <a:p>
            <a:pPr marL="457200" lvl="0" indent="-457200" algn="just" rtl="1">
              <a:buFont typeface="+mj-lt"/>
              <a:buAutoNum type="arabicPeriod"/>
            </a:pPr>
            <a:r>
              <a:rPr lang="fa-IR" sz="2400" dirty="0"/>
              <a:t>پشتیبانی مدیریت قابل مشاهده است.</a:t>
            </a:r>
            <a:endParaRPr lang="en-US" sz="2400" dirty="0"/>
          </a:p>
          <a:p>
            <a:pPr marL="457200" lvl="0" indent="-457200" algn="just" rtl="1">
              <a:buFont typeface="+mj-lt"/>
              <a:buAutoNum type="arabicPeriod"/>
            </a:pPr>
            <a:r>
              <a:rPr lang="fa-IR" sz="2400" dirty="0"/>
              <a:t>آموزش مدیریت بر روی چابک</a:t>
            </a:r>
            <a:endParaRPr lang="en-US" sz="2400" dirty="0"/>
          </a:p>
          <a:p>
            <a:pPr lvl="0" algn="r" rtl="1">
              <a:buNone/>
            </a:pPr>
            <a:endParaRPr lang="en-US" dirty="0"/>
          </a:p>
          <a:p>
            <a:pPr lvl="0" algn="r" rtl="1">
              <a:buNone/>
            </a:pPr>
            <a:r>
              <a:rPr lang="fa-IR" sz="2800" b="1" dirty="0" smtClean="0"/>
              <a:t>2. تعهد </a:t>
            </a:r>
            <a:r>
              <a:rPr lang="fa-IR" sz="2800" b="1" dirty="0"/>
              <a:t>به </a:t>
            </a:r>
            <a:r>
              <a:rPr lang="fa-IR" sz="2800" b="1" dirty="0" smtClean="0"/>
              <a:t>تحول</a:t>
            </a:r>
          </a:p>
          <a:p>
            <a:pPr marL="457200" lvl="0" indent="-457200" algn="r" rtl="1">
              <a:buFont typeface="+mj-lt"/>
              <a:buAutoNum type="arabicPeriod" startAt="4"/>
            </a:pPr>
            <a:r>
              <a:rPr lang="fa-IR" sz="2400" dirty="0" smtClean="0"/>
              <a:t>ارتباط </a:t>
            </a:r>
            <a:r>
              <a:rPr lang="fa-IR" sz="2400" dirty="0"/>
              <a:t>آن تغییر غیر قابل بحث است.</a:t>
            </a:r>
            <a:endParaRPr lang="en-US" sz="2400" dirty="0"/>
          </a:p>
          <a:p>
            <a:pPr marL="457200" lvl="0" indent="-457200" algn="r" rtl="1">
              <a:buFont typeface="+mj-lt"/>
              <a:buAutoNum type="arabicPeriod" startAt="4"/>
            </a:pPr>
            <a:r>
              <a:rPr lang="fa-IR" sz="2400" dirty="0"/>
              <a:t>نشان دادن تعهد قوی</a:t>
            </a:r>
            <a:endParaRPr lang="en-US" sz="2400" dirty="0"/>
          </a:p>
          <a:p>
            <a:pPr lvl="0" algn="r" rtl="1">
              <a:buNone/>
            </a:pPr>
            <a:endParaRPr lang="en-US" dirty="0"/>
          </a:p>
          <a:p>
            <a:pPr algn="r" rtl="1">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latin typeface="+mn-lt"/>
              </a:rPr>
              <a:t>توسعه چابک چیست</a:t>
            </a:r>
            <a:r>
              <a:rPr lang="fa-IR" b="1" dirty="0" smtClean="0">
                <a:latin typeface="+mn-lt"/>
              </a:rPr>
              <a:t>؟</a:t>
            </a:r>
            <a:endParaRPr lang="en-US" dirty="0">
              <a:latin typeface="+mn-lt"/>
            </a:endParaRPr>
          </a:p>
        </p:txBody>
      </p:sp>
      <p:sp>
        <p:nvSpPr>
          <p:cNvPr id="3" name="Content Placeholder 2"/>
          <p:cNvSpPr>
            <a:spLocks noGrp="1"/>
          </p:cNvSpPr>
          <p:nvPr>
            <p:ph idx="1"/>
          </p:nvPr>
        </p:nvSpPr>
        <p:spPr/>
        <p:txBody>
          <a:bodyPr>
            <a:normAutofit/>
          </a:bodyPr>
          <a:lstStyle/>
          <a:p>
            <a:pPr algn="r" rtl="1">
              <a:lnSpc>
                <a:spcPct val="150000"/>
              </a:lnSpc>
            </a:pPr>
            <a:r>
              <a:rPr lang="fa-IR" sz="2400" dirty="0"/>
              <a:t>توسعه چابک نگرشی برای تولید نرم افزار است که در آن نرم افزار (محصول) به صورت مرحله به مرحله و تکاملی تحویل مشتری می گردد و با ارتباط تنگاتنگ با او سعی </a:t>
            </a:r>
            <a:r>
              <a:rPr lang="fa-IR" sz="2400" dirty="0" smtClean="0"/>
              <a:t>می</a:t>
            </a:r>
            <a:r>
              <a:rPr lang="en-US" sz="2400" dirty="0" smtClean="0"/>
              <a:t> </a:t>
            </a:r>
            <a:r>
              <a:rPr lang="fa-IR" sz="2400" dirty="0" smtClean="0"/>
              <a:t>شود </a:t>
            </a:r>
            <a:r>
              <a:rPr lang="fa-IR" sz="2400" dirty="0"/>
              <a:t>که رضایتش جلب شود. </a:t>
            </a:r>
            <a:endParaRPr lang="fa-IR" sz="2400" dirty="0" smtClean="0"/>
          </a:p>
          <a:p>
            <a:pPr algn="r" rtl="1">
              <a:lnSpc>
                <a:spcPct val="150000"/>
              </a:lnSpc>
              <a:buNone/>
            </a:pPr>
            <a:endParaRPr lang="fa-IR" sz="2400" dirty="0"/>
          </a:p>
          <a:p>
            <a:pPr algn="r" rtl="1">
              <a:lnSpc>
                <a:spcPct val="150000"/>
              </a:lnSpc>
            </a:pPr>
            <a:r>
              <a:rPr lang="fa-IR" sz="2400" dirty="0" smtClean="0"/>
              <a:t>تیم </a:t>
            </a:r>
            <a:r>
              <a:rPr lang="fa-IR" sz="2400" dirty="0"/>
              <a:t>های توسعه چابک خود سازمانده و میان کارکردی هستند و </a:t>
            </a:r>
            <a:r>
              <a:rPr lang="fa-IR" sz="2400" dirty="0" smtClean="0"/>
              <a:t>بر</a:t>
            </a:r>
            <a:r>
              <a:rPr lang="en-US" sz="2400" dirty="0" smtClean="0"/>
              <a:t> </a:t>
            </a:r>
            <a:r>
              <a:rPr lang="fa-IR" sz="2400" dirty="0" smtClean="0"/>
              <a:t>اساس </a:t>
            </a:r>
            <a:r>
              <a:rPr lang="fa-IR" sz="2400" dirty="0"/>
              <a:t>برنامه ریزی تطبیقی، انعطاف پذیری نسبت به تغییرات </a:t>
            </a:r>
            <a:r>
              <a:rPr lang="fa-IR" sz="2400" dirty="0" smtClean="0"/>
              <a:t>و</a:t>
            </a:r>
            <a:r>
              <a:rPr lang="en-US" sz="2400" dirty="0" smtClean="0"/>
              <a:t> </a:t>
            </a:r>
            <a:r>
              <a:rPr lang="fa-IR" sz="2400" dirty="0" smtClean="0"/>
              <a:t>تحویل </a:t>
            </a:r>
            <a:r>
              <a:rPr lang="fa-IR" sz="2400" dirty="0"/>
              <a:t>به موقع عمل می کنند.</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دسته بندی عوامل موفقیت در تحول...</a:t>
            </a:r>
            <a:endParaRPr lang="en-US" dirty="0"/>
          </a:p>
        </p:txBody>
      </p:sp>
      <p:sp>
        <p:nvSpPr>
          <p:cNvPr id="3" name="Content Placeholder 2"/>
          <p:cNvSpPr>
            <a:spLocks noGrp="1"/>
          </p:cNvSpPr>
          <p:nvPr>
            <p:ph idx="1"/>
          </p:nvPr>
        </p:nvSpPr>
        <p:spPr/>
        <p:txBody>
          <a:bodyPr>
            <a:normAutofit/>
          </a:bodyPr>
          <a:lstStyle/>
          <a:p>
            <a:pPr lvl="0" algn="r" rtl="1">
              <a:buNone/>
            </a:pPr>
            <a:r>
              <a:rPr lang="fa-IR" sz="2800" b="1" dirty="0" smtClean="0"/>
              <a:t>3.رهبری</a:t>
            </a:r>
          </a:p>
          <a:p>
            <a:pPr marL="457200" lvl="0" indent="-457200" algn="r" rtl="1">
              <a:buFont typeface="+mj-lt"/>
              <a:buAutoNum type="arabicPeriod" startAt="6"/>
            </a:pPr>
            <a:r>
              <a:rPr lang="fa-IR" sz="2400" dirty="0"/>
              <a:t>تشخیص اهمیت رهبران </a:t>
            </a:r>
            <a:r>
              <a:rPr lang="fa-IR" sz="2400" dirty="0" smtClean="0"/>
              <a:t>تغییر</a:t>
            </a:r>
            <a:endParaRPr lang="en-US" sz="2400" dirty="0"/>
          </a:p>
          <a:p>
            <a:pPr marL="457200" lvl="0" indent="-457200" algn="r" rtl="1">
              <a:buFont typeface="+mj-lt"/>
              <a:buAutoNum type="arabicPeriod" startAt="6"/>
            </a:pPr>
            <a:r>
              <a:rPr lang="fa-IR" sz="2400" dirty="0"/>
              <a:t>درگیر شدن رهبران </a:t>
            </a:r>
            <a:r>
              <a:rPr lang="fa-IR" sz="2400" dirty="0" smtClean="0"/>
              <a:t>تغییر </a:t>
            </a:r>
            <a:r>
              <a:rPr lang="fa-IR" sz="2400" dirty="0"/>
              <a:t>بدون ابزار </a:t>
            </a:r>
            <a:r>
              <a:rPr lang="fa-IR" sz="2400" dirty="0" smtClean="0"/>
              <a:t>گذشته</a:t>
            </a:r>
          </a:p>
          <a:p>
            <a:pPr marL="457200" lvl="0" indent="-457200" algn="r" rtl="1">
              <a:buNone/>
            </a:pPr>
            <a:endParaRPr lang="en-US" sz="2400" dirty="0"/>
          </a:p>
          <a:p>
            <a:pPr algn="r" rtl="1">
              <a:buNone/>
            </a:pPr>
            <a:r>
              <a:rPr lang="fa-IR" sz="2800" b="1" dirty="0" smtClean="0"/>
              <a:t>4.</a:t>
            </a:r>
            <a:r>
              <a:rPr lang="fa-IR" sz="2800" b="1" dirty="0"/>
              <a:t> انتخاب و شخصی سازی رویکرد چابک</a:t>
            </a:r>
            <a:endParaRPr lang="en-US" sz="2800" b="1" dirty="0"/>
          </a:p>
          <a:p>
            <a:pPr marL="457200" indent="-457200" algn="r" rtl="1">
              <a:buFont typeface="+mj-lt"/>
              <a:buAutoNum type="arabicPeriod" startAt="8"/>
            </a:pPr>
            <a:r>
              <a:rPr lang="fa-IR" sz="2400" dirty="0" smtClean="0"/>
              <a:t>شخصی </a:t>
            </a:r>
            <a:r>
              <a:rPr lang="fa-IR" sz="2400" dirty="0"/>
              <a:t>سازی دقیق رویکرد چابک</a:t>
            </a:r>
            <a:endParaRPr lang="en-US" sz="2400" dirty="0"/>
          </a:p>
          <a:p>
            <a:pPr marL="457200" indent="-457200" algn="r" rtl="1">
              <a:buFont typeface="+mj-lt"/>
              <a:buAutoNum type="arabicPeriod" startAt="8"/>
            </a:pPr>
            <a:r>
              <a:rPr lang="fa-IR" sz="2400" dirty="0" smtClean="0"/>
              <a:t>مطابقت </a:t>
            </a:r>
            <a:r>
              <a:rPr lang="fa-IR" sz="2400" dirty="0"/>
              <a:t>با یک رویکرد واحد</a:t>
            </a:r>
            <a:endParaRPr lang="en-US" sz="2400" dirty="0"/>
          </a:p>
          <a:p>
            <a:pPr marL="457200" indent="-457200" algn="r" rtl="1">
              <a:buFont typeface="+mj-lt"/>
              <a:buAutoNum type="arabicPeriod" startAt="8"/>
            </a:pPr>
            <a:r>
              <a:rPr lang="fa-IR" sz="2400" dirty="0" smtClean="0"/>
              <a:t>نگاشت </a:t>
            </a:r>
            <a:r>
              <a:rPr lang="fa-IR" sz="2400" dirty="0"/>
              <a:t>راهکار قدیمی برای سهولت سازگاری</a:t>
            </a:r>
            <a:endParaRPr lang="en-US" sz="2400" dirty="0"/>
          </a:p>
          <a:p>
            <a:pPr marL="457200" indent="-457200" algn="r" rtl="1">
              <a:buFont typeface="+mj-lt"/>
              <a:buAutoNum type="arabicPeriod" startAt="8"/>
            </a:pPr>
            <a:r>
              <a:rPr lang="fa-IR" sz="2400" dirty="0" smtClean="0"/>
              <a:t>حفظ </a:t>
            </a:r>
            <a:r>
              <a:rPr lang="fa-IR" sz="2400" dirty="0"/>
              <a:t>آسان آن</a:t>
            </a:r>
            <a:endParaRPr lang="en-US" sz="2400" dirty="0"/>
          </a:p>
          <a:p>
            <a:pPr lvl="0" algn="r" rtl="1">
              <a:buNone/>
            </a:pPr>
            <a:endParaRPr lang="en-US" b="1" dirty="0"/>
          </a:p>
          <a:p>
            <a:pPr algn="r" rt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دسته بندی عوامل موفقیت در تحول...</a:t>
            </a:r>
            <a:endParaRPr lang="en-US" dirty="0"/>
          </a:p>
        </p:txBody>
      </p:sp>
      <p:sp>
        <p:nvSpPr>
          <p:cNvPr id="3" name="Content Placeholder 2"/>
          <p:cNvSpPr>
            <a:spLocks noGrp="1"/>
          </p:cNvSpPr>
          <p:nvPr>
            <p:ph idx="1"/>
          </p:nvPr>
        </p:nvSpPr>
        <p:spPr/>
        <p:txBody>
          <a:bodyPr>
            <a:normAutofit lnSpcReduction="10000"/>
          </a:bodyPr>
          <a:lstStyle/>
          <a:p>
            <a:pPr lvl="0" algn="r" rtl="1">
              <a:lnSpc>
                <a:spcPct val="150000"/>
              </a:lnSpc>
              <a:buNone/>
            </a:pPr>
            <a:r>
              <a:rPr lang="fa-IR" sz="2800" b="1" dirty="0" smtClean="0"/>
              <a:t>5.</a:t>
            </a:r>
            <a:r>
              <a:rPr lang="fa-IR" sz="2800" b="1" dirty="0"/>
              <a:t> آزمایشی</a:t>
            </a:r>
            <a:endParaRPr lang="en-US" sz="2800" b="1" dirty="0"/>
          </a:p>
          <a:p>
            <a:pPr marL="457200" indent="-457200" algn="r" rtl="1">
              <a:lnSpc>
                <a:spcPct val="150000"/>
              </a:lnSpc>
              <a:buFont typeface="+mj-lt"/>
              <a:buAutoNum type="arabicPeriod" startAt="12"/>
            </a:pPr>
            <a:r>
              <a:rPr lang="fa-IR" sz="2400" dirty="0"/>
              <a:t>با یک نمونه برای دریافت پذیرش شروع شود.</a:t>
            </a:r>
            <a:endParaRPr lang="en-US" sz="2400" dirty="0"/>
          </a:p>
          <a:p>
            <a:pPr marL="457200" indent="-457200" algn="r" rtl="1">
              <a:lnSpc>
                <a:spcPct val="150000"/>
              </a:lnSpc>
              <a:buFont typeface="+mj-lt"/>
              <a:buAutoNum type="arabicPeriod" startAt="12"/>
            </a:pPr>
            <a:r>
              <a:rPr lang="fa-IR" sz="2400" dirty="0" smtClean="0"/>
              <a:t>از یک </a:t>
            </a:r>
            <a:r>
              <a:rPr lang="fa-IR" sz="2400" dirty="0"/>
              <a:t>نمونه بینش گردآوری </a:t>
            </a:r>
            <a:r>
              <a:rPr lang="fa-IR" sz="2400" dirty="0" smtClean="0"/>
              <a:t>کنید.</a:t>
            </a:r>
          </a:p>
          <a:p>
            <a:pPr algn="r" rtl="1">
              <a:lnSpc>
                <a:spcPct val="150000"/>
              </a:lnSpc>
              <a:buNone/>
            </a:pPr>
            <a:endParaRPr lang="fa-IR" dirty="0"/>
          </a:p>
          <a:p>
            <a:pPr lvl="0" algn="r" rtl="1">
              <a:lnSpc>
                <a:spcPct val="150000"/>
              </a:lnSpc>
              <a:buNone/>
            </a:pPr>
            <a:r>
              <a:rPr lang="fa-IR" sz="2800" b="1" dirty="0" smtClean="0"/>
              <a:t>6.</a:t>
            </a:r>
            <a:r>
              <a:rPr lang="fa-IR" sz="2800" b="1" dirty="0"/>
              <a:t> آموزش و مربیگری</a:t>
            </a:r>
            <a:endParaRPr lang="en-US" sz="2800" b="1" dirty="0"/>
          </a:p>
          <a:p>
            <a:pPr marL="457200" indent="-457200" algn="r" rtl="1">
              <a:lnSpc>
                <a:spcPct val="150000"/>
              </a:lnSpc>
              <a:buFont typeface="+mj-lt"/>
              <a:buAutoNum type="arabicPeriod" startAt="14"/>
            </a:pPr>
            <a:r>
              <a:rPr lang="fa-IR" sz="2400" dirty="0"/>
              <a:t>ارائه آموزش در روش های چابک</a:t>
            </a:r>
            <a:endParaRPr lang="en-US" sz="2400" dirty="0"/>
          </a:p>
          <a:p>
            <a:pPr marL="457200" indent="-457200" algn="r" rtl="1">
              <a:lnSpc>
                <a:spcPct val="150000"/>
              </a:lnSpc>
              <a:buFont typeface="+mj-lt"/>
              <a:buAutoNum type="arabicPeriod" startAt="14"/>
            </a:pPr>
            <a:r>
              <a:rPr lang="fa-IR" sz="2400" dirty="0" smtClean="0"/>
              <a:t>یادگیری </a:t>
            </a:r>
            <a:r>
              <a:rPr lang="fa-IR" sz="2400" dirty="0"/>
              <a:t>تیم ها با کمک آنچه انجام می دهند.</a:t>
            </a:r>
            <a:endParaRPr lang="en-US" sz="2400" dirty="0"/>
          </a:p>
          <a:p>
            <a:pPr algn="r" rtl="1">
              <a:lnSpc>
                <a:spcPct val="150000"/>
              </a:lnSpc>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دسته بندی عوامل موفقیت در تحول...</a:t>
            </a:r>
            <a:endParaRPr lang="en-US" dirty="0"/>
          </a:p>
        </p:txBody>
      </p:sp>
      <p:sp>
        <p:nvSpPr>
          <p:cNvPr id="3" name="Content Placeholder 2"/>
          <p:cNvSpPr>
            <a:spLocks noGrp="1"/>
          </p:cNvSpPr>
          <p:nvPr>
            <p:ph idx="1"/>
          </p:nvPr>
        </p:nvSpPr>
        <p:spPr/>
        <p:txBody>
          <a:bodyPr>
            <a:noAutofit/>
          </a:bodyPr>
          <a:lstStyle/>
          <a:p>
            <a:pPr lvl="0" algn="r" rtl="1">
              <a:lnSpc>
                <a:spcPct val="120000"/>
              </a:lnSpc>
              <a:buNone/>
            </a:pPr>
            <a:r>
              <a:rPr lang="fa-IR" sz="2800" b="1" dirty="0" smtClean="0"/>
              <a:t>7.مشارکت افراد</a:t>
            </a:r>
          </a:p>
          <a:p>
            <a:pPr marL="457200" indent="-457200" algn="r" rtl="1">
              <a:lnSpc>
                <a:spcPct val="120000"/>
              </a:lnSpc>
              <a:buFont typeface="+mj-lt"/>
              <a:buAutoNum type="arabicPeriod" startAt="16"/>
            </a:pPr>
            <a:r>
              <a:rPr lang="fa-IR" sz="2400" dirty="0" smtClean="0"/>
              <a:t>با </a:t>
            </a:r>
            <a:r>
              <a:rPr lang="fa-IR" sz="2400" dirty="0"/>
              <a:t>هواداران چابک شروع </a:t>
            </a:r>
            <a:r>
              <a:rPr lang="fa-IR" sz="2400" dirty="0" smtClean="0"/>
              <a:t>کنید.</a:t>
            </a:r>
            <a:endParaRPr lang="fa-IR" sz="2400" dirty="0"/>
          </a:p>
          <a:p>
            <a:pPr marL="457200" indent="-457200" algn="r" rtl="1">
              <a:lnSpc>
                <a:spcPct val="120000"/>
              </a:lnSpc>
              <a:buFont typeface="+mj-lt"/>
              <a:buAutoNum type="arabicPeriod" startAt="16"/>
            </a:pPr>
            <a:r>
              <a:rPr lang="fa-IR" sz="2400" dirty="0" smtClean="0"/>
              <a:t>شامل </a:t>
            </a:r>
            <a:r>
              <a:rPr lang="fa-IR" sz="2400" dirty="0"/>
              <a:t>افراد با تجربه قبلی چابک می شود.</a:t>
            </a:r>
            <a:endParaRPr lang="en-US" sz="2400" dirty="0"/>
          </a:p>
          <a:p>
            <a:pPr marL="457200" indent="-457200" algn="r" rtl="1">
              <a:lnSpc>
                <a:spcPct val="120000"/>
              </a:lnSpc>
              <a:buFont typeface="+mj-lt"/>
              <a:buAutoNum type="arabicPeriod" startAt="16"/>
            </a:pPr>
            <a:r>
              <a:rPr lang="fa-IR" sz="2400" dirty="0" smtClean="0"/>
              <a:t>همه </a:t>
            </a:r>
            <a:r>
              <a:rPr lang="fa-IR" sz="2400" dirty="0"/>
              <a:t>افراد موجود در سازمان را درگیر کنید</a:t>
            </a:r>
            <a:r>
              <a:rPr lang="fa-IR" sz="2400" dirty="0" smtClean="0"/>
              <a:t>.</a:t>
            </a:r>
            <a:endParaRPr lang="en-US" sz="2400" dirty="0"/>
          </a:p>
          <a:p>
            <a:pPr algn="r" rtl="1">
              <a:lnSpc>
                <a:spcPct val="120000"/>
              </a:lnSpc>
              <a:buNone/>
            </a:pPr>
            <a:r>
              <a:rPr lang="fa-IR" sz="2800" b="1" dirty="0" smtClean="0"/>
              <a:t>8.</a:t>
            </a:r>
            <a:r>
              <a:rPr lang="fa-IR" sz="2800" b="1" dirty="0"/>
              <a:t> ارتباطات و شفافیت</a:t>
            </a:r>
            <a:endParaRPr lang="en-US" sz="2800" b="1" dirty="0"/>
          </a:p>
          <a:p>
            <a:pPr marL="457200" indent="-457200" algn="r" rtl="1">
              <a:lnSpc>
                <a:spcPct val="120000"/>
              </a:lnSpc>
              <a:buFont typeface="+mj-lt"/>
              <a:buAutoNum type="arabicPeriod" startAt="19"/>
            </a:pPr>
            <a:r>
              <a:rPr lang="fa-IR" sz="2400" dirty="0" smtClean="0"/>
              <a:t>اطلاع رسانی سریع تغییرات</a:t>
            </a:r>
            <a:endParaRPr lang="en-US" sz="2400" dirty="0"/>
          </a:p>
          <a:p>
            <a:pPr marL="457200" indent="-457200" algn="r" rtl="1">
              <a:lnSpc>
                <a:spcPct val="120000"/>
              </a:lnSpc>
              <a:buFont typeface="+mj-lt"/>
              <a:buAutoNum type="arabicPeriod" startAt="19"/>
            </a:pPr>
            <a:r>
              <a:rPr lang="fa-IR" sz="2400" dirty="0" smtClean="0"/>
              <a:t>تغییر را </a:t>
            </a:r>
            <a:r>
              <a:rPr lang="fa-IR" sz="2400" dirty="0"/>
              <a:t>شفاف کنید.</a:t>
            </a:r>
            <a:endParaRPr lang="en-US" sz="2400" dirty="0"/>
          </a:p>
          <a:p>
            <a:pPr marL="457200" indent="-457200" algn="r" rtl="1">
              <a:lnSpc>
                <a:spcPct val="120000"/>
              </a:lnSpc>
              <a:buFont typeface="+mj-lt"/>
              <a:buAutoNum type="arabicPeriod" startAt="19"/>
            </a:pPr>
            <a:r>
              <a:rPr lang="fa-IR" sz="2400" dirty="0" smtClean="0"/>
              <a:t>ایجاد </a:t>
            </a:r>
            <a:r>
              <a:rPr lang="fa-IR" sz="2400" dirty="0"/>
              <a:t>و برقراری تجربه مثبت در </a:t>
            </a:r>
            <a:r>
              <a:rPr lang="fa-IR" sz="2400" dirty="0" smtClean="0"/>
              <a:t>شروع</a:t>
            </a:r>
            <a:endParaRPr lang="en-US" sz="2400" dirty="0"/>
          </a:p>
          <a:p>
            <a:pPr algn="r" rtl="1">
              <a:lnSpc>
                <a:spcPct val="120000"/>
              </a:lnSpc>
              <a:buNone/>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دسته بندی عوامل موفقیت در تحول...</a:t>
            </a:r>
            <a:endParaRPr lang="en-US" dirty="0"/>
          </a:p>
        </p:txBody>
      </p:sp>
      <p:sp>
        <p:nvSpPr>
          <p:cNvPr id="3" name="Content Placeholder 2"/>
          <p:cNvSpPr>
            <a:spLocks noGrp="1"/>
          </p:cNvSpPr>
          <p:nvPr>
            <p:ph idx="1"/>
          </p:nvPr>
        </p:nvSpPr>
        <p:spPr/>
        <p:txBody>
          <a:bodyPr/>
          <a:lstStyle/>
          <a:p>
            <a:pPr algn="r" rtl="1">
              <a:lnSpc>
                <a:spcPct val="150000"/>
              </a:lnSpc>
              <a:buNone/>
            </a:pPr>
            <a:r>
              <a:rPr lang="fa-IR" sz="2800" b="1" dirty="0" smtClean="0"/>
              <a:t>9.طرز </a:t>
            </a:r>
            <a:r>
              <a:rPr lang="fa-IR" sz="2800" b="1" dirty="0"/>
              <a:t>فکر و هماهنگی</a:t>
            </a:r>
            <a:endParaRPr lang="en-US" sz="2800" b="1" dirty="0"/>
          </a:p>
          <a:p>
            <a:pPr marL="457200" indent="-457200" algn="r" rtl="1">
              <a:lnSpc>
                <a:spcPct val="150000"/>
              </a:lnSpc>
              <a:buFont typeface="+mj-lt"/>
              <a:buAutoNum type="arabicPeriod" startAt="22"/>
            </a:pPr>
            <a:r>
              <a:rPr lang="fa-IR" sz="2400" dirty="0" smtClean="0"/>
              <a:t>تمرکز </a:t>
            </a:r>
            <a:r>
              <a:rPr lang="fa-IR" sz="2400" dirty="0"/>
              <a:t>بر ارزش های چابک</a:t>
            </a:r>
            <a:endParaRPr lang="en-US" sz="2400" dirty="0"/>
          </a:p>
          <a:p>
            <a:pPr marL="457200" indent="-457200" algn="r" rtl="1">
              <a:lnSpc>
                <a:spcPct val="150000"/>
              </a:lnSpc>
              <a:buFont typeface="+mj-lt"/>
              <a:buAutoNum type="arabicPeriod" startAt="22"/>
            </a:pPr>
            <a:r>
              <a:rPr lang="fa-IR" sz="2400" dirty="0" smtClean="0"/>
              <a:t>رویدادهای </a:t>
            </a:r>
            <a:r>
              <a:rPr lang="fa-IR" sz="2400" dirty="0"/>
              <a:t>اجتماعی را ترتیب بندی کنید.</a:t>
            </a:r>
            <a:endParaRPr lang="en-US" sz="2400" dirty="0"/>
          </a:p>
          <a:p>
            <a:pPr marL="457200" indent="-457200" algn="r" rtl="1">
              <a:lnSpc>
                <a:spcPct val="150000"/>
              </a:lnSpc>
              <a:buFont typeface="+mj-lt"/>
              <a:buAutoNum type="arabicPeriod" startAt="22"/>
            </a:pPr>
            <a:r>
              <a:rPr lang="fa-IR" sz="2400" dirty="0" smtClean="0"/>
              <a:t>پرورش </a:t>
            </a:r>
            <a:r>
              <a:rPr lang="fa-IR" sz="2400" dirty="0"/>
              <a:t>جوامع چابک</a:t>
            </a:r>
            <a:endParaRPr lang="en-US" sz="2400" dirty="0"/>
          </a:p>
          <a:p>
            <a:pPr marL="457200" indent="-457200" algn="r" rtl="1">
              <a:lnSpc>
                <a:spcPct val="150000"/>
              </a:lnSpc>
              <a:buFont typeface="+mj-lt"/>
              <a:buAutoNum type="arabicPeriod" startAt="22"/>
            </a:pPr>
            <a:r>
              <a:rPr lang="fa-IR" sz="2400" dirty="0" smtClean="0"/>
              <a:t>سازمان </a:t>
            </a:r>
            <a:r>
              <a:rPr lang="fa-IR" sz="2400" dirty="0"/>
              <a:t>را هماهنگ کنید.</a:t>
            </a:r>
            <a:endParaRPr lang="en-US" sz="2400" dirty="0"/>
          </a:p>
          <a:p>
            <a:pPr algn="r" rtl="1">
              <a:lnSpc>
                <a:spcPct val="150000"/>
              </a:lnSpc>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دسته بندی عوامل موفقیت در تحول...</a:t>
            </a:r>
            <a:endParaRPr lang="en-US" dirty="0"/>
          </a:p>
        </p:txBody>
      </p:sp>
      <p:sp>
        <p:nvSpPr>
          <p:cNvPr id="3" name="Content Placeholder 2"/>
          <p:cNvSpPr>
            <a:spLocks noGrp="1"/>
          </p:cNvSpPr>
          <p:nvPr>
            <p:ph idx="1"/>
          </p:nvPr>
        </p:nvSpPr>
        <p:spPr/>
        <p:txBody>
          <a:bodyPr>
            <a:normAutofit lnSpcReduction="10000"/>
          </a:bodyPr>
          <a:lstStyle/>
          <a:p>
            <a:pPr algn="r" rtl="1">
              <a:lnSpc>
                <a:spcPct val="150000"/>
              </a:lnSpc>
              <a:buNone/>
            </a:pPr>
            <a:r>
              <a:rPr lang="fa-IR" sz="2800" b="1" dirty="0" smtClean="0"/>
              <a:t>10.استقلال تیم</a:t>
            </a:r>
            <a:endParaRPr lang="en-US" sz="2800" b="1" dirty="0"/>
          </a:p>
          <a:p>
            <a:pPr marL="514350" indent="-514350" algn="r" rtl="1">
              <a:lnSpc>
                <a:spcPct val="150000"/>
              </a:lnSpc>
              <a:buFont typeface="+mj-lt"/>
              <a:buAutoNum type="arabicPeriod" startAt="26"/>
            </a:pPr>
            <a:r>
              <a:rPr lang="fa-IR" sz="2400" dirty="0" smtClean="0"/>
              <a:t>به </a:t>
            </a:r>
            <a:r>
              <a:rPr lang="fa-IR" sz="2400" dirty="0"/>
              <a:t>تیم ها اجازه خود سازماندهی داده شود.</a:t>
            </a:r>
            <a:endParaRPr lang="en-US" sz="2400" dirty="0"/>
          </a:p>
          <a:p>
            <a:pPr marL="514350" indent="-514350" algn="r" rtl="1">
              <a:lnSpc>
                <a:spcPct val="150000"/>
              </a:lnSpc>
              <a:buFont typeface="+mj-lt"/>
              <a:buAutoNum type="arabicPeriod" startAt="26"/>
            </a:pPr>
            <a:r>
              <a:rPr lang="fa-IR" sz="2400" dirty="0" smtClean="0"/>
              <a:t>اجازه قدرتمندی بنیانی داده شود.</a:t>
            </a:r>
          </a:p>
          <a:p>
            <a:pPr marL="514350" indent="-514350" algn="r" rtl="1">
              <a:lnSpc>
                <a:spcPct val="150000"/>
              </a:lnSpc>
              <a:buNone/>
            </a:pPr>
            <a:endParaRPr lang="en-US" dirty="0"/>
          </a:p>
          <a:p>
            <a:pPr algn="r" rtl="1">
              <a:lnSpc>
                <a:spcPct val="150000"/>
              </a:lnSpc>
              <a:buNone/>
            </a:pPr>
            <a:r>
              <a:rPr lang="fa-IR" sz="2800" b="1" dirty="0" smtClean="0"/>
              <a:t>11.مدیریت </a:t>
            </a:r>
            <a:r>
              <a:rPr lang="fa-IR" sz="2800" b="1" dirty="0"/>
              <a:t>نیاز سنجی</a:t>
            </a:r>
            <a:endParaRPr lang="en-US" sz="2800" b="1" dirty="0"/>
          </a:p>
          <a:p>
            <a:pPr marL="514350" indent="-514350" algn="r" rtl="1">
              <a:lnSpc>
                <a:spcPct val="150000"/>
              </a:lnSpc>
              <a:buFont typeface="+mj-lt"/>
              <a:buAutoNum type="arabicPeriod" startAt="28"/>
            </a:pPr>
            <a:r>
              <a:rPr lang="fa-IR" sz="2400" dirty="0" smtClean="0"/>
              <a:t>اهمیت </a:t>
            </a:r>
            <a:r>
              <a:rPr lang="fa-IR" sz="2400" dirty="0"/>
              <a:t>نقش مالک محصول را به رسمیت شناختن</a:t>
            </a:r>
            <a:endParaRPr lang="en-US" sz="2400" dirty="0"/>
          </a:p>
          <a:p>
            <a:pPr marL="514350" indent="-514350" algn="r" rtl="1">
              <a:lnSpc>
                <a:spcPct val="150000"/>
              </a:lnSpc>
              <a:buFont typeface="+mj-lt"/>
              <a:buAutoNum type="arabicPeriod" startAt="28"/>
            </a:pPr>
            <a:r>
              <a:rPr lang="fa-IR" sz="2400" dirty="0" smtClean="0"/>
              <a:t>سرمایه </a:t>
            </a:r>
            <a:r>
              <a:rPr lang="fa-IR" sz="2400" dirty="0"/>
              <a:t>گذاری در یادگیری برای تدوین </a:t>
            </a:r>
            <a:r>
              <a:rPr lang="fa-IR" sz="2400" dirty="0" smtClean="0"/>
              <a:t>الزامات</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a:t>پاسخ به سوالات </a:t>
            </a:r>
            <a:r>
              <a:rPr lang="fa-IR" sz="4000" b="1" dirty="0" smtClean="0"/>
              <a:t>تحقیق</a:t>
            </a:r>
            <a:endParaRPr lang="en-US" sz="4000" b="1" dirty="0"/>
          </a:p>
        </p:txBody>
      </p:sp>
      <p:sp>
        <p:nvSpPr>
          <p:cNvPr id="3" name="Content Placeholder 2"/>
          <p:cNvSpPr>
            <a:spLocks noGrp="1"/>
          </p:cNvSpPr>
          <p:nvPr>
            <p:ph idx="1"/>
          </p:nvPr>
        </p:nvSpPr>
        <p:spPr/>
        <p:txBody>
          <a:bodyPr>
            <a:noAutofit/>
          </a:bodyPr>
          <a:lstStyle/>
          <a:p>
            <a:pPr algn="r" rtl="1">
              <a:buNone/>
            </a:pPr>
            <a:r>
              <a:rPr lang="fa-IR" sz="2400" dirty="0"/>
              <a:t>سوال 1. چه چالش هایی برای تحول چابک شرکت های بزرگ گزارش شده است؟ </a:t>
            </a:r>
            <a:endParaRPr lang="en-US" sz="2400" dirty="0"/>
          </a:p>
          <a:p>
            <a:pPr algn="r" rtl="1">
              <a:buNone/>
            </a:pPr>
            <a:r>
              <a:rPr lang="fa-IR" sz="2400" dirty="0" smtClean="0"/>
              <a:t>		35 </a:t>
            </a:r>
            <a:r>
              <a:rPr lang="fa-IR" sz="2400" dirty="0"/>
              <a:t>چالش در 9 دسته </a:t>
            </a:r>
            <a:r>
              <a:rPr lang="fa-IR" sz="2400" dirty="0" smtClean="0"/>
              <a:t>بندی</a:t>
            </a:r>
          </a:p>
          <a:p>
            <a:pPr algn="r" rtl="1">
              <a:buNone/>
            </a:pPr>
            <a:r>
              <a:rPr lang="fa-IR" sz="2400" b="1" dirty="0"/>
              <a:t>دسته بندی هایی که بیشتر عنوان شده اند :</a:t>
            </a:r>
            <a:endParaRPr lang="en-US" sz="2400" b="1" dirty="0"/>
          </a:p>
          <a:p>
            <a:pPr algn="r" rtl="1"/>
            <a:r>
              <a:rPr lang="fa-IR" sz="2200" dirty="0" smtClean="0"/>
              <a:t>دشواری </a:t>
            </a:r>
            <a:r>
              <a:rPr lang="fa-IR" sz="2200" dirty="0"/>
              <a:t>پیاده سازی چابک ( در 48% موارد ذکر شده است.) </a:t>
            </a:r>
            <a:endParaRPr lang="en-US" sz="2200" dirty="0"/>
          </a:p>
          <a:p>
            <a:pPr algn="r" rtl="1"/>
            <a:r>
              <a:rPr lang="fa-IR" sz="2200" dirty="0"/>
              <a:t>ادغام توابع توسعه نیافته ( در 43% موارد ذکر شده است.)</a:t>
            </a:r>
            <a:endParaRPr lang="en-US" sz="2200" dirty="0"/>
          </a:p>
          <a:p>
            <a:pPr algn="r" rtl="1"/>
            <a:r>
              <a:rPr lang="fa-IR" sz="2200" dirty="0"/>
              <a:t>مقاومت در برابر تغییر ( در 38% موارد )</a:t>
            </a:r>
            <a:endParaRPr lang="en-US" sz="2200" dirty="0"/>
          </a:p>
          <a:p>
            <a:pPr algn="r" rtl="1"/>
            <a:r>
              <a:rPr lang="fa-IR" sz="2200" dirty="0"/>
              <a:t>چالش های مهندسی نیاز سنجی ( در 38% موارد </a:t>
            </a:r>
            <a:r>
              <a:rPr lang="fa-IR" sz="2200" dirty="0" smtClean="0"/>
              <a:t>)</a:t>
            </a:r>
            <a:endParaRPr lang="en-US" sz="2400" dirty="0"/>
          </a:p>
          <a:p>
            <a:pPr algn="r" rtl="1">
              <a:buNone/>
            </a:pPr>
            <a:r>
              <a:rPr lang="fa-IR" sz="2400" b="1" dirty="0" smtClean="0"/>
              <a:t>بیشترین  </a:t>
            </a:r>
            <a:r>
              <a:rPr lang="fa-IR" sz="2400" b="1" dirty="0"/>
              <a:t>چالش های عنوان شده :</a:t>
            </a:r>
            <a:endParaRPr lang="en-US" sz="2400" b="1" dirty="0"/>
          </a:p>
          <a:p>
            <a:pPr algn="r" rtl="1"/>
            <a:r>
              <a:rPr lang="fa-IR" sz="2200" dirty="0"/>
              <a:t>توابع دیگر تمایلی به تغییر ندارند. ( 31% )</a:t>
            </a:r>
            <a:endParaRPr lang="en-US" sz="2200" dirty="0"/>
          </a:p>
          <a:p>
            <a:pPr algn="r" rtl="1"/>
            <a:r>
              <a:rPr lang="fa-IR" sz="2200" dirty="0"/>
              <a:t>عدم راهنمایی از ادبیات (21</a:t>
            </a:r>
            <a:r>
              <a:rPr lang="fa-IR" sz="2200" dirty="0" smtClean="0"/>
              <a:t>%)</a:t>
            </a:r>
            <a:endParaRPr 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پاسخ به سوالات تحقیق...</a:t>
            </a:r>
            <a:endParaRPr lang="en-US" sz="4000" dirty="0"/>
          </a:p>
        </p:txBody>
      </p:sp>
      <p:sp>
        <p:nvSpPr>
          <p:cNvPr id="3" name="Content Placeholder 2"/>
          <p:cNvSpPr>
            <a:spLocks noGrp="1"/>
          </p:cNvSpPr>
          <p:nvPr>
            <p:ph idx="1"/>
          </p:nvPr>
        </p:nvSpPr>
        <p:spPr/>
        <p:txBody>
          <a:bodyPr>
            <a:normAutofit lnSpcReduction="10000"/>
          </a:bodyPr>
          <a:lstStyle/>
          <a:p>
            <a:pPr algn="r" rtl="1">
              <a:lnSpc>
                <a:spcPct val="150000"/>
              </a:lnSpc>
              <a:buNone/>
            </a:pPr>
            <a:r>
              <a:rPr lang="fa-IR" sz="2400" dirty="0"/>
              <a:t>این نتایج نشان می دهد که پیاده سازی و اجرا توسعه چابک در پروژه های بزرگ از چیزی که انتظار می رود </a:t>
            </a:r>
            <a:r>
              <a:rPr lang="fa-IR" sz="2400" b="1" dirty="0"/>
              <a:t>سخت تر </a:t>
            </a:r>
            <a:r>
              <a:rPr lang="fa-IR" sz="2400" dirty="0"/>
              <a:t>است ، همان طور که شرکت ها از فقدان راهنمایی و اطلاعات کافی در ادبیات می نالند.</a:t>
            </a:r>
            <a:endParaRPr lang="en-US" sz="2400" dirty="0"/>
          </a:p>
          <a:p>
            <a:pPr algn="r">
              <a:lnSpc>
                <a:spcPct val="150000"/>
              </a:lnSpc>
              <a:buNone/>
            </a:pPr>
            <a:r>
              <a:rPr lang="fa-IR" sz="2400" dirty="0"/>
              <a:t>با افزایش اندازه شرکت ها توابع سازمانی  </a:t>
            </a:r>
            <a:r>
              <a:rPr lang="fa-IR" sz="2400" b="1" dirty="0"/>
              <a:t>خارج از توسعه </a:t>
            </a:r>
            <a:r>
              <a:rPr lang="fa-IR" sz="2400" dirty="0"/>
              <a:t>درگیر می شوند و آن ها نیاز به ارتباط با توسعه دارند. چندین توابع در محدوده بازاریابی و فروش تا تجربه کاربر و منابع انسانی. اگر این توابع با تحول سازگار نباشند، ممکن است باعث ایجاد محدودیت های جدی برای پیاده سازی چابک شود و پتانسیل کامل چابک تحقق نمی یابد. </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پاسخ به سوالات تحقیق...</a:t>
            </a:r>
            <a:endParaRPr lang="en-US" sz="4000" dirty="0"/>
          </a:p>
        </p:txBody>
      </p:sp>
      <p:sp>
        <p:nvSpPr>
          <p:cNvPr id="3" name="Content Placeholder 2"/>
          <p:cNvSpPr>
            <a:spLocks noGrp="1"/>
          </p:cNvSpPr>
          <p:nvPr>
            <p:ph idx="1"/>
          </p:nvPr>
        </p:nvSpPr>
        <p:spPr/>
        <p:txBody>
          <a:bodyPr>
            <a:normAutofit fontScale="92500" lnSpcReduction="20000"/>
          </a:bodyPr>
          <a:lstStyle/>
          <a:p>
            <a:pPr algn="r" rtl="1">
              <a:buNone/>
            </a:pPr>
            <a:r>
              <a:rPr lang="fa-IR" sz="2400" dirty="0"/>
              <a:t>سوال 2. عوامل موفقیت برای تحول چابک در مقیاس بزرگ </a:t>
            </a:r>
            <a:r>
              <a:rPr lang="fa-IR" sz="2400" dirty="0" smtClean="0"/>
              <a:t>کدامند؟</a:t>
            </a:r>
            <a:endParaRPr lang="en-US" sz="2400" dirty="0" smtClean="0"/>
          </a:p>
          <a:p>
            <a:pPr algn="r" rtl="1">
              <a:buNone/>
            </a:pPr>
            <a:r>
              <a:rPr lang="fa-IR" sz="2400" dirty="0" smtClean="0"/>
              <a:t>		29 عامل در 11 دسته بندی</a:t>
            </a:r>
            <a:endParaRPr lang="en-US" sz="2400" dirty="0" smtClean="0"/>
          </a:p>
          <a:p>
            <a:pPr algn="r" rtl="1">
              <a:buNone/>
            </a:pPr>
            <a:r>
              <a:rPr lang="fa-IR" sz="2400" b="1" dirty="0" smtClean="0"/>
              <a:t>دسته </a:t>
            </a:r>
            <a:r>
              <a:rPr lang="fa-IR" sz="2400" b="1" dirty="0"/>
              <a:t>بندی هایی که بیشتر عنوان شده اند :</a:t>
            </a:r>
            <a:endParaRPr lang="en-US" sz="2400" b="1" dirty="0"/>
          </a:p>
          <a:p>
            <a:pPr algn="r" rtl="1"/>
            <a:r>
              <a:rPr lang="fa-IR" sz="2400" dirty="0"/>
              <a:t>انتخاب و شخصی سازی رویکرد چابک 50%</a:t>
            </a:r>
            <a:endParaRPr lang="en-US" sz="2400" dirty="0"/>
          </a:p>
          <a:p>
            <a:pPr algn="r" rtl="1"/>
            <a:r>
              <a:rPr lang="fa-IR" sz="2400" dirty="0"/>
              <a:t>پشتیبانی مدیریت 40%</a:t>
            </a:r>
            <a:endParaRPr lang="en-US" sz="2400" dirty="0"/>
          </a:p>
          <a:p>
            <a:pPr algn="r" rtl="1"/>
            <a:r>
              <a:rPr lang="fa-IR" sz="2400" dirty="0"/>
              <a:t>طرز فکر و هماهنگی 40%</a:t>
            </a:r>
            <a:endParaRPr lang="en-US" sz="2400" dirty="0"/>
          </a:p>
          <a:p>
            <a:pPr algn="r" rtl="1"/>
            <a:r>
              <a:rPr lang="fa-IR" sz="2400" dirty="0"/>
              <a:t>آموزش و مربیگری 38</a:t>
            </a:r>
            <a:r>
              <a:rPr lang="fa-IR" sz="2400" dirty="0" smtClean="0"/>
              <a:t>%</a:t>
            </a:r>
          </a:p>
          <a:p>
            <a:pPr algn="r" rtl="1">
              <a:buNone/>
            </a:pPr>
            <a:r>
              <a:rPr lang="fa-IR" sz="2400" b="1" dirty="0"/>
              <a:t>برجسته ترین عوامل موفقیت به صورت انفرادی</a:t>
            </a:r>
            <a:endParaRPr lang="en-US" sz="2400" b="1" dirty="0"/>
          </a:p>
          <a:p>
            <a:pPr algn="r" rtl="1"/>
            <a:r>
              <a:rPr lang="fa-IR" sz="2400" dirty="0"/>
              <a:t>اطمینان از پشتیبانی مدیریت 29%</a:t>
            </a:r>
            <a:endParaRPr lang="en-US" sz="2400" dirty="0"/>
          </a:p>
          <a:p>
            <a:pPr algn="r" rtl="1"/>
            <a:r>
              <a:rPr lang="fa-IR" sz="2400" dirty="0"/>
              <a:t>یادگیری تیم ها با کمک آنچه انجام می دهند. 29%</a:t>
            </a:r>
            <a:endParaRPr lang="en-US" sz="2400" dirty="0"/>
          </a:p>
          <a:p>
            <a:pPr algn="r" rtl="1"/>
            <a:r>
              <a:rPr lang="fa-IR" sz="2400" dirty="0"/>
              <a:t>شخصی سازی دقیق رویکرد چابک 26%</a:t>
            </a:r>
            <a:endParaRPr lang="en-US" sz="2400" dirty="0"/>
          </a:p>
          <a:p>
            <a:pPr algn="r" rtl="1"/>
            <a:r>
              <a:rPr lang="fa-IR" sz="2400" dirty="0"/>
              <a:t>با یک نمونه برای دریافت پذیرش شروع شود. 21%</a:t>
            </a:r>
            <a:endParaRPr lang="en-US" sz="2400" dirty="0"/>
          </a:p>
          <a:p>
            <a:pPr algn="r" rtl="1">
              <a:buNone/>
            </a:pP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پاسخ به سوالات تحقیق...</a:t>
            </a:r>
            <a:endParaRPr lang="en-US" sz="4000" dirty="0"/>
          </a:p>
        </p:txBody>
      </p:sp>
      <p:sp>
        <p:nvSpPr>
          <p:cNvPr id="3" name="Content Placeholder 2"/>
          <p:cNvSpPr>
            <a:spLocks noGrp="1"/>
          </p:cNvSpPr>
          <p:nvPr>
            <p:ph idx="1"/>
          </p:nvPr>
        </p:nvSpPr>
        <p:spPr/>
        <p:txBody>
          <a:bodyPr>
            <a:normAutofit fontScale="92500"/>
          </a:bodyPr>
          <a:lstStyle/>
          <a:p>
            <a:pPr algn="r" rtl="1">
              <a:lnSpc>
                <a:spcPct val="150000"/>
              </a:lnSpc>
              <a:buNone/>
            </a:pPr>
            <a:r>
              <a:rPr lang="fa-IR" sz="2400" dirty="0"/>
              <a:t>این عوامل موفقیت نشان می دهد که چابک در مقیاس بزرگ نمی تواند </a:t>
            </a:r>
            <a:r>
              <a:rPr lang="fa-IR" sz="2400" b="1" dirty="0"/>
              <a:t>به راحتی </a:t>
            </a:r>
            <a:r>
              <a:rPr lang="fa-IR" sz="2400" dirty="0"/>
              <a:t>استفاده شود ولی شخصی سازی دقیق نیاز است تا برای سازمان متناسب باشد و بهترین مزایا را بدست آورد.</a:t>
            </a:r>
            <a:endParaRPr lang="en-US" sz="2400" dirty="0"/>
          </a:p>
          <a:p>
            <a:pPr algn="r" rtl="1">
              <a:lnSpc>
                <a:spcPct val="150000"/>
              </a:lnSpc>
              <a:buNone/>
            </a:pPr>
            <a:r>
              <a:rPr lang="fa-IR" sz="2400" dirty="0"/>
              <a:t>با وجود اینکه چابکی اغلب به عنوان یک حرکت بنیادی از توسعه شروع می شود، در صورت انجام یک تحول چابک در مقیاس بزرگ، </a:t>
            </a:r>
            <a:r>
              <a:rPr lang="fa-IR" sz="2400" b="1" dirty="0"/>
              <a:t>پشتیبانی مدیریت </a:t>
            </a:r>
            <a:r>
              <a:rPr lang="fa-IR" sz="2400" dirty="0"/>
              <a:t>واضح است. </a:t>
            </a:r>
            <a:r>
              <a:rPr lang="fa-IR" sz="2400" b="1" dirty="0"/>
              <a:t>طرز فکر و هماهنگی </a:t>
            </a:r>
            <a:r>
              <a:rPr lang="fa-IR" sz="2400" dirty="0"/>
              <a:t>رو به افزایش است، با تأکید بر این واقعیت که درک ارزش های چابک در پشت عملکردهای چابک مهم است و هماهنگ کردن کل سازمان با اهداف مشترک، باعث می شود که این </a:t>
            </a:r>
            <a:r>
              <a:rPr lang="fa-IR" sz="2400" dirty="0" smtClean="0"/>
              <a:t>تحول </a:t>
            </a:r>
            <a:r>
              <a:rPr lang="fa-IR" sz="2400" dirty="0"/>
              <a:t>به راحتی انجام شود.</a:t>
            </a:r>
            <a:endParaRPr lang="en-US" sz="2400" dirty="0"/>
          </a:p>
          <a:p>
            <a:pPr algn="r">
              <a:lnSpc>
                <a:spcPct val="150000"/>
              </a:lnSpc>
              <a:buNone/>
            </a:pP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ELI\Master\Term3\CASE\agile development\Screenshot_20171031-004546.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مانیفست اتحاد </a:t>
            </a:r>
            <a:r>
              <a:rPr lang="fa-IR" b="1" dirty="0" smtClean="0"/>
              <a:t>چابک</a:t>
            </a:r>
            <a:endParaRPr lang="en-US" dirty="0"/>
          </a:p>
        </p:txBody>
      </p:sp>
      <p:sp>
        <p:nvSpPr>
          <p:cNvPr id="3" name="Content Placeholder 2"/>
          <p:cNvSpPr>
            <a:spLocks noGrp="1"/>
          </p:cNvSpPr>
          <p:nvPr>
            <p:ph idx="1"/>
          </p:nvPr>
        </p:nvSpPr>
        <p:spPr/>
        <p:txBody>
          <a:bodyPr>
            <a:normAutofit/>
          </a:bodyPr>
          <a:lstStyle/>
          <a:p>
            <a:pPr algn="r" rtl="1" fontAlgn="base">
              <a:buNone/>
            </a:pPr>
            <a:r>
              <a:rPr lang="fa-IR" sz="2400" dirty="0"/>
              <a:t>با توسعه نرم افزار و کمک به دیگران در انجام آن، در حال کشف راه های بهتری برای توسعه نرم افزار هستیم. از این کار به ارزش های زیر </a:t>
            </a:r>
            <a:r>
              <a:rPr lang="fa-IR" sz="2400" dirty="0" smtClean="0"/>
              <a:t>می رسیم :</a:t>
            </a:r>
          </a:p>
          <a:p>
            <a:pPr algn="r" rtl="1" fontAlgn="base">
              <a:buNone/>
            </a:pPr>
            <a:endParaRPr lang="fa-IR" sz="2400" dirty="0"/>
          </a:p>
          <a:p>
            <a:pPr marL="457200" indent="-457200" algn="r" rtl="1" fontAlgn="base">
              <a:buFont typeface="+mj-lt"/>
              <a:buAutoNum type="arabicPeriod"/>
            </a:pPr>
            <a:r>
              <a:rPr lang="fa-IR" sz="2400" dirty="0"/>
              <a:t>      افراد و </a:t>
            </a:r>
            <a:r>
              <a:rPr lang="fa-IR" sz="2400" dirty="0" smtClean="0"/>
              <a:t>تعاملات              </a:t>
            </a:r>
            <a:r>
              <a:rPr lang="fa-IR" sz="1800" dirty="0" smtClean="0"/>
              <a:t>بالاتر از                </a:t>
            </a:r>
            <a:r>
              <a:rPr lang="fa-IR" sz="2400" dirty="0" smtClean="0"/>
              <a:t>فرآیندها </a:t>
            </a:r>
            <a:r>
              <a:rPr lang="fa-IR" sz="2400" dirty="0"/>
              <a:t>و ابزارها</a:t>
            </a:r>
          </a:p>
          <a:p>
            <a:pPr marL="457200" indent="-457200" algn="r" rtl="1" fontAlgn="base">
              <a:buFont typeface="+mj-lt"/>
              <a:buAutoNum type="arabicPeriod"/>
            </a:pPr>
            <a:r>
              <a:rPr lang="fa-IR" sz="2400" dirty="0"/>
              <a:t>      نرم افزار کار </a:t>
            </a:r>
            <a:r>
              <a:rPr lang="fa-IR" sz="2400" dirty="0" smtClean="0"/>
              <a:t>کننده          </a:t>
            </a:r>
            <a:r>
              <a:rPr lang="fa-IR" sz="1800" dirty="0" smtClean="0"/>
              <a:t>بالاتر از </a:t>
            </a:r>
            <a:r>
              <a:rPr lang="fa-IR" sz="2400" dirty="0"/>
              <a:t> </a:t>
            </a:r>
            <a:r>
              <a:rPr lang="fa-IR" sz="2400" dirty="0" smtClean="0"/>
              <a:t>          </a:t>
            </a:r>
            <a:r>
              <a:rPr lang="fa-IR" sz="2400" dirty="0"/>
              <a:t>مستندات جامع</a:t>
            </a:r>
          </a:p>
          <a:p>
            <a:pPr marL="457200" indent="-457200" algn="r" rtl="1" fontAlgn="base">
              <a:buFont typeface="+mj-lt"/>
              <a:buAutoNum type="arabicPeriod"/>
            </a:pPr>
            <a:r>
              <a:rPr lang="fa-IR" sz="2400" dirty="0"/>
              <a:t>      مشارکت </a:t>
            </a:r>
            <a:r>
              <a:rPr lang="fa-IR" sz="2400" dirty="0" smtClean="0"/>
              <a:t>مشتری             </a:t>
            </a:r>
            <a:r>
              <a:rPr lang="fa-IR" sz="1800" dirty="0" smtClean="0"/>
              <a:t>بالاتر از</a:t>
            </a:r>
            <a:r>
              <a:rPr lang="fa-IR" sz="2400" dirty="0" smtClean="0"/>
              <a:t>             قرارداد </a:t>
            </a:r>
            <a:r>
              <a:rPr lang="fa-IR" sz="2400" dirty="0"/>
              <a:t>کاری</a:t>
            </a:r>
          </a:p>
          <a:p>
            <a:pPr marL="457200" indent="-457200" algn="r" rtl="1" fontAlgn="base">
              <a:buFont typeface="+mj-lt"/>
              <a:buAutoNum type="arabicPeriod"/>
            </a:pPr>
            <a:r>
              <a:rPr lang="fa-IR" sz="2400" dirty="0"/>
              <a:t>      پاسخگویی به تغییرات </a:t>
            </a:r>
            <a:r>
              <a:rPr lang="fa-IR" sz="2400" dirty="0" smtClean="0"/>
              <a:t>      </a:t>
            </a:r>
            <a:r>
              <a:rPr lang="fa-IR" sz="1800" dirty="0" smtClean="0"/>
              <a:t>بالاتر </a:t>
            </a:r>
            <a:r>
              <a:rPr lang="fa-IR" sz="1800" dirty="0"/>
              <a:t>از </a:t>
            </a:r>
            <a:r>
              <a:rPr lang="fa-IR" sz="1800" dirty="0" smtClean="0"/>
              <a:t>               </a:t>
            </a:r>
            <a:r>
              <a:rPr lang="fa-IR" sz="2400" dirty="0" smtClean="0"/>
              <a:t>پیروی </a:t>
            </a:r>
            <a:r>
              <a:rPr lang="fa-IR" sz="2400" dirty="0"/>
              <a:t>از یک برنامه</a:t>
            </a:r>
          </a:p>
          <a:p>
            <a:pPr algn="r" rtl="1" fontAlgn="base">
              <a:buNone/>
            </a:pPr>
            <a:endParaRPr lang="fa-IR" sz="2400" dirty="0" smtClean="0"/>
          </a:p>
          <a:p>
            <a:pPr algn="r" rtl="1" fontAlgn="base">
              <a:buNone/>
            </a:pPr>
            <a:r>
              <a:rPr lang="fa-IR" sz="2400" dirty="0" smtClean="0"/>
              <a:t>با </a:t>
            </a:r>
            <a:r>
              <a:rPr lang="fa-IR" sz="2400" dirty="0"/>
              <a:t>آنکه موارد سمت چپ ارزشمند هستند ولی ما برای موارد سمت راست ارزش بیشتری قائل هستیم.</a:t>
            </a:r>
          </a:p>
          <a:p>
            <a:pPr algn="r">
              <a:buNone/>
            </a:pP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مقاله دوم</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b="1" dirty="0" smtClean="0"/>
              <a:t>عنوان مقاله: </a:t>
            </a:r>
            <a:r>
              <a:rPr lang="fa-IR" sz="2400" dirty="0"/>
              <a:t>مشخص کردن تاثیر چابکی در توسعه نرم افزار چابک در </a:t>
            </a:r>
            <a:r>
              <a:rPr lang="fa-IR" sz="2400" dirty="0" smtClean="0"/>
              <a:t>مقیاس بزرگ</a:t>
            </a:r>
            <a:endParaRPr lang="en-US" sz="2400" dirty="0"/>
          </a:p>
          <a:p>
            <a:pPr algn="ctr" rtl="1">
              <a:lnSpc>
                <a:spcPct val="150000"/>
              </a:lnSpc>
              <a:buNone/>
            </a:pPr>
            <a:r>
              <a:rPr lang="en-US" sz="2400" b="1" dirty="0" smtClean="0"/>
              <a:t>LSAD</a:t>
            </a:r>
            <a:r>
              <a:rPr lang="en-US" sz="2400" dirty="0" smtClean="0"/>
              <a:t> </a:t>
            </a:r>
            <a:r>
              <a:rPr lang="en-US" sz="2400" dirty="0"/>
              <a:t>: </a:t>
            </a:r>
            <a:r>
              <a:rPr lang="en-US" sz="2400" b="1" dirty="0"/>
              <a:t>L</a:t>
            </a:r>
            <a:r>
              <a:rPr lang="en-US" sz="2400" dirty="0"/>
              <a:t>arge </a:t>
            </a:r>
            <a:r>
              <a:rPr lang="en-US" sz="2400" b="1" dirty="0"/>
              <a:t>S</a:t>
            </a:r>
            <a:r>
              <a:rPr lang="en-US" sz="2400" dirty="0"/>
              <a:t>cale </a:t>
            </a:r>
            <a:r>
              <a:rPr lang="en-US" sz="2400" b="1" dirty="0"/>
              <a:t>A</a:t>
            </a:r>
            <a:r>
              <a:rPr lang="en-US" sz="2400" dirty="0"/>
              <a:t>gile </a:t>
            </a:r>
            <a:r>
              <a:rPr lang="en-US" sz="2400" b="1" dirty="0" smtClean="0"/>
              <a:t>D</a:t>
            </a:r>
            <a:r>
              <a:rPr lang="en-US" sz="2400" dirty="0" smtClean="0"/>
              <a:t>evelopment</a:t>
            </a:r>
            <a:endParaRPr lang="fa-IR" sz="2400" dirty="0" smtClean="0"/>
          </a:p>
          <a:p>
            <a:pPr algn="r" rtl="1">
              <a:lnSpc>
                <a:spcPct val="150000"/>
              </a:lnSpc>
              <a:buNone/>
            </a:pPr>
            <a:endParaRPr lang="fa-IR" sz="2400" b="1" dirty="0" smtClean="0"/>
          </a:p>
          <a:p>
            <a:pPr algn="r" rtl="1">
              <a:lnSpc>
                <a:spcPct val="150000"/>
              </a:lnSpc>
              <a:buNone/>
            </a:pPr>
            <a:r>
              <a:rPr lang="fa-IR" sz="2400" b="1" dirty="0" smtClean="0"/>
              <a:t>هدف مقاله: </a:t>
            </a:r>
            <a:r>
              <a:rPr lang="fa-IR" sz="2400" dirty="0"/>
              <a:t>هیچ تعریف واضح و درکی برای چگونگی تاثیر چابکی در این تنظیمات وجود ندارد. بدین ترتیب این مقاله این شکاف را با هدف مشخص کردن تاثیر چابک در </a:t>
            </a:r>
            <a:r>
              <a:rPr lang="en-US" sz="2400" dirty="0"/>
              <a:t>LSAD </a:t>
            </a:r>
            <a:r>
              <a:rPr lang="fa-IR" sz="2400" dirty="0"/>
              <a:t> پر می کند. </a:t>
            </a:r>
            <a:endParaRPr lang="fa-IR" sz="2400" dirty="0" smtClean="0"/>
          </a:p>
          <a:p>
            <a:pPr algn="r" rtl="1">
              <a:lnSpc>
                <a:spcPct val="150000"/>
              </a:lnSpc>
              <a:buNone/>
            </a:pPr>
            <a:endParaRPr lang="en-US" sz="2400" dirty="0"/>
          </a:p>
          <a:p>
            <a:pPr algn="r" rtl="1">
              <a:lnSpc>
                <a:spcPct val="150000"/>
              </a:lnSpc>
              <a:buNone/>
            </a:pPr>
            <a:endParaRPr lang="en-US" sz="2400" dirty="0"/>
          </a:p>
          <a:p>
            <a:pPr algn="r" rtl="1">
              <a:lnSpc>
                <a:spcPct val="150000"/>
              </a:lnSpc>
              <a:buNone/>
            </a:pP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روش تحقیق</a:t>
            </a:r>
            <a:endParaRPr lang="en-US" sz="3200" b="1" dirty="0"/>
          </a:p>
        </p:txBody>
      </p:sp>
      <p:sp>
        <p:nvSpPr>
          <p:cNvPr id="3" name="Content Placeholder 2"/>
          <p:cNvSpPr>
            <a:spLocks noGrp="1"/>
          </p:cNvSpPr>
          <p:nvPr>
            <p:ph idx="1"/>
          </p:nvPr>
        </p:nvSpPr>
        <p:spPr/>
        <p:txBody>
          <a:bodyPr>
            <a:noAutofit/>
          </a:bodyPr>
          <a:lstStyle/>
          <a:p>
            <a:pPr algn="r" rtl="1">
              <a:buNone/>
            </a:pPr>
            <a:r>
              <a:rPr lang="fa-IR" sz="2400" dirty="0" smtClean="0"/>
              <a:t>یک مطالعه سازمان دهی شده در 2 فاز انجام شده است: </a:t>
            </a:r>
          </a:p>
          <a:p>
            <a:pPr algn="r" rtl="1">
              <a:buNone/>
            </a:pPr>
            <a:r>
              <a:rPr lang="fa-IR" sz="2400" dirty="0" smtClean="0"/>
              <a:t>فاز اول تحت عنوان مبانی تئوری، در شرایط ایده آل بررسی شده است.</a:t>
            </a:r>
            <a:endParaRPr lang="en-US" sz="2400" dirty="0" smtClean="0"/>
          </a:p>
          <a:p>
            <a:pPr algn="r" rtl="1">
              <a:buNone/>
            </a:pPr>
            <a:r>
              <a:rPr lang="fa-IR" sz="2400" dirty="0" smtClean="0"/>
              <a:t>و در فاز دوم تحت عنوان مطالعه تجربی، دو تحقیق و بررسی انجام شده است: </a:t>
            </a:r>
          </a:p>
          <a:p>
            <a:pPr algn="r" rtl="1">
              <a:buNone/>
            </a:pPr>
            <a:r>
              <a:rPr lang="fa-IR" sz="2400" dirty="0" smtClean="0"/>
              <a:t>	یک مطالعه میدانی در یک شرکت بزرگ چابک برای شناسایی و چگونگی توسعه چابک در طول فرایند تحول شرکت در این رویکرد، </a:t>
            </a:r>
          </a:p>
          <a:p>
            <a:pPr algn="r" rtl="1">
              <a:buNone/>
            </a:pPr>
            <a:r>
              <a:rPr lang="fa-IR" sz="2400" dirty="0" smtClean="0"/>
              <a:t>	و یک گروه متمرکز برای شناسایی چگونگی اعمال تیم های بزرگ چابک که از چابک برای یک هدف استفاده می کنند و خود را از نظر بلوغ در جنبه های چابک درمی یابند.</a:t>
            </a:r>
            <a:endParaRPr lang="en-US" sz="2400" dirty="0" smtClean="0"/>
          </a:p>
          <a:p>
            <a:pPr algn="r">
              <a:buNone/>
            </a:pPr>
            <a:endParaRPr lang="fa-IR" sz="2400" dirty="0" smtClean="0"/>
          </a:p>
          <a:p>
            <a:pPr algn="r">
              <a:buNone/>
            </a:pPr>
            <a:r>
              <a:rPr lang="fa-IR" sz="2400" dirty="0" smtClean="0"/>
              <a:t>یافته </a:t>
            </a:r>
            <a:r>
              <a:rPr lang="fa-IR" sz="2400" dirty="0"/>
              <a:t>ها کمک می کنند تا محققان و متخصصان بهتر بفهمند که چابکی چگونه تعریف شده و چگونه در تنظیمات بزرگ دیده می شود. </a:t>
            </a:r>
            <a:endParaRPr lang="en-US" sz="2400" dirty="0"/>
          </a:p>
          <a:p>
            <a:pPr algn="r">
              <a:buNone/>
            </a:pP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b="1" dirty="0"/>
              <a:t>چالش های موجود در </a:t>
            </a:r>
            <a:r>
              <a:rPr lang="en-US" sz="3600" b="1" dirty="0"/>
              <a:t>LSAD</a:t>
            </a:r>
            <a:r>
              <a:rPr lang="fa-IR" sz="3600" b="1" dirty="0"/>
              <a:t> : </a:t>
            </a:r>
            <a:endParaRPr lang="en-US" sz="3600" b="1" dirty="0"/>
          </a:p>
        </p:txBody>
      </p:sp>
      <p:sp>
        <p:nvSpPr>
          <p:cNvPr id="3" name="Content Placeholder 2"/>
          <p:cNvSpPr>
            <a:spLocks noGrp="1"/>
          </p:cNvSpPr>
          <p:nvPr>
            <p:ph idx="1"/>
          </p:nvPr>
        </p:nvSpPr>
        <p:spPr/>
        <p:txBody>
          <a:bodyPr>
            <a:normAutofit fontScale="92500"/>
          </a:bodyPr>
          <a:lstStyle/>
          <a:p>
            <a:pPr algn="r" rtl="1">
              <a:lnSpc>
                <a:spcPct val="150000"/>
              </a:lnSpc>
              <a:buNone/>
            </a:pPr>
            <a:r>
              <a:rPr lang="fa-IR" sz="2400" dirty="0"/>
              <a:t>چالش ها را با استفاده از داده های برنامه نویسی استخراج کردیم. این محتوا در سه مقوله اصلی تعریف شده است: </a:t>
            </a:r>
            <a:endParaRPr lang="en-US" sz="2400" dirty="0"/>
          </a:p>
          <a:p>
            <a:pPr lvl="0" algn="r" rtl="1">
              <a:lnSpc>
                <a:spcPct val="150000"/>
              </a:lnSpc>
            </a:pPr>
            <a:r>
              <a:rPr lang="fa-IR" sz="2400" dirty="0"/>
              <a:t>مدیریت و مسائل </a:t>
            </a:r>
            <a:r>
              <a:rPr lang="fa-IR" sz="2400" dirty="0" smtClean="0"/>
              <a:t>سازمانی          </a:t>
            </a:r>
            <a:r>
              <a:rPr lang="en-US" sz="2400" dirty="0"/>
              <a:t>management and organizational </a:t>
            </a:r>
            <a:r>
              <a:rPr lang="en-US" sz="2400" dirty="0" smtClean="0"/>
              <a:t>issues</a:t>
            </a:r>
          </a:p>
          <a:p>
            <a:pPr lvl="0" algn="r" rtl="1">
              <a:lnSpc>
                <a:spcPct val="150000"/>
              </a:lnSpc>
            </a:pPr>
            <a:r>
              <a:rPr lang="fa-IR" sz="2400" dirty="0" smtClean="0"/>
              <a:t>مسائل مرتبط با افراد                                     </a:t>
            </a:r>
            <a:r>
              <a:rPr lang="en-US" sz="2400" dirty="0" smtClean="0"/>
              <a:t>people-related issues       </a:t>
            </a:r>
          </a:p>
          <a:p>
            <a:pPr lvl="0" algn="r" rtl="1">
              <a:lnSpc>
                <a:spcPct val="150000"/>
              </a:lnSpc>
            </a:pPr>
            <a:r>
              <a:rPr lang="fa-IR" sz="2400" dirty="0" smtClean="0"/>
              <a:t>مسائل فرایند                                             </a:t>
            </a:r>
            <a:r>
              <a:rPr lang="en-US" sz="2400" dirty="0" smtClean="0"/>
              <a:t>         </a:t>
            </a:r>
            <a:r>
              <a:rPr lang="fa-IR" sz="2400" dirty="0" smtClean="0"/>
              <a:t>  </a:t>
            </a:r>
            <a:r>
              <a:rPr lang="en-US" sz="2400" dirty="0" smtClean="0"/>
              <a:t>  </a:t>
            </a:r>
            <a:r>
              <a:rPr lang="fa-IR" sz="2400" dirty="0" smtClean="0"/>
              <a:t>      </a:t>
            </a:r>
            <a:r>
              <a:rPr lang="en-US" sz="2400" dirty="0" smtClean="0"/>
              <a:t>process issues   </a:t>
            </a:r>
          </a:p>
          <a:p>
            <a:pPr algn="r" rtl="1">
              <a:lnSpc>
                <a:spcPct val="150000"/>
              </a:lnSpc>
              <a:buNone/>
            </a:pP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t>مدیریت و مسائل </a:t>
            </a:r>
            <a:r>
              <a:rPr lang="fa-IR" sz="3200" b="1" dirty="0" smtClean="0"/>
              <a:t>سازمانی</a:t>
            </a:r>
            <a:endParaRPr lang="en-US" sz="3200"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a:t>این طبقه به فرهنگ سازمانی و شیوه مدیریت در مسائل توسعه نرم افزار مرتبط است. در این طبقه سه چالش را درمی یابیم: </a:t>
            </a:r>
            <a:endParaRPr lang="en-US" sz="2400" dirty="0"/>
          </a:p>
          <a:p>
            <a:pPr marL="457200" indent="-457200" algn="r" rtl="1">
              <a:lnSpc>
                <a:spcPct val="150000"/>
              </a:lnSpc>
              <a:buFont typeface="+mj-lt"/>
              <a:buAutoNum type="arabicPeriod"/>
            </a:pPr>
            <a:r>
              <a:rPr lang="fa-IR" sz="2400" dirty="0"/>
              <a:t>ساختار سازمانی برای دریافت چابک مناسب نیست</a:t>
            </a:r>
            <a:r>
              <a:rPr lang="fa-IR" sz="2400" dirty="0" smtClean="0"/>
              <a:t>.</a:t>
            </a:r>
          </a:p>
          <a:p>
            <a:pPr marL="457200" indent="-457200" algn="r" rtl="1">
              <a:lnSpc>
                <a:spcPct val="150000"/>
              </a:lnSpc>
              <a:buFont typeface="+mj-lt"/>
              <a:buAutoNum type="arabicPeriod"/>
            </a:pPr>
            <a:r>
              <a:rPr lang="fa-IR" sz="2400" dirty="0"/>
              <a:t>مشکلات در کار با زمینه های دیگر بیشتر از توسعه نرم افزار (مقیاس چابک در سطح سازمانی) به کار با توسعه نرم افزار چابک شامل ترتیب مرتبط است</a:t>
            </a:r>
            <a:r>
              <a:rPr lang="fa-IR" sz="2400" dirty="0" smtClean="0"/>
              <a:t>.</a:t>
            </a:r>
          </a:p>
          <a:p>
            <a:pPr marL="457200" indent="-457200" algn="r" rtl="1">
              <a:lnSpc>
                <a:spcPct val="150000"/>
              </a:lnSpc>
              <a:buFont typeface="+mj-lt"/>
              <a:buAutoNum type="arabicPeriod"/>
            </a:pPr>
            <a:r>
              <a:rPr lang="fa-IR" sz="2400" dirty="0"/>
              <a:t>مشکلات در کار با چارچوب های مقیاس </a:t>
            </a:r>
            <a:r>
              <a:rPr lang="fa-IR" sz="2400" dirty="0" smtClean="0"/>
              <a:t>پذیر (</a:t>
            </a:r>
            <a:r>
              <a:rPr lang="en-US" sz="2400" dirty="0" smtClean="0"/>
              <a:t>SAF</a:t>
            </a:r>
            <a:r>
              <a:rPr lang="fa-IR" sz="2400" dirty="0" smtClean="0"/>
              <a:t>) </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t>مسائل مرتبط با افراد </a:t>
            </a:r>
            <a:endParaRPr lang="en-US" sz="3200"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a:t>در این طبقه، چالش هایی را برای موفقیت های حیاتی در توسعه نرم افزار چابک پررنگ می کنیم : افراد</a:t>
            </a:r>
            <a:endParaRPr lang="en-US" sz="2400" dirty="0"/>
          </a:p>
          <a:p>
            <a:pPr algn="r" rtl="1">
              <a:lnSpc>
                <a:spcPct val="150000"/>
              </a:lnSpc>
              <a:buNone/>
            </a:pPr>
            <a:r>
              <a:rPr lang="fa-IR" sz="2400" dirty="0"/>
              <a:t>مسائل مربوط به افراد دارای چهار چالش عمده است:</a:t>
            </a:r>
            <a:endParaRPr lang="en-US" sz="2400" dirty="0"/>
          </a:p>
          <a:p>
            <a:pPr marL="457200" indent="-457200" algn="r" rtl="1">
              <a:lnSpc>
                <a:spcPct val="150000"/>
              </a:lnSpc>
              <a:buFont typeface="+mj-lt"/>
              <a:buAutoNum type="arabicPeriod"/>
            </a:pPr>
            <a:r>
              <a:rPr lang="fa-IR" sz="2400" dirty="0"/>
              <a:t>فقدان ارتباطات یا همکاری با توجه به تیم های توزیع </a:t>
            </a:r>
            <a:r>
              <a:rPr lang="fa-IR" sz="2400" dirty="0" smtClean="0"/>
              <a:t>شده</a:t>
            </a:r>
          </a:p>
          <a:p>
            <a:pPr marL="457200" indent="-457200" algn="r" rtl="1">
              <a:lnSpc>
                <a:spcPct val="150000"/>
              </a:lnSpc>
              <a:buFont typeface="+mj-lt"/>
              <a:buAutoNum type="arabicPeriod"/>
            </a:pPr>
            <a:r>
              <a:rPr lang="fa-IR" sz="2400" dirty="0"/>
              <a:t>فقدان افراد باتجربه در یک برنامه </a:t>
            </a:r>
            <a:endParaRPr lang="fa-IR" sz="2400" dirty="0" smtClean="0"/>
          </a:p>
          <a:p>
            <a:pPr marL="457200" indent="-457200" algn="r" rtl="1">
              <a:lnSpc>
                <a:spcPct val="150000"/>
              </a:lnSpc>
              <a:buFont typeface="+mj-lt"/>
              <a:buAutoNum type="arabicPeriod"/>
            </a:pPr>
            <a:r>
              <a:rPr lang="fa-IR" sz="2400" dirty="0"/>
              <a:t>مشکل در هماهنگ کردن تیم های </a:t>
            </a:r>
            <a:r>
              <a:rPr lang="fa-IR" sz="2400" dirty="0" smtClean="0"/>
              <a:t>مختلف</a:t>
            </a:r>
          </a:p>
          <a:p>
            <a:pPr marL="457200" indent="-457200" algn="r" rtl="1">
              <a:lnSpc>
                <a:spcPct val="150000"/>
              </a:lnSpc>
              <a:buFont typeface="+mj-lt"/>
              <a:buAutoNum type="arabicPeriod"/>
            </a:pPr>
            <a:r>
              <a:rPr lang="fa-IR" sz="2400" dirty="0"/>
              <a:t>عدم ارتباط با مشتری</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t>مسائل </a:t>
            </a:r>
            <a:r>
              <a:rPr lang="fa-IR" sz="3200" b="1" dirty="0" smtClean="0"/>
              <a:t>فرایند</a:t>
            </a:r>
            <a:endParaRPr lang="en-US" sz="3200"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a:t>در بخش مسائل فرایند، چالش های مربوط به فرایند در توسعه نرم افزار و پیچیدگی آن ها در محیط </a:t>
            </a:r>
            <a:r>
              <a:rPr lang="en-US" sz="2400" dirty="0"/>
              <a:t>LSAD</a:t>
            </a:r>
            <a:r>
              <a:rPr lang="fa-IR" sz="2400" dirty="0"/>
              <a:t> را توصیف می کنیم</a:t>
            </a:r>
            <a:r>
              <a:rPr lang="fa-IR" sz="2400" dirty="0" smtClean="0"/>
              <a:t>.</a:t>
            </a:r>
          </a:p>
          <a:p>
            <a:pPr marL="457200" indent="-457200" algn="r" rtl="1">
              <a:lnSpc>
                <a:spcPct val="150000"/>
              </a:lnSpc>
              <a:buFont typeface="+mj-lt"/>
              <a:buAutoNum type="arabicPeriod"/>
            </a:pPr>
            <a:r>
              <a:rPr lang="fa-IR" sz="2400" dirty="0"/>
              <a:t>مشکل در تست خودکار در سیستم های </a:t>
            </a:r>
            <a:r>
              <a:rPr lang="fa-IR" sz="2400" dirty="0" smtClean="0"/>
              <a:t>پیچیده</a:t>
            </a:r>
          </a:p>
          <a:p>
            <a:pPr marL="457200" indent="-457200" algn="r" rtl="1">
              <a:lnSpc>
                <a:spcPct val="150000"/>
              </a:lnSpc>
              <a:buFont typeface="+mj-lt"/>
              <a:buAutoNum type="arabicPeriod"/>
            </a:pPr>
            <a:r>
              <a:rPr lang="fa-IR" sz="2400" dirty="0"/>
              <a:t>مشکل در جداسازی پروژه </a:t>
            </a:r>
            <a:r>
              <a:rPr lang="fa-IR" sz="2400" dirty="0" smtClean="0"/>
              <a:t>ها</a:t>
            </a:r>
          </a:p>
          <a:p>
            <a:pPr marL="457200" indent="-457200" algn="r" rtl="1">
              <a:lnSpc>
                <a:spcPct val="150000"/>
              </a:lnSpc>
              <a:buFont typeface="+mj-lt"/>
              <a:buAutoNum type="arabicPeriod"/>
            </a:pPr>
            <a:r>
              <a:rPr lang="fa-IR" sz="2400" dirty="0"/>
              <a:t>مشکلات در کار با شیوه های چابک در پروژه های </a:t>
            </a:r>
            <a:r>
              <a:rPr lang="fa-IR" sz="2400" dirty="0" smtClean="0"/>
              <a:t>پیچیده</a:t>
            </a:r>
          </a:p>
          <a:p>
            <a:pPr marL="457200" indent="-457200" algn="r" rtl="1">
              <a:lnSpc>
                <a:spcPct val="150000"/>
              </a:lnSpc>
              <a:buFont typeface="+mj-lt"/>
              <a:buAutoNum type="arabicPeriod"/>
            </a:pPr>
            <a:r>
              <a:rPr lang="fa-IR" sz="2400" dirty="0"/>
              <a:t>مشکلات در اولویت دادن و براورد تحویل</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t>جمع بندی: </a:t>
            </a:r>
            <a:endParaRPr lang="en-US" sz="3200" b="1" dirty="0"/>
          </a:p>
        </p:txBody>
      </p:sp>
      <p:sp>
        <p:nvSpPr>
          <p:cNvPr id="5" name="Content Placeholder 4"/>
          <p:cNvSpPr>
            <a:spLocks noGrp="1"/>
          </p:cNvSpPr>
          <p:nvPr>
            <p:ph idx="1"/>
          </p:nvPr>
        </p:nvSpPr>
        <p:spPr/>
        <p:txBody>
          <a:bodyPr>
            <a:normAutofit fontScale="92500" lnSpcReduction="10000"/>
          </a:bodyPr>
          <a:lstStyle/>
          <a:p>
            <a:pPr algn="r" rtl="1">
              <a:lnSpc>
                <a:spcPct val="150000"/>
              </a:lnSpc>
              <a:buNone/>
            </a:pPr>
            <a:r>
              <a:rPr lang="fa-IR" sz="2400" dirty="0"/>
              <a:t>11 چالش شناسایی شد که در سه طبقه دسته بندی شدند. </a:t>
            </a:r>
            <a:endParaRPr lang="en-US" sz="2400" dirty="0"/>
          </a:p>
          <a:p>
            <a:pPr algn="r" rtl="1">
              <a:lnSpc>
                <a:spcPct val="150000"/>
              </a:lnSpc>
              <a:buNone/>
            </a:pPr>
            <a:r>
              <a:rPr lang="fa-IR" sz="2400" dirty="0"/>
              <a:t>گروهی از چالش ها که بیشتر از بقیه به آن اشاره شده است </a:t>
            </a:r>
            <a:r>
              <a:rPr lang="fa-IR" sz="2400" b="1" dirty="0"/>
              <a:t>مسائل مرتبط با فرایند </a:t>
            </a:r>
            <a:r>
              <a:rPr lang="fa-IR" sz="2400" dirty="0"/>
              <a:t>با 55 مطالعه در 4 چالش است. چالش اساسی در این طبقه، </a:t>
            </a:r>
            <a:r>
              <a:rPr lang="fa-IR" sz="2400" b="1" dirty="0"/>
              <a:t>مشکلات در کار با فرایندهای چابک در پروژه های پیچیده </a:t>
            </a:r>
            <a:r>
              <a:rPr lang="fa-IR" sz="2400" dirty="0"/>
              <a:t>است ( که در 32.98% موارد ذکر شده است.) پس از آن </a:t>
            </a:r>
            <a:r>
              <a:rPr lang="fa-IR" sz="2400" b="1" dirty="0"/>
              <a:t>مشکلات در اولویت بندی و براورد تحویل </a:t>
            </a:r>
            <a:r>
              <a:rPr lang="fa-IR" sz="2400" dirty="0"/>
              <a:t>است ( در 22.34% موارد ذکر شده است</a:t>
            </a:r>
            <a:r>
              <a:rPr lang="fa-IR" sz="2400" dirty="0" smtClean="0"/>
              <a:t>.)</a:t>
            </a:r>
          </a:p>
          <a:p>
            <a:pPr algn="r" rtl="1">
              <a:buNone/>
            </a:pPr>
            <a:r>
              <a:rPr lang="fa-IR" sz="2400" dirty="0"/>
              <a:t>این نتایج نشان می دهد که اجرا و پیاده سازی </a:t>
            </a:r>
            <a:r>
              <a:rPr lang="en-US" sz="2400" dirty="0"/>
              <a:t>LSAD</a:t>
            </a:r>
            <a:r>
              <a:rPr lang="fa-IR" sz="2400" dirty="0"/>
              <a:t> در محیط های پیچیده و بزرگتر سخت و دشوار است. </a:t>
            </a:r>
            <a:endParaRPr lang="en-US" sz="2400" dirty="0"/>
          </a:p>
          <a:p>
            <a:pPr algn="r" rtl="1">
              <a:buNone/>
            </a:pPr>
            <a:r>
              <a:rPr lang="fa-IR" sz="2400" dirty="0"/>
              <a:t>مسائل باز مثل تست خودکار در سیستم های بسیار پیچیده و نحوه تاثیر معماری بر اندازه کار انجام شده، نیاز به مطالعات دارد.</a:t>
            </a:r>
            <a:endParaRPr lang="en-US" sz="2400" dirty="0"/>
          </a:p>
          <a:p>
            <a:pPr algn="r" rtl="1">
              <a:lnSpc>
                <a:spcPct val="150000"/>
              </a:lnSpc>
              <a:buNone/>
            </a:pP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جمع بندی: </a:t>
            </a:r>
            <a:endParaRPr lang="en-US" sz="3200" dirty="0"/>
          </a:p>
        </p:txBody>
      </p:sp>
      <p:sp>
        <p:nvSpPr>
          <p:cNvPr id="3" name="Content Placeholder 2"/>
          <p:cNvSpPr>
            <a:spLocks noGrp="1"/>
          </p:cNvSpPr>
          <p:nvPr>
            <p:ph idx="1"/>
          </p:nvPr>
        </p:nvSpPr>
        <p:spPr/>
        <p:txBody>
          <a:bodyPr>
            <a:noAutofit/>
          </a:bodyPr>
          <a:lstStyle/>
          <a:p>
            <a:pPr algn="r" rtl="1">
              <a:buNone/>
            </a:pPr>
            <a:r>
              <a:rPr lang="fa-IR" sz="2400" dirty="0"/>
              <a:t>گروه دوم، </a:t>
            </a:r>
            <a:r>
              <a:rPr lang="fa-IR" sz="2400" b="1" dirty="0"/>
              <a:t>مسائل مربوط به افراد </a:t>
            </a:r>
            <a:r>
              <a:rPr lang="fa-IR" sz="2400" dirty="0"/>
              <a:t>که در 33 مطالعه عنوان شده است؛ ما بزرگترین چالش </a:t>
            </a:r>
            <a:r>
              <a:rPr lang="fa-IR" sz="2400" b="1" dirty="0"/>
              <a:t>مرتبط با تیم ها و مشتریان غیرقابل دسترس را برای برقراری ارتباط و همکاری </a:t>
            </a:r>
            <a:r>
              <a:rPr lang="fa-IR" sz="2400" dirty="0"/>
              <a:t>پیدا کردیم. ( در 25.53% مطالعات</a:t>
            </a:r>
            <a:r>
              <a:rPr lang="fa-IR" sz="2400" dirty="0" smtClean="0"/>
              <a:t>)</a:t>
            </a:r>
          </a:p>
          <a:p>
            <a:pPr algn="r" rtl="1">
              <a:buNone/>
            </a:pPr>
            <a:endParaRPr lang="en-US" sz="2400" dirty="0"/>
          </a:p>
          <a:p>
            <a:pPr algn="r" rtl="1">
              <a:buNone/>
            </a:pPr>
            <a:r>
              <a:rPr lang="fa-IR" sz="2400" dirty="0"/>
              <a:t>این به این معنی است که یک تیم جهانی بدون فکر کردن درباره ارتباطات، می خواهد توسعه چابک را اتخاذ کند. این مسئله یک اصل مانیفست چابک را مختل کرده است که افراد و تعاملات باید بیش از فرایند ها و ابزارها باشند</a:t>
            </a:r>
            <a:r>
              <a:rPr lang="fa-IR" sz="2400" dirty="0" smtClean="0"/>
              <a:t>.</a:t>
            </a:r>
          </a:p>
          <a:p>
            <a:pPr algn="r" rtl="1">
              <a:buNone/>
            </a:pPr>
            <a:r>
              <a:rPr lang="fa-IR" sz="2400" dirty="0"/>
              <a:t>افراد ارشد در یک برنامه چالش دیگری در </a:t>
            </a:r>
            <a:r>
              <a:rPr lang="en-US" sz="2400" dirty="0"/>
              <a:t>LSAD</a:t>
            </a:r>
            <a:r>
              <a:rPr lang="fa-IR" sz="2400" dirty="0"/>
              <a:t> هستند. این موضوع را می توان با معماری کافی حل کرد تا وابستگی وظایف را جدا کند. در ارتباط با مشکل هماهنگی چند تیمی ما در ادبیات شیوه های خوبی را برای انطباق یافتیم مثل </a:t>
            </a:r>
            <a:r>
              <a:rPr lang="en-US" sz="2400" dirty="0"/>
              <a:t>scrum-of-scrum</a:t>
            </a:r>
            <a:r>
              <a:rPr lang="fa-IR" sz="2400" dirty="0"/>
              <a:t> ، معماران چابک و ...</a:t>
            </a:r>
            <a:endParaRPr lang="en-US" sz="2400" dirty="0"/>
          </a:p>
          <a:p>
            <a:pPr algn="r" rtl="1">
              <a:buNone/>
            </a:pPr>
            <a:r>
              <a:rPr lang="fa-IR" sz="2400" dirty="0" smtClean="0"/>
              <a:t> </a:t>
            </a:r>
            <a:endParaRPr lang="en-US" sz="2400" dirty="0"/>
          </a:p>
          <a:p>
            <a:pPr algn="r">
              <a:buNone/>
            </a:pP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جمع بندی: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a:t>در گروه </a:t>
            </a:r>
            <a:r>
              <a:rPr lang="fa-IR" sz="2400" b="1" dirty="0"/>
              <a:t>مدیریت و مسائل سازمانی </a:t>
            </a:r>
            <a:r>
              <a:rPr lang="fa-IR" sz="2400" dirty="0"/>
              <a:t>12 مطالعه را دریافتیم.</a:t>
            </a:r>
            <a:endParaRPr lang="en-US" sz="2400" dirty="0"/>
          </a:p>
          <a:p>
            <a:pPr algn="r" rtl="1">
              <a:lnSpc>
                <a:spcPct val="150000"/>
              </a:lnSpc>
              <a:buNone/>
            </a:pPr>
            <a:r>
              <a:rPr lang="fa-IR" sz="2400" dirty="0" smtClean="0"/>
              <a:t>چالشهای در </a:t>
            </a:r>
            <a:r>
              <a:rPr lang="en-US" sz="2400" dirty="0" smtClean="0"/>
              <a:t>LSAD</a:t>
            </a:r>
            <a:r>
              <a:rPr lang="fa-IR" sz="2400" dirty="0" smtClean="0"/>
              <a:t> به </a:t>
            </a:r>
            <a:r>
              <a:rPr lang="fa-IR" sz="2400" b="1" dirty="0"/>
              <a:t>ساختار سازمانی سنتی </a:t>
            </a:r>
            <a:r>
              <a:rPr lang="fa-IR" sz="2400" dirty="0"/>
              <a:t>و مشکلات در زمینه های دیگر که با توسعه چابک کار نمی کنند مرتبط هستند.</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b="1" dirty="0" smtClean="0"/>
              <a:t>نتیجه گیری: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smtClean="0"/>
              <a:t>چالش های مشابه در هر دو مقاله:</a:t>
            </a:r>
          </a:p>
          <a:p>
            <a:pPr algn="r" rtl="1">
              <a:lnSpc>
                <a:spcPct val="150000"/>
              </a:lnSpc>
              <a:buNone/>
            </a:pPr>
            <a:r>
              <a:rPr lang="fa-IR" sz="2400" dirty="0" smtClean="0"/>
              <a:t>مقاله اول: چالش های هماهنگی در محیط چند تیمی</a:t>
            </a:r>
          </a:p>
          <a:p>
            <a:pPr algn="r" rtl="1">
              <a:lnSpc>
                <a:spcPct val="150000"/>
              </a:lnSpc>
              <a:buNone/>
            </a:pPr>
            <a:r>
              <a:rPr lang="fa-IR" sz="2400" dirty="0"/>
              <a:t>	</a:t>
            </a:r>
            <a:r>
              <a:rPr lang="fa-IR" sz="2400" dirty="0" smtClean="0"/>
              <a:t>	چالش 15: پیوند میان تیم ها دشوار است.</a:t>
            </a:r>
          </a:p>
          <a:p>
            <a:pPr algn="r" rtl="1">
              <a:lnSpc>
                <a:spcPct val="150000"/>
              </a:lnSpc>
              <a:buNone/>
            </a:pPr>
            <a:r>
              <a:rPr lang="fa-IR" sz="2400" dirty="0"/>
              <a:t>	</a:t>
            </a:r>
            <a:r>
              <a:rPr lang="fa-IR" sz="2400" dirty="0" smtClean="0"/>
              <a:t>	چالش 16: به چالش کشیدن تیم های مختلف</a:t>
            </a:r>
          </a:p>
          <a:p>
            <a:pPr algn="r" rtl="1">
              <a:lnSpc>
                <a:spcPct val="150000"/>
              </a:lnSpc>
              <a:buNone/>
            </a:pPr>
            <a:endParaRPr lang="fa-IR" sz="2400" dirty="0" smtClean="0"/>
          </a:p>
          <a:p>
            <a:pPr algn="r" rtl="1">
              <a:lnSpc>
                <a:spcPct val="150000"/>
              </a:lnSpc>
              <a:buNone/>
            </a:pPr>
            <a:r>
              <a:rPr lang="fa-IR" sz="2400" dirty="0" smtClean="0"/>
              <a:t>مقاله دوم: مسائل مربوط به افراد</a:t>
            </a:r>
          </a:p>
          <a:p>
            <a:pPr algn="r" rtl="1">
              <a:lnSpc>
                <a:spcPct val="150000"/>
              </a:lnSpc>
              <a:buNone/>
            </a:pPr>
            <a:r>
              <a:rPr lang="fa-IR" sz="2400" dirty="0"/>
              <a:t>	</a:t>
            </a:r>
            <a:r>
              <a:rPr lang="fa-IR" sz="2400" dirty="0" smtClean="0"/>
              <a:t>	چالش 3: مشکل در هماهنگ کردن تیم های مختلف</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اصول </a:t>
            </a:r>
            <a:r>
              <a:rPr lang="fa-IR" b="1" dirty="0" smtClean="0"/>
              <a:t>چابک</a:t>
            </a:r>
            <a:endParaRPr lang="en-US" dirty="0"/>
          </a:p>
        </p:txBody>
      </p:sp>
      <p:sp>
        <p:nvSpPr>
          <p:cNvPr id="3" name="Content Placeholder 2"/>
          <p:cNvSpPr>
            <a:spLocks noGrp="1"/>
          </p:cNvSpPr>
          <p:nvPr>
            <p:ph idx="1"/>
          </p:nvPr>
        </p:nvSpPr>
        <p:spPr/>
        <p:txBody>
          <a:bodyPr>
            <a:normAutofit fontScale="92500"/>
          </a:bodyPr>
          <a:lstStyle/>
          <a:p>
            <a:pPr marL="457200" indent="-457200" algn="r" rtl="1">
              <a:lnSpc>
                <a:spcPct val="150000"/>
              </a:lnSpc>
              <a:buFont typeface="+mj-lt"/>
              <a:buAutoNum type="arabicPeriod"/>
            </a:pPr>
            <a:r>
              <a:rPr lang="fa-IR" sz="2200" dirty="0"/>
              <a:t> </a:t>
            </a:r>
            <a:r>
              <a:rPr lang="fa-IR" sz="2200" dirty="0" smtClean="0"/>
              <a:t>بالاترین </a:t>
            </a:r>
            <a:r>
              <a:rPr lang="fa-IR" sz="2200" dirty="0"/>
              <a:t>اولویت ما عبارت است از راضی کردن مشتری با تحویل سریع و مداوم نرم افزار با ارزش</a:t>
            </a:r>
            <a:r>
              <a:rPr lang="fa-IR" sz="2200" dirty="0" smtClean="0"/>
              <a:t>.</a:t>
            </a:r>
          </a:p>
          <a:p>
            <a:pPr marL="457200" indent="-457200" algn="r" rtl="1">
              <a:lnSpc>
                <a:spcPct val="150000"/>
              </a:lnSpc>
              <a:buFont typeface="+mj-lt"/>
              <a:buAutoNum type="arabicPeriod"/>
            </a:pPr>
            <a:r>
              <a:rPr lang="fa-IR" sz="2200" dirty="0"/>
              <a:t>خوش آمدگویی به تغییرات حتی در انتهای </a:t>
            </a:r>
            <a:r>
              <a:rPr lang="fa-IR" sz="2200" dirty="0" smtClean="0"/>
              <a:t>توسعه.</a:t>
            </a:r>
          </a:p>
          <a:p>
            <a:pPr marL="457200" indent="-457200" algn="r" rtl="1">
              <a:lnSpc>
                <a:spcPct val="150000"/>
              </a:lnSpc>
              <a:buFont typeface="+mj-lt"/>
              <a:buAutoNum type="arabicPeriod"/>
            </a:pPr>
            <a:r>
              <a:rPr lang="fa-IR" sz="2200" dirty="0"/>
              <a:t>تحویل نرم افزار قابل استفاده از چند هفته تا چند ماه با تقدم بر تحویل در دوره زمانی </a:t>
            </a:r>
            <a:r>
              <a:rPr lang="fa-IR" sz="2200" dirty="0" smtClean="0"/>
              <a:t>کوتاهتر.</a:t>
            </a:r>
          </a:p>
          <a:p>
            <a:pPr marL="457200" indent="-457200" algn="r" rtl="1">
              <a:lnSpc>
                <a:spcPct val="150000"/>
              </a:lnSpc>
              <a:buFont typeface="+mj-lt"/>
              <a:buAutoNum type="arabicPeriod"/>
            </a:pPr>
            <a:r>
              <a:rPr lang="fa-IR" sz="2200" dirty="0"/>
              <a:t>افراد مسلط به بیزنس و توسعه دهندگان باید روزانه با یکدیگر روی پروژه کار کنند</a:t>
            </a:r>
            <a:r>
              <a:rPr lang="fa-IR" sz="2200" dirty="0" smtClean="0"/>
              <a:t>.</a:t>
            </a:r>
          </a:p>
          <a:p>
            <a:pPr marL="457200" indent="-457200" algn="r" rtl="1">
              <a:lnSpc>
                <a:spcPct val="150000"/>
              </a:lnSpc>
              <a:buFont typeface="+mj-lt"/>
              <a:buAutoNum type="arabicPeriod"/>
            </a:pPr>
            <a:r>
              <a:rPr lang="fa-IR" sz="2200" dirty="0"/>
              <a:t>ساخت پروژه را بر توان افراد با انگیزه بگذارید و به آنها محیط و ابزار را داده و اعتماد </a:t>
            </a:r>
            <a:r>
              <a:rPr lang="fa-IR" sz="2200" dirty="0" smtClean="0"/>
              <a:t>کنید</a:t>
            </a:r>
          </a:p>
          <a:p>
            <a:pPr marL="457200" indent="-457200" algn="r" rtl="1">
              <a:lnSpc>
                <a:spcPct val="150000"/>
              </a:lnSpc>
              <a:buFont typeface="+mj-lt"/>
              <a:buAutoNum type="arabicPeriod"/>
            </a:pPr>
            <a:r>
              <a:rPr lang="fa-IR" sz="2200" dirty="0"/>
              <a:t>بهترین و موثر ترین روش کسب اطلاعات در تیم </a:t>
            </a:r>
            <a:r>
              <a:rPr lang="fa-IR" sz="2200" dirty="0" smtClean="0"/>
              <a:t>توسعه</a:t>
            </a:r>
            <a:r>
              <a:rPr lang="fa-IR" sz="2200" dirty="0"/>
              <a:t>، ارتباط چهره به چهره است</a:t>
            </a:r>
            <a:r>
              <a:rPr lang="fa-IR" sz="2200" dirty="0" smtClean="0"/>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نتیجه گیری: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smtClean="0"/>
              <a:t>چالش های مشابه در هر دو مقاله:</a:t>
            </a:r>
          </a:p>
          <a:p>
            <a:pPr algn="r" rtl="1">
              <a:lnSpc>
                <a:spcPct val="150000"/>
              </a:lnSpc>
              <a:buNone/>
            </a:pPr>
            <a:r>
              <a:rPr lang="fa-IR" sz="2400" dirty="0" smtClean="0"/>
              <a:t>مقاله اول: چالش های تضمین کیفیت</a:t>
            </a:r>
          </a:p>
          <a:p>
            <a:pPr algn="r" rtl="1">
              <a:lnSpc>
                <a:spcPct val="150000"/>
              </a:lnSpc>
              <a:buNone/>
            </a:pPr>
            <a:r>
              <a:rPr lang="fa-IR" sz="2400" dirty="0"/>
              <a:t>	</a:t>
            </a:r>
            <a:r>
              <a:rPr lang="fa-IR" sz="2400" dirty="0" smtClean="0"/>
              <a:t>	چالش 29: اعمال تست غیر کارکردی</a:t>
            </a:r>
          </a:p>
          <a:p>
            <a:pPr algn="r" rtl="1">
              <a:lnSpc>
                <a:spcPct val="150000"/>
              </a:lnSpc>
              <a:buNone/>
            </a:pPr>
            <a:r>
              <a:rPr lang="fa-IR" sz="2400" dirty="0"/>
              <a:t>	</a:t>
            </a:r>
            <a:r>
              <a:rPr lang="fa-IR" sz="2400" dirty="0" smtClean="0"/>
              <a:t>	چالش 30: عدم تست خودکار</a:t>
            </a:r>
          </a:p>
          <a:p>
            <a:pPr algn="r" rtl="1">
              <a:lnSpc>
                <a:spcPct val="150000"/>
              </a:lnSpc>
              <a:buNone/>
            </a:pPr>
            <a:endParaRPr lang="fa-IR" sz="2400" dirty="0" smtClean="0"/>
          </a:p>
          <a:p>
            <a:pPr algn="r" rtl="1">
              <a:lnSpc>
                <a:spcPct val="150000"/>
              </a:lnSpc>
              <a:buNone/>
            </a:pPr>
            <a:r>
              <a:rPr lang="fa-IR" sz="2400" dirty="0" smtClean="0"/>
              <a:t>مقاله دوم: مسائل فرایند</a:t>
            </a:r>
          </a:p>
          <a:p>
            <a:pPr algn="r" rtl="1">
              <a:lnSpc>
                <a:spcPct val="150000"/>
              </a:lnSpc>
              <a:buNone/>
            </a:pPr>
            <a:r>
              <a:rPr lang="fa-IR" sz="2400" dirty="0"/>
              <a:t>	</a:t>
            </a:r>
            <a:r>
              <a:rPr lang="fa-IR" sz="2400" dirty="0" smtClean="0"/>
              <a:t>	چالش 1: مشکل در تست خودکار در سیستم های پیچیده</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b="1" dirty="0" smtClean="0"/>
              <a:t>نتیجه گیری: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smtClean="0"/>
              <a:t>چالش های مشابه در هر دو مقاله:</a:t>
            </a:r>
          </a:p>
          <a:p>
            <a:pPr algn="r" rtl="1">
              <a:lnSpc>
                <a:spcPct val="150000"/>
              </a:lnSpc>
              <a:buNone/>
            </a:pPr>
            <a:r>
              <a:rPr lang="fa-IR" sz="2400" dirty="0" smtClean="0"/>
              <a:t>مقاله اول: چالش های مهندسی نیازسنجی</a:t>
            </a:r>
          </a:p>
          <a:p>
            <a:pPr algn="r" rtl="1">
              <a:lnSpc>
                <a:spcPct val="150000"/>
              </a:lnSpc>
              <a:buNone/>
            </a:pPr>
            <a:endParaRPr lang="fa-IR" sz="2400" dirty="0"/>
          </a:p>
          <a:p>
            <a:pPr algn="r" rtl="1">
              <a:lnSpc>
                <a:spcPct val="150000"/>
              </a:lnSpc>
              <a:buNone/>
            </a:pPr>
            <a:r>
              <a:rPr lang="fa-IR" sz="2400" dirty="0" smtClean="0"/>
              <a:t>مقاله دوم: مسائل فرایند</a:t>
            </a:r>
          </a:p>
          <a:p>
            <a:pPr algn="r" rtl="1">
              <a:lnSpc>
                <a:spcPct val="150000"/>
              </a:lnSpc>
              <a:buNone/>
            </a:pPr>
            <a:r>
              <a:rPr lang="fa-IR" sz="2400" dirty="0"/>
              <a:t>	</a:t>
            </a:r>
            <a:r>
              <a:rPr lang="fa-IR" sz="2400" dirty="0" smtClean="0"/>
              <a:t>	چالش 2: مشکلات در کار با شیوه های چابک در پروژه های پیچیده</a:t>
            </a:r>
          </a:p>
          <a:p>
            <a:pPr algn="r" rtl="1">
              <a:lnSpc>
                <a:spcPct val="150000"/>
              </a:lnSpc>
              <a:buNone/>
            </a:pPr>
            <a:endParaRPr lang="fa-IR" sz="2400" dirty="0"/>
          </a:p>
          <a:p>
            <a:pPr algn="r" rtl="1">
              <a:lnSpc>
                <a:spcPct val="150000"/>
              </a:lnSpc>
              <a:buNone/>
            </a:pPr>
            <a:r>
              <a:rPr lang="fa-IR" sz="2000" dirty="0" smtClean="0"/>
              <a:t>«هر دو مورد مربوط به هماهنگی و ساختن الزامات یا داستان کاربر (</a:t>
            </a:r>
            <a:r>
              <a:rPr lang="en-US" sz="2000" dirty="0" smtClean="0"/>
              <a:t>user story</a:t>
            </a:r>
            <a:r>
              <a:rPr lang="fa-IR" sz="2000" dirty="0" smtClean="0"/>
              <a:t>) است.»</a:t>
            </a: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b="1" dirty="0" smtClean="0"/>
              <a:t>نتیجه گیری:</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dirty="0" smtClean="0"/>
              <a:t>چالش های مشابه در هر دو مقاله:</a:t>
            </a:r>
          </a:p>
          <a:p>
            <a:pPr algn="r" rtl="1">
              <a:lnSpc>
                <a:spcPct val="150000"/>
              </a:lnSpc>
              <a:buNone/>
            </a:pPr>
            <a:r>
              <a:rPr lang="fa-IR" sz="2400" dirty="0" smtClean="0"/>
              <a:t>مقاله اول: ادغام توابع توسعه نیافته</a:t>
            </a:r>
          </a:p>
          <a:p>
            <a:pPr algn="r" rtl="1">
              <a:lnSpc>
                <a:spcPct val="150000"/>
              </a:lnSpc>
              <a:buNone/>
            </a:pPr>
            <a:r>
              <a:rPr lang="fa-IR" sz="2400" dirty="0"/>
              <a:t>	</a:t>
            </a:r>
            <a:r>
              <a:rPr lang="fa-IR" sz="2400" dirty="0" smtClean="0"/>
              <a:t>	چالش 33: چالش در تنظیم سرعت پیشرفت تحویل</a:t>
            </a:r>
          </a:p>
          <a:p>
            <a:pPr algn="r" rtl="1">
              <a:lnSpc>
                <a:spcPct val="150000"/>
              </a:lnSpc>
              <a:buNone/>
            </a:pPr>
            <a:endParaRPr lang="fa-IR" sz="2400" dirty="0"/>
          </a:p>
          <a:p>
            <a:pPr algn="r" rtl="1">
              <a:lnSpc>
                <a:spcPct val="150000"/>
              </a:lnSpc>
              <a:buNone/>
            </a:pPr>
            <a:r>
              <a:rPr lang="fa-IR" sz="2400" dirty="0" smtClean="0"/>
              <a:t>مقاله دوم: مسائل فرایند</a:t>
            </a:r>
          </a:p>
          <a:p>
            <a:pPr algn="r" rtl="1">
              <a:lnSpc>
                <a:spcPct val="150000"/>
              </a:lnSpc>
              <a:buNone/>
            </a:pPr>
            <a:r>
              <a:rPr lang="fa-IR" sz="2400" dirty="0"/>
              <a:t>	</a:t>
            </a:r>
            <a:r>
              <a:rPr lang="fa-IR" sz="2400" dirty="0" smtClean="0"/>
              <a:t>	چالش 4: مشکلات در اولویت دادن و براورد تحویل</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منابع</a:t>
            </a:r>
            <a:endParaRPr lang="en-US" sz="3200" b="1" dirty="0"/>
          </a:p>
        </p:txBody>
      </p:sp>
      <p:sp>
        <p:nvSpPr>
          <p:cNvPr id="3" name="Content Placeholder 2"/>
          <p:cNvSpPr>
            <a:spLocks noGrp="1"/>
          </p:cNvSpPr>
          <p:nvPr>
            <p:ph idx="1"/>
          </p:nvPr>
        </p:nvSpPr>
        <p:spPr/>
        <p:txBody>
          <a:bodyPr>
            <a:normAutofit/>
          </a:bodyPr>
          <a:lstStyle/>
          <a:p>
            <a:r>
              <a:rPr lang="en-US" dirty="0">
                <a:latin typeface="Aldhabi" pitchFamily="2" charset="-78"/>
                <a:cs typeface="Aldhabi" pitchFamily="2" charset="-78"/>
              </a:rPr>
              <a:t>Kim </a:t>
            </a:r>
            <a:r>
              <a:rPr lang="en-US" dirty="0" err="1">
                <a:latin typeface="Aldhabi" pitchFamily="2" charset="-78"/>
                <a:cs typeface="Aldhabi" pitchFamily="2" charset="-78"/>
              </a:rPr>
              <a:t>Dikert</a:t>
            </a:r>
            <a:r>
              <a:rPr lang="en-US" dirty="0">
                <a:latin typeface="Aldhabi" pitchFamily="2" charset="-78"/>
                <a:cs typeface="Aldhabi" pitchFamily="2" charset="-78"/>
              </a:rPr>
              <a:t>, Maria </a:t>
            </a:r>
            <a:r>
              <a:rPr lang="en-US" dirty="0" err="1">
                <a:latin typeface="Aldhabi" pitchFamily="2" charset="-78"/>
                <a:cs typeface="Aldhabi" pitchFamily="2" charset="-78"/>
              </a:rPr>
              <a:t>Paasivaara</a:t>
            </a:r>
            <a:r>
              <a:rPr lang="en-US" dirty="0">
                <a:latin typeface="Aldhabi" pitchFamily="2" charset="-78"/>
                <a:cs typeface="Aldhabi" pitchFamily="2" charset="-78"/>
              </a:rPr>
              <a:t>, Casper </a:t>
            </a:r>
            <a:r>
              <a:rPr lang="en-US" dirty="0" err="1" smtClean="0">
                <a:latin typeface="Aldhabi" pitchFamily="2" charset="-78"/>
                <a:cs typeface="Aldhabi" pitchFamily="2" charset="-78"/>
              </a:rPr>
              <a:t>Lassenius</a:t>
            </a:r>
            <a:r>
              <a:rPr lang="en-US" dirty="0" smtClean="0">
                <a:latin typeface="Aldhabi" pitchFamily="2" charset="-78"/>
                <a:cs typeface="Aldhabi" pitchFamily="2" charset="-78"/>
              </a:rPr>
              <a:t>. (2016).</a:t>
            </a:r>
            <a:r>
              <a:rPr lang="en-US" dirty="0">
                <a:latin typeface="Aldhabi" pitchFamily="2" charset="-78"/>
                <a:cs typeface="Aldhabi" pitchFamily="2" charset="-78"/>
              </a:rPr>
              <a:t> Challenges and Success Factors for Large-Scale </a:t>
            </a:r>
            <a:r>
              <a:rPr lang="en-US" dirty="0" smtClean="0">
                <a:latin typeface="Aldhabi" pitchFamily="2" charset="-78"/>
                <a:cs typeface="Aldhabi" pitchFamily="2" charset="-78"/>
              </a:rPr>
              <a:t>Agile Transformations</a:t>
            </a:r>
            <a:r>
              <a:rPr lang="en-US" dirty="0">
                <a:latin typeface="Aldhabi" pitchFamily="2" charset="-78"/>
                <a:cs typeface="Aldhabi" pitchFamily="2" charset="-78"/>
              </a:rPr>
              <a:t>: A Systematic Literature </a:t>
            </a:r>
            <a:r>
              <a:rPr lang="en-US" dirty="0" smtClean="0">
                <a:latin typeface="Aldhabi" pitchFamily="2" charset="-78"/>
                <a:cs typeface="Aldhabi" pitchFamily="2" charset="-78"/>
              </a:rPr>
              <a:t>Review</a:t>
            </a:r>
            <a:endParaRPr lang="en-US" dirty="0">
              <a:latin typeface="Aldhabi" pitchFamily="2" charset="-78"/>
              <a:cs typeface="Aldhabi" pitchFamily="2" charset="-78"/>
            </a:endParaRPr>
          </a:p>
          <a:p>
            <a:pPr>
              <a:buNone/>
            </a:pPr>
            <a:endParaRPr lang="en-US" dirty="0" smtClean="0">
              <a:latin typeface="Aldhabi" pitchFamily="2" charset="-78"/>
              <a:cs typeface="Aldhabi" pitchFamily="2" charset="-78"/>
            </a:endParaRPr>
          </a:p>
          <a:p>
            <a:r>
              <a:rPr lang="en-US" dirty="0" smtClean="0">
                <a:latin typeface="Aldhabi" pitchFamily="2" charset="-78"/>
                <a:cs typeface="Aldhabi" pitchFamily="2" charset="-78"/>
              </a:rPr>
              <a:t>Roman, </a:t>
            </a:r>
            <a:r>
              <a:rPr lang="en-US" dirty="0" err="1" smtClean="0">
                <a:latin typeface="Aldhabi" pitchFamily="2" charset="-78"/>
                <a:cs typeface="Aldhabi" pitchFamily="2" charset="-78"/>
              </a:rPr>
              <a:t>Greice</a:t>
            </a:r>
            <a:r>
              <a:rPr lang="en-US" dirty="0" smtClean="0">
                <a:latin typeface="Aldhabi" pitchFamily="2" charset="-78"/>
                <a:cs typeface="Aldhabi" pitchFamily="2" charset="-78"/>
              </a:rPr>
              <a:t> De </a:t>
            </a:r>
            <a:r>
              <a:rPr lang="en-US" dirty="0" err="1" smtClean="0">
                <a:latin typeface="Aldhabi" pitchFamily="2" charset="-78"/>
                <a:cs typeface="Aldhabi" pitchFamily="2" charset="-78"/>
              </a:rPr>
              <a:t>Carli</a:t>
            </a:r>
            <a:r>
              <a:rPr lang="en-US" dirty="0" smtClean="0">
                <a:latin typeface="Aldhabi" pitchFamily="2" charset="-78"/>
                <a:cs typeface="Aldhabi" pitchFamily="2" charset="-78"/>
              </a:rPr>
              <a:t> (2016). Characterizing the presence of agility in Large-Scale Agile Software Development.</a:t>
            </a:r>
            <a:endParaRPr lang="en-US" dirty="0">
              <a:latin typeface="Aldhabi" pitchFamily="2" charset="-78"/>
              <a:cs typeface="Aldhabi"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اصول چابک...</a:t>
            </a:r>
            <a:endParaRPr lang="en-US" dirty="0"/>
          </a:p>
        </p:txBody>
      </p:sp>
      <p:sp>
        <p:nvSpPr>
          <p:cNvPr id="3" name="Content Placeholder 2"/>
          <p:cNvSpPr>
            <a:spLocks noGrp="1"/>
          </p:cNvSpPr>
          <p:nvPr>
            <p:ph idx="1"/>
          </p:nvPr>
        </p:nvSpPr>
        <p:spPr/>
        <p:txBody>
          <a:bodyPr>
            <a:normAutofit/>
          </a:bodyPr>
          <a:lstStyle/>
          <a:p>
            <a:pPr marL="514350" indent="-514350" algn="r" rtl="1">
              <a:lnSpc>
                <a:spcPct val="150000"/>
              </a:lnSpc>
              <a:buFont typeface="+mj-lt"/>
              <a:buAutoNum type="arabicPeriod" startAt="7"/>
            </a:pPr>
            <a:r>
              <a:rPr lang="fa-IR" sz="2200" dirty="0" smtClean="0"/>
              <a:t>نرم افزار کار کننده معیار اصلی پیشرفت است</a:t>
            </a:r>
          </a:p>
          <a:p>
            <a:pPr marL="514350" indent="-514350" algn="r" rtl="1">
              <a:lnSpc>
                <a:spcPct val="150000"/>
              </a:lnSpc>
              <a:buFont typeface="+mj-lt"/>
              <a:buAutoNum type="arabicPeriod" startAt="7"/>
            </a:pPr>
            <a:r>
              <a:rPr lang="fa-IR" sz="2200" dirty="0" smtClean="0"/>
              <a:t>فرآیندهای چابک توسعه با آهنگ ثابت را ترویج می دهد.</a:t>
            </a:r>
          </a:p>
          <a:p>
            <a:pPr marL="514350" indent="-514350" algn="r" rtl="1">
              <a:lnSpc>
                <a:spcPct val="150000"/>
              </a:lnSpc>
              <a:buFont typeface="+mj-lt"/>
              <a:buAutoNum type="arabicPeriod" startAt="7"/>
            </a:pPr>
            <a:r>
              <a:rPr lang="fa-IR" sz="2200" dirty="0" smtClean="0"/>
              <a:t>توجه مداوم به برتری تکنیکی و طراحی خوب منجر به چابکی می گردد.</a:t>
            </a:r>
          </a:p>
          <a:p>
            <a:pPr marL="514350" indent="-514350" algn="r" rtl="1">
              <a:lnSpc>
                <a:spcPct val="150000"/>
              </a:lnSpc>
              <a:buFont typeface="+mj-lt"/>
              <a:buAutoNum type="arabicPeriod" startAt="7"/>
            </a:pPr>
            <a:r>
              <a:rPr lang="fa-IR" sz="2200" dirty="0" smtClean="0"/>
              <a:t>سادگی هنر بیشینه کردن مقدار کاری که لازم نیست انجام شود، است.</a:t>
            </a:r>
          </a:p>
          <a:p>
            <a:pPr marL="514350" indent="-514350" algn="r" rtl="1">
              <a:lnSpc>
                <a:spcPct val="150000"/>
              </a:lnSpc>
              <a:buFont typeface="+mj-lt"/>
              <a:buAutoNum type="arabicPeriod" startAt="7"/>
            </a:pPr>
            <a:r>
              <a:rPr lang="fa-IR" sz="2200" dirty="0" smtClean="0"/>
              <a:t>بهترین معماری و طراحی از تیم های خود سازمان ده بیرون می آید.</a:t>
            </a:r>
          </a:p>
          <a:p>
            <a:pPr marL="514350" indent="-514350" algn="r" rtl="1">
              <a:lnSpc>
                <a:spcPct val="150000"/>
              </a:lnSpc>
              <a:buFont typeface="+mj-lt"/>
              <a:buAutoNum type="arabicPeriod" startAt="7"/>
            </a:pPr>
            <a:r>
              <a:rPr lang="fa-IR" sz="2200" dirty="0" smtClean="0"/>
              <a:t>در بازهای زمانی مناسب تیم در می­یابد که چگونه می تواند کاراتر باشد و رفتار خود را متناسب با آن تغییر دهد.</a:t>
            </a:r>
            <a:endParaRPr lang="en-US" sz="2200" dirty="0" smtClean="0"/>
          </a:p>
          <a:p>
            <a:pPr marL="514350" indent="-514350">
              <a:lnSpc>
                <a:spcPct val="150000"/>
              </a:lnSpc>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شش دلیل اصلی شکست پروژه های نرم </a:t>
            </a:r>
            <a:r>
              <a:rPr lang="fa-IR" b="1" dirty="0" smtClean="0"/>
              <a:t>افزاری</a:t>
            </a:r>
            <a:endParaRPr lang="en-US" dirty="0"/>
          </a:p>
        </p:txBody>
      </p:sp>
      <p:sp>
        <p:nvSpPr>
          <p:cNvPr id="3" name="Content Placeholder 2"/>
          <p:cNvSpPr>
            <a:spLocks noGrp="1"/>
          </p:cNvSpPr>
          <p:nvPr>
            <p:ph idx="1"/>
          </p:nvPr>
        </p:nvSpPr>
        <p:spPr/>
        <p:txBody>
          <a:bodyPr>
            <a:normAutofit/>
          </a:bodyPr>
          <a:lstStyle/>
          <a:p>
            <a:pPr marL="514350" indent="-514350" algn="r" rtl="1" fontAlgn="base">
              <a:lnSpc>
                <a:spcPct val="150000"/>
              </a:lnSpc>
              <a:buFont typeface="+mj-lt"/>
              <a:buAutoNum type="arabicPeriod"/>
            </a:pPr>
            <a:r>
              <a:rPr lang="fa-IR" sz="2400" dirty="0" smtClean="0"/>
              <a:t> </a:t>
            </a:r>
            <a:r>
              <a:rPr lang="fa-IR" sz="2400" dirty="0"/>
              <a:t>درگیر نشدن  مشتری</a:t>
            </a:r>
          </a:p>
          <a:p>
            <a:pPr marL="514350" indent="-514350" algn="r" rtl="1" fontAlgn="base">
              <a:lnSpc>
                <a:spcPct val="150000"/>
              </a:lnSpc>
              <a:buFont typeface="+mj-lt"/>
              <a:buAutoNum type="arabicPeriod"/>
            </a:pPr>
            <a:r>
              <a:rPr lang="fa-IR" sz="2400" dirty="0" smtClean="0"/>
              <a:t>عدم </a:t>
            </a:r>
            <a:r>
              <a:rPr lang="fa-IR" sz="2400" dirty="0"/>
              <a:t>درک درست نیازمندها</a:t>
            </a:r>
          </a:p>
          <a:p>
            <a:pPr marL="514350" indent="-514350" algn="r" rtl="1" fontAlgn="base">
              <a:lnSpc>
                <a:spcPct val="150000"/>
              </a:lnSpc>
              <a:buFont typeface="+mj-lt"/>
              <a:buAutoNum type="arabicPeriod"/>
            </a:pPr>
            <a:r>
              <a:rPr lang="fa-IR" sz="2400" dirty="0" smtClean="0"/>
              <a:t>زمان </a:t>
            </a:r>
            <a:r>
              <a:rPr lang="fa-IR" sz="2400" dirty="0"/>
              <a:t>بندی غیر واقعی</a:t>
            </a:r>
          </a:p>
          <a:p>
            <a:pPr marL="514350" indent="-514350" algn="r" rtl="1" fontAlgn="base">
              <a:lnSpc>
                <a:spcPct val="150000"/>
              </a:lnSpc>
              <a:buFont typeface="+mj-lt"/>
              <a:buAutoNum type="arabicPeriod"/>
            </a:pPr>
            <a:r>
              <a:rPr lang="fa-IR" sz="2400" dirty="0" smtClean="0"/>
              <a:t>عدم </a:t>
            </a:r>
            <a:r>
              <a:rPr lang="fa-IR" sz="2400" dirty="0"/>
              <a:t>پذیریش و مدیریت </a:t>
            </a:r>
            <a:r>
              <a:rPr lang="fa-IR" sz="2400" dirty="0" smtClean="0"/>
              <a:t>تغییرات</a:t>
            </a:r>
          </a:p>
          <a:p>
            <a:pPr marL="514350" indent="-514350" algn="r" rtl="1" fontAlgn="base">
              <a:lnSpc>
                <a:spcPct val="150000"/>
              </a:lnSpc>
              <a:buFont typeface="+mj-lt"/>
              <a:buAutoNum type="arabicPeriod"/>
            </a:pPr>
            <a:r>
              <a:rPr lang="fa-IR" sz="2400" dirty="0" smtClean="0"/>
              <a:t>کمبود تست نرم افزار</a:t>
            </a:r>
          </a:p>
          <a:p>
            <a:pPr marL="514350" indent="-514350" algn="r" rtl="1" fontAlgn="base">
              <a:lnSpc>
                <a:spcPct val="150000"/>
              </a:lnSpc>
              <a:buFont typeface="+mj-lt"/>
              <a:buAutoNum type="arabicPeriod"/>
            </a:pPr>
            <a:r>
              <a:rPr lang="fa-IR" sz="2400" dirty="0" smtClean="0"/>
              <a:t>فرآیندهای </a:t>
            </a:r>
            <a:r>
              <a:rPr lang="fa-IR" sz="2400" dirty="0"/>
              <a:t>غیر منعطف و باد دار</a:t>
            </a:r>
          </a:p>
          <a:p>
            <a:pPr marL="514350" indent="-514350" algn="r">
              <a:lnSpc>
                <a:spcPct val="150000"/>
              </a:lnSpc>
              <a:buFont typeface="+mj-lt"/>
              <a:buAutoNum type="arabicPeriod"/>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D:\ELI\Master\Term3\CASE\agile development\Screenshot_20171030-210612.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b="1" dirty="0" smtClean="0"/>
              <a:t>مقاله اول</a:t>
            </a:r>
            <a:endParaRPr lang="en-US" sz="3200" b="1" dirty="0"/>
          </a:p>
        </p:txBody>
      </p:sp>
      <p:sp>
        <p:nvSpPr>
          <p:cNvPr id="3" name="Content Placeholder 2"/>
          <p:cNvSpPr>
            <a:spLocks noGrp="1"/>
          </p:cNvSpPr>
          <p:nvPr>
            <p:ph idx="1"/>
          </p:nvPr>
        </p:nvSpPr>
        <p:spPr/>
        <p:txBody>
          <a:bodyPr>
            <a:normAutofit/>
          </a:bodyPr>
          <a:lstStyle/>
          <a:p>
            <a:pPr algn="r" rtl="1">
              <a:lnSpc>
                <a:spcPct val="150000"/>
              </a:lnSpc>
              <a:buNone/>
            </a:pPr>
            <a:r>
              <a:rPr lang="fa-IR" sz="2400" b="1" dirty="0">
                <a:latin typeface="Badr"/>
              </a:rPr>
              <a:t>عنوان مقاله: </a:t>
            </a:r>
            <a:r>
              <a:rPr lang="fa-IR" sz="2400" dirty="0">
                <a:latin typeface="Badr"/>
              </a:rPr>
              <a:t>چالش ها و </a:t>
            </a:r>
            <a:r>
              <a:rPr lang="fa-IR" sz="2400" dirty="0" smtClean="0">
                <a:latin typeface="Badr"/>
              </a:rPr>
              <a:t>عوامل </a:t>
            </a:r>
            <a:r>
              <a:rPr lang="fa-IR" sz="2400" dirty="0">
                <a:latin typeface="Badr"/>
              </a:rPr>
              <a:t>موفقیت تحول چابک </a:t>
            </a:r>
            <a:r>
              <a:rPr lang="fa-IR" sz="2400" dirty="0" smtClean="0">
                <a:latin typeface="Badr"/>
              </a:rPr>
              <a:t>در مقیاس بزرگ </a:t>
            </a:r>
          </a:p>
          <a:p>
            <a:pPr algn="r" rtl="1">
              <a:lnSpc>
                <a:spcPct val="150000"/>
              </a:lnSpc>
              <a:buNone/>
            </a:pPr>
            <a:r>
              <a:rPr lang="fa-IR" sz="2400" b="1" dirty="0" smtClean="0">
                <a:latin typeface="Badr"/>
              </a:rPr>
              <a:t>هدف مقاله: </a:t>
            </a:r>
            <a:r>
              <a:rPr lang="fa-IR" sz="2400" dirty="0">
                <a:latin typeface="Badr"/>
              </a:rPr>
              <a:t>چگونه روش های چابک و توسعه نرم افزار با توجه به چالش ها و عوامل موفقیت گزارش شده، در مقیاس بزرگ پذیرفته شده است</a:t>
            </a:r>
            <a:r>
              <a:rPr lang="fa-IR" sz="2400" dirty="0" smtClean="0">
                <a:latin typeface="Badr"/>
              </a:rPr>
              <a:t>.</a:t>
            </a:r>
          </a:p>
          <a:p>
            <a:pPr algn="r" rtl="1">
              <a:lnSpc>
                <a:spcPct val="150000"/>
              </a:lnSpc>
              <a:buNone/>
            </a:pPr>
            <a:r>
              <a:rPr lang="fa-IR" sz="2400" b="1" dirty="0" smtClean="0">
                <a:latin typeface="Badr"/>
              </a:rPr>
              <a:t>جامعه آماری: </a:t>
            </a:r>
            <a:r>
              <a:rPr lang="fa-IR" sz="2400" dirty="0">
                <a:latin typeface="Badr"/>
              </a:rPr>
              <a:t>مقالات چاپ شده در زمینه تحولات چابک صنعتی در مقیاس بزرگ</a:t>
            </a:r>
            <a:r>
              <a:rPr lang="fa-IR" sz="2400" dirty="0" smtClean="0">
                <a:latin typeface="Badr"/>
              </a:rPr>
              <a:t>.</a:t>
            </a:r>
          </a:p>
          <a:p>
            <a:pPr algn="r" rtl="1">
              <a:lnSpc>
                <a:spcPct val="150000"/>
              </a:lnSpc>
              <a:buNone/>
            </a:pPr>
            <a:r>
              <a:rPr lang="fa-IR" sz="2400" dirty="0">
                <a:latin typeface="Badr"/>
              </a:rPr>
              <a:t>35 چالش در 9 گروه و 29 عامل موفقیت در 11 گروه دسته بندی شده است. </a:t>
            </a:r>
            <a:endParaRPr lang="en-US" sz="2400" dirty="0">
              <a:latin typeface="Badr"/>
            </a:endParaRPr>
          </a:p>
          <a:p>
            <a:pPr algn="r" rtl="1">
              <a:lnSpc>
                <a:spcPct val="150000"/>
              </a:lnSpc>
              <a:buNone/>
            </a:pPr>
            <a:endParaRPr lang="en-US" sz="2400" b="1" dirty="0">
              <a:latin typeface="Bad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دسته بندی چالش ها</a:t>
            </a:r>
            <a:endParaRPr lang="en-US" b="1" dirty="0"/>
          </a:p>
        </p:txBody>
      </p:sp>
      <p:sp>
        <p:nvSpPr>
          <p:cNvPr id="3" name="Content Placeholder 2"/>
          <p:cNvSpPr>
            <a:spLocks noGrp="1"/>
          </p:cNvSpPr>
          <p:nvPr>
            <p:ph idx="1"/>
          </p:nvPr>
        </p:nvSpPr>
        <p:spPr/>
        <p:txBody>
          <a:bodyPr>
            <a:noAutofit/>
          </a:bodyPr>
          <a:lstStyle/>
          <a:p>
            <a:pPr marL="514350" lvl="0" indent="-514350" algn="r" rtl="1">
              <a:lnSpc>
                <a:spcPct val="120000"/>
              </a:lnSpc>
              <a:buFont typeface="+mj-lt"/>
              <a:buAutoNum type="arabicPeriod"/>
            </a:pPr>
            <a:r>
              <a:rPr lang="fa-IR" sz="2400" dirty="0"/>
              <a:t>مقامت </a:t>
            </a:r>
            <a:r>
              <a:rPr lang="fa-IR" sz="2400" dirty="0" smtClean="0"/>
              <a:t>در برابر تغییر </a:t>
            </a:r>
            <a:endParaRPr lang="en-US" sz="2400" dirty="0"/>
          </a:p>
          <a:p>
            <a:pPr marL="514350" lvl="0" indent="-514350" algn="r" rtl="1">
              <a:lnSpc>
                <a:spcPct val="120000"/>
              </a:lnSpc>
              <a:buFont typeface="+mj-lt"/>
              <a:buAutoNum type="arabicPeriod"/>
            </a:pPr>
            <a:r>
              <a:rPr lang="fa-IR" sz="2400" dirty="0"/>
              <a:t>فقدان سرمایه گذاری </a:t>
            </a:r>
            <a:endParaRPr lang="en-US" sz="2400" dirty="0"/>
          </a:p>
          <a:p>
            <a:pPr marL="514350" lvl="0" indent="-514350" algn="r" rtl="1">
              <a:lnSpc>
                <a:spcPct val="120000"/>
              </a:lnSpc>
              <a:buFont typeface="+mj-lt"/>
              <a:buAutoNum type="arabicPeriod"/>
            </a:pPr>
            <a:r>
              <a:rPr lang="fa-IR" sz="2400" dirty="0"/>
              <a:t>دشواری پیاده سازی چابک</a:t>
            </a:r>
            <a:endParaRPr lang="en-US" sz="2400" dirty="0"/>
          </a:p>
          <a:p>
            <a:pPr marL="514350" lvl="0" indent="-514350" algn="r" rtl="1">
              <a:lnSpc>
                <a:spcPct val="120000"/>
              </a:lnSpc>
              <a:buFont typeface="+mj-lt"/>
              <a:buAutoNum type="arabicPeriod"/>
            </a:pPr>
            <a:r>
              <a:rPr lang="fa-IR" sz="2400" dirty="0"/>
              <a:t>چالش های هماهنگی در محیط چند تیمی</a:t>
            </a:r>
            <a:endParaRPr lang="en-US" sz="2400" dirty="0"/>
          </a:p>
          <a:p>
            <a:pPr marL="514350" lvl="0" indent="-514350" algn="r" rtl="1">
              <a:lnSpc>
                <a:spcPct val="120000"/>
              </a:lnSpc>
              <a:buFont typeface="+mj-lt"/>
              <a:buAutoNum type="arabicPeriod"/>
            </a:pPr>
            <a:r>
              <a:rPr lang="fa-IR" sz="2400" dirty="0"/>
              <a:t>ظهور رویکردهای مختلف در محیط چند تیمی</a:t>
            </a:r>
            <a:endParaRPr lang="en-US" sz="2400" dirty="0"/>
          </a:p>
          <a:p>
            <a:pPr marL="514350" lvl="0" indent="-514350" algn="r" rtl="1">
              <a:lnSpc>
                <a:spcPct val="120000"/>
              </a:lnSpc>
              <a:buFont typeface="+mj-lt"/>
              <a:buAutoNum type="arabicPeriod"/>
            </a:pPr>
            <a:r>
              <a:rPr lang="fa-IR" sz="2400" dirty="0"/>
              <a:t>مدیریت سلسله مراتبی و مرزهای سازمانی</a:t>
            </a:r>
            <a:endParaRPr lang="en-US" sz="2400" dirty="0"/>
          </a:p>
          <a:p>
            <a:pPr marL="514350" lvl="0" indent="-514350" algn="r" rtl="1">
              <a:lnSpc>
                <a:spcPct val="120000"/>
              </a:lnSpc>
              <a:buFont typeface="+mj-lt"/>
              <a:buAutoNum type="arabicPeriod"/>
            </a:pPr>
            <a:r>
              <a:rPr lang="fa-IR" sz="2400" dirty="0"/>
              <a:t>چالش های مهندسی نیازسنجی</a:t>
            </a:r>
            <a:endParaRPr lang="en-US" sz="2400" dirty="0"/>
          </a:p>
          <a:p>
            <a:pPr marL="514350" lvl="0" indent="-514350" algn="r" rtl="1">
              <a:lnSpc>
                <a:spcPct val="120000"/>
              </a:lnSpc>
              <a:buFont typeface="+mj-lt"/>
              <a:buAutoNum type="arabicPeriod"/>
            </a:pPr>
            <a:r>
              <a:rPr lang="fa-IR" sz="2400" dirty="0"/>
              <a:t>چالش های تضمین کیفیت</a:t>
            </a:r>
            <a:endParaRPr lang="en-US" sz="2400" dirty="0"/>
          </a:p>
          <a:p>
            <a:pPr marL="514350" lvl="0" indent="-514350" algn="r" rtl="1">
              <a:lnSpc>
                <a:spcPct val="120000"/>
              </a:lnSpc>
              <a:buFont typeface="+mj-lt"/>
              <a:buAutoNum type="arabicPeriod"/>
            </a:pPr>
            <a:r>
              <a:rPr lang="fa-IR" sz="2400" dirty="0"/>
              <a:t>ادغام توابع توسعه نیافته </a:t>
            </a:r>
            <a:endParaRPr lang="en-US" sz="2400" dirty="0"/>
          </a:p>
          <a:p>
            <a:pPr marL="514350" indent="-514350" algn="r" rtl="1">
              <a:lnSpc>
                <a:spcPct val="120000"/>
              </a:lnSpc>
              <a:buFont typeface="+mj-lt"/>
              <a:buAutoNum type="arabicPeriod"/>
            </a:pP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2525</TotalTime>
  <Words>1954</Words>
  <Application>Microsoft Office PowerPoint</Application>
  <PresentationFormat>On-screen Show (4:3)</PresentationFormat>
  <Paragraphs>262</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چالش های توسعه چابک در شرکت های بزرگ</vt:lpstr>
      <vt:lpstr>توسعه چابک چیست؟</vt:lpstr>
      <vt:lpstr>مانیفست اتحاد چابک</vt:lpstr>
      <vt:lpstr>اصول چابک</vt:lpstr>
      <vt:lpstr>اصول چابک...</vt:lpstr>
      <vt:lpstr>شش دلیل اصلی شکست پروژه های نرم افزاری</vt:lpstr>
      <vt:lpstr>Slide 7</vt:lpstr>
      <vt:lpstr>مقاله اول</vt:lpstr>
      <vt:lpstr>دسته بندی چالش ها</vt:lpstr>
      <vt:lpstr>مقامت در برابر تغییر </vt:lpstr>
      <vt:lpstr>فقدان سرمایه گذاری </vt:lpstr>
      <vt:lpstr>دشواری پیاده سازی چابک</vt:lpstr>
      <vt:lpstr>چالش های هماهنگی در محیط چند تیمی</vt:lpstr>
      <vt:lpstr>ظهور رویکردهای مختلف در محیط چند تیمی</vt:lpstr>
      <vt:lpstr>مدیریت سلسله مراتبی و مرزهای سازمانی</vt:lpstr>
      <vt:lpstr>چالش های مهندسی نیازسنجی</vt:lpstr>
      <vt:lpstr>چالش های تضمین کیفیت</vt:lpstr>
      <vt:lpstr>ادغام توابع توسعه نیافته</vt:lpstr>
      <vt:lpstr>دسته بندی عوامل موفقیت در تحول</vt:lpstr>
      <vt:lpstr>دسته بندی عوامل موفقیت در تحول...</vt:lpstr>
      <vt:lpstr>دسته بندی عوامل موفقیت در تحول...</vt:lpstr>
      <vt:lpstr>دسته بندی عوامل موفقیت در تحول...</vt:lpstr>
      <vt:lpstr>دسته بندی عوامل موفقیت در تحول...</vt:lpstr>
      <vt:lpstr>دسته بندی عوامل موفقیت در تحول...</vt:lpstr>
      <vt:lpstr>پاسخ به سوالات تحقیق</vt:lpstr>
      <vt:lpstr>پاسخ به سوالات تحقیق...</vt:lpstr>
      <vt:lpstr>پاسخ به سوالات تحقیق...</vt:lpstr>
      <vt:lpstr>پاسخ به سوالات تحقیق...</vt:lpstr>
      <vt:lpstr>Slide 29</vt:lpstr>
      <vt:lpstr>مقاله دوم</vt:lpstr>
      <vt:lpstr>روش تحقیق</vt:lpstr>
      <vt:lpstr>چالش های موجود در LSAD : </vt:lpstr>
      <vt:lpstr>مدیریت و مسائل سازمانی</vt:lpstr>
      <vt:lpstr>مسائل مرتبط با افراد </vt:lpstr>
      <vt:lpstr>مسائل فرایند</vt:lpstr>
      <vt:lpstr>جمع بندی: </vt:lpstr>
      <vt:lpstr>جمع بندی: </vt:lpstr>
      <vt:lpstr>جمع بندی:</vt:lpstr>
      <vt:lpstr>نتیجه گیری:</vt:lpstr>
      <vt:lpstr>نتیجه گیری:</vt:lpstr>
      <vt:lpstr>نتیجه گیری:</vt:lpstr>
      <vt:lpstr>نتیجه گیری:</vt:lpstr>
      <vt:lpstr>منابع</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چالش های توسعه چابک در شرکت های بزرگ</dc:title>
  <dc:creator>Windows User</dc:creator>
  <cp:lastModifiedBy>Windows User</cp:lastModifiedBy>
  <cp:revision>156</cp:revision>
  <dcterms:created xsi:type="dcterms:W3CDTF">2017-10-29T19:01:18Z</dcterms:created>
  <dcterms:modified xsi:type="dcterms:W3CDTF">2017-11-04T07:00:50Z</dcterms:modified>
</cp:coreProperties>
</file>