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Lst>
  <p:notesMasterIdLst>
    <p:notesMasterId r:id="rId78"/>
  </p:notesMasterIdLst>
  <p:sldIdLst>
    <p:sldId id="275" r:id="rId2"/>
    <p:sldId id="276" r:id="rId3"/>
    <p:sldId id="268" r:id="rId4"/>
    <p:sldId id="269" r:id="rId5"/>
    <p:sldId id="270" r:id="rId6"/>
    <p:sldId id="264" r:id="rId7"/>
    <p:sldId id="281" r:id="rId8"/>
    <p:sldId id="271" r:id="rId9"/>
    <p:sldId id="272" r:id="rId10"/>
    <p:sldId id="273" r:id="rId11"/>
    <p:sldId id="274" r:id="rId12"/>
    <p:sldId id="277" r:id="rId13"/>
    <p:sldId id="278" r:id="rId14"/>
    <p:sldId id="279" r:id="rId15"/>
    <p:sldId id="282" r:id="rId16"/>
    <p:sldId id="283" r:id="rId17"/>
    <p:sldId id="284" r:id="rId18"/>
    <p:sldId id="285" r:id="rId19"/>
    <p:sldId id="286" r:id="rId20"/>
    <p:sldId id="288" r:id="rId21"/>
    <p:sldId id="289" r:id="rId22"/>
    <p:sldId id="287" r:id="rId23"/>
    <p:sldId id="290" r:id="rId24"/>
    <p:sldId id="291" r:id="rId25"/>
    <p:sldId id="292" r:id="rId26"/>
    <p:sldId id="293" r:id="rId27"/>
    <p:sldId id="294" r:id="rId28"/>
    <p:sldId id="295" r:id="rId29"/>
    <p:sldId id="302" r:id="rId30"/>
    <p:sldId id="296" r:id="rId31"/>
    <p:sldId id="297" r:id="rId32"/>
    <p:sldId id="298" r:id="rId33"/>
    <p:sldId id="299" r:id="rId34"/>
    <p:sldId id="300" r:id="rId35"/>
    <p:sldId id="301"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04" r:id="rId68"/>
    <p:sldId id="305" r:id="rId69"/>
    <p:sldId id="331" r:id="rId70"/>
    <p:sldId id="306" r:id="rId71"/>
    <p:sldId id="332" r:id="rId72"/>
    <p:sldId id="333" r:id="rId73"/>
    <p:sldId id="334" r:id="rId74"/>
    <p:sldId id="335" r:id="rId75"/>
    <p:sldId id="336" r:id="rId76"/>
    <p:sldId id="33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0066"/>
    <a:srgbClr val="FFCCCC"/>
    <a:srgbClr val="D60093"/>
    <a:srgbClr val="008000"/>
    <a:srgbClr val="003300"/>
    <a:srgbClr val="FFFF00"/>
    <a:srgbClr val="00CC00"/>
    <a:srgbClr val="00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3716" autoAdjust="0"/>
  </p:normalViewPr>
  <p:slideViewPr>
    <p:cSldViewPr snapToGrid="0">
      <p:cViewPr varScale="1">
        <p:scale>
          <a:sx n="69" d="100"/>
          <a:sy n="69" d="100"/>
        </p:scale>
        <p:origin x="118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D4AD7-A791-4832-9B97-53EE052B696A}"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0445DF90-F1BF-41C2-8ADB-0702C4A77043}">
      <dgm:prSet phldrT="[Text]" custT="1"/>
      <dgm:spPr/>
      <dgm:t>
        <a:bodyPr/>
        <a:lstStyle/>
        <a:p>
          <a:pPr rtl="1"/>
          <a:r>
            <a:rPr lang="fa-IR" sz="2800" dirty="0" smtClean="0"/>
            <a:t>موضوع انتخاب شده باید دارای این ویژگی ها باشد:</a:t>
          </a:r>
          <a:endParaRPr lang="en-US" sz="2800" dirty="0"/>
        </a:p>
      </dgm:t>
    </dgm:pt>
    <dgm:pt modelId="{62964219-4C46-44FE-AFCA-5E1CB12F0080}" type="parTrans" cxnId="{E46E5E31-CAC5-4462-94AE-A6C57A9F3923}">
      <dgm:prSet/>
      <dgm:spPr/>
      <dgm:t>
        <a:bodyPr/>
        <a:lstStyle/>
        <a:p>
          <a:endParaRPr lang="en-US"/>
        </a:p>
      </dgm:t>
    </dgm:pt>
    <dgm:pt modelId="{14ED06DC-194B-4A73-845D-EFA861174268}" type="sibTrans" cxnId="{E46E5E31-CAC5-4462-94AE-A6C57A9F3923}">
      <dgm:prSet/>
      <dgm:spPr/>
      <dgm:t>
        <a:bodyPr/>
        <a:lstStyle/>
        <a:p>
          <a:endParaRPr lang="en-US"/>
        </a:p>
      </dgm:t>
    </dgm:pt>
    <dgm:pt modelId="{FE435CDA-0F04-422F-96EC-216E676CEF81}">
      <dgm:prSet phldrT="[Text]" custT="1"/>
      <dgm:spPr/>
      <dgm:t>
        <a:bodyPr/>
        <a:lstStyle/>
        <a:p>
          <a:pPr rtl="1"/>
          <a:r>
            <a:rPr lang="fa-IR" sz="2000" b="1" dirty="0" smtClean="0"/>
            <a:t>4 – علاقه و</a:t>
          </a:r>
        </a:p>
        <a:p>
          <a:pPr rtl="1"/>
          <a:r>
            <a:rPr lang="fa-IR" sz="2000" b="1" dirty="0" smtClean="0"/>
            <a:t> توان پژوهشگر</a:t>
          </a:r>
          <a:endParaRPr lang="en-US" sz="2000" b="1" dirty="0"/>
        </a:p>
      </dgm:t>
    </dgm:pt>
    <dgm:pt modelId="{F59AAC9C-1B95-459A-A294-6C54239AEB09}" type="parTrans" cxnId="{0FAF72EF-ED80-4003-8CC0-B57DAD0216B5}">
      <dgm:prSet/>
      <dgm:spPr/>
      <dgm:t>
        <a:bodyPr/>
        <a:lstStyle/>
        <a:p>
          <a:endParaRPr lang="en-US"/>
        </a:p>
      </dgm:t>
    </dgm:pt>
    <dgm:pt modelId="{72920C1F-C18D-4F62-A945-16E1B221A010}" type="sibTrans" cxnId="{0FAF72EF-ED80-4003-8CC0-B57DAD0216B5}">
      <dgm:prSet/>
      <dgm:spPr/>
      <dgm:t>
        <a:bodyPr/>
        <a:lstStyle/>
        <a:p>
          <a:endParaRPr lang="en-US"/>
        </a:p>
      </dgm:t>
    </dgm:pt>
    <dgm:pt modelId="{C21DF2D8-7DA4-42E4-BD82-11BC6AC5871B}">
      <dgm:prSet phldrT="[Text]" custT="1"/>
      <dgm:spPr/>
      <dgm:t>
        <a:bodyPr/>
        <a:lstStyle/>
        <a:p>
          <a:pPr algn="r"/>
          <a:r>
            <a:rPr lang="fa-IR" sz="2000" b="1" dirty="0" smtClean="0"/>
            <a:t>3 -  محدودیت در</a:t>
          </a:r>
          <a:br>
            <a:rPr lang="fa-IR" sz="2000" b="1" dirty="0" smtClean="0"/>
          </a:br>
          <a:r>
            <a:rPr lang="fa-IR" sz="2000" b="1" dirty="0" smtClean="0"/>
            <a:t/>
          </a:r>
          <a:br>
            <a:rPr lang="fa-IR" sz="2000" b="1" dirty="0" smtClean="0"/>
          </a:br>
          <a:r>
            <a:rPr lang="fa-IR" sz="2000" b="1" dirty="0" smtClean="0"/>
            <a:t>  زمان و امکانات     </a:t>
          </a:r>
          <a:endParaRPr lang="en-US" sz="2000" b="1" dirty="0"/>
        </a:p>
      </dgm:t>
    </dgm:pt>
    <dgm:pt modelId="{D7B93822-E2F0-4CBB-B3E4-CF2BDB3E54CD}" type="parTrans" cxnId="{2CFC5F36-191E-4CF1-ADDD-07D9D74D60FE}">
      <dgm:prSet/>
      <dgm:spPr/>
      <dgm:t>
        <a:bodyPr/>
        <a:lstStyle/>
        <a:p>
          <a:endParaRPr lang="en-US"/>
        </a:p>
      </dgm:t>
    </dgm:pt>
    <dgm:pt modelId="{27E8D1FC-B64D-433C-8069-34D313186CA7}" type="sibTrans" cxnId="{2CFC5F36-191E-4CF1-ADDD-07D9D74D60FE}">
      <dgm:prSet/>
      <dgm:spPr/>
      <dgm:t>
        <a:bodyPr/>
        <a:lstStyle/>
        <a:p>
          <a:endParaRPr lang="en-US"/>
        </a:p>
      </dgm:t>
    </dgm:pt>
    <dgm:pt modelId="{ADBAF719-2B14-40B4-BBFE-7115310F7AAD}">
      <dgm:prSet phldrT="[Text]" custT="1"/>
      <dgm:spPr/>
      <dgm:t>
        <a:bodyPr/>
        <a:lstStyle/>
        <a:p>
          <a:r>
            <a:rPr lang="fa-IR" sz="1900" b="1" dirty="0" smtClean="0"/>
            <a:t>2- امکان</a:t>
          </a:r>
          <a:br>
            <a:rPr lang="fa-IR" sz="1900" b="1" dirty="0" smtClean="0"/>
          </a:br>
          <a:r>
            <a:rPr lang="fa-IR" sz="1900" b="1" dirty="0" smtClean="0"/>
            <a:t>           سنجی      </a:t>
          </a:r>
          <a:endParaRPr lang="en-US" sz="1900" b="1" dirty="0"/>
        </a:p>
      </dgm:t>
    </dgm:pt>
    <dgm:pt modelId="{51CBD554-58FF-4F10-94ED-522286A16FF9}" type="parTrans" cxnId="{C9AA20EE-63C7-442A-B903-595FFF1D2245}">
      <dgm:prSet/>
      <dgm:spPr/>
      <dgm:t>
        <a:bodyPr/>
        <a:lstStyle/>
        <a:p>
          <a:endParaRPr lang="en-US"/>
        </a:p>
      </dgm:t>
    </dgm:pt>
    <dgm:pt modelId="{AC5B2640-19D8-46B2-90E7-E3DBC5743136}" type="sibTrans" cxnId="{C9AA20EE-63C7-442A-B903-595FFF1D2245}">
      <dgm:prSet/>
      <dgm:spPr/>
      <dgm:t>
        <a:bodyPr/>
        <a:lstStyle/>
        <a:p>
          <a:endParaRPr lang="en-US"/>
        </a:p>
      </dgm:t>
    </dgm:pt>
    <dgm:pt modelId="{32553EC3-C2FE-4A82-AEFA-F31B0A9EC3BE}">
      <dgm:prSet phldrT="[Text]" custT="1"/>
      <dgm:spPr/>
      <dgm:t>
        <a:bodyPr/>
        <a:lstStyle/>
        <a:p>
          <a:r>
            <a:rPr lang="fa-IR" sz="2000" b="1" dirty="0" smtClean="0"/>
            <a:t>1-  نوآوری     </a:t>
          </a:r>
          <a:endParaRPr lang="en-US" sz="2000" b="1" dirty="0"/>
        </a:p>
      </dgm:t>
    </dgm:pt>
    <dgm:pt modelId="{3A452284-6858-4B1E-92DF-220C44494B2F}" type="parTrans" cxnId="{8B16CC12-001A-4295-9E1A-E61CF7486508}">
      <dgm:prSet/>
      <dgm:spPr/>
      <dgm:t>
        <a:bodyPr/>
        <a:lstStyle/>
        <a:p>
          <a:endParaRPr lang="en-US"/>
        </a:p>
      </dgm:t>
    </dgm:pt>
    <dgm:pt modelId="{4E30DF73-3C82-4D25-917B-79E2F0178BDD}" type="sibTrans" cxnId="{8B16CC12-001A-4295-9E1A-E61CF7486508}">
      <dgm:prSet/>
      <dgm:spPr/>
      <dgm:t>
        <a:bodyPr/>
        <a:lstStyle/>
        <a:p>
          <a:endParaRPr lang="en-US"/>
        </a:p>
      </dgm:t>
    </dgm:pt>
    <dgm:pt modelId="{8051FFE9-FCF5-49E0-B0D7-DCFFFBDFDD5A}" type="pres">
      <dgm:prSet presAssocID="{A2ED4AD7-A791-4832-9B97-53EE052B696A}" presName="Name0" presStyleCnt="0">
        <dgm:presLayoutVars>
          <dgm:dir/>
          <dgm:animLvl val="lvl"/>
          <dgm:resizeHandles val="exact"/>
        </dgm:presLayoutVars>
      </dgm:prSet>
      <dgm:spPr/>
      <dgm:t>
        <a:bodyPr/>
        <a:lstStyle/>
        <a:p>
          <a:endParaRPr lang="en-US"/>
        </a:p>
      </dgm:t>
    </dgm:pt>
    <dgm:pt modelId="{71B78B28-59EC-42A0-974E-4BAFA152BAC6}" type="pres">
      <dgm:prSet presAssocID="{0445DF90-F1BF-41C2-8ADB-0702C4A77043}" presName="boxAndChildren" presStyleCnt="0"/>
      <dgm:spPr/>
    </dgm:pt>
    <dgm:pt modelId="{80F39BB6-E49C-4CD4-8514-D4D9CFAD5BFC}" type="pres">
      <dgm:prSet presAssocID="{0445DF90-F1BF-41C2-8ADB-0702C4A77043}" presName="parentTextBox" presStyleLbl="node1" presStyleIdx="0" presStyleCnt="1"/>
      <dgm:spPr/>
      <dgm:t>
        <a:bodyPr/>
        <a:lstStyle/>
        <a:p>
          <a:endParaRPr lang="en-US"/>
        </a:p>
      </dgm:t>
    </dgm:pt>
    <dgm:pt modelId="{E6B1482F-906E-4F8E-93AE-01F7C2C1F3E3}" type="pres">
      <dgm:prSet presAssocID="{0445DF90-F1BF-41C2-8ADB-0702C4A77043}" presName="entireBox" presStyleLbl="node1" presStyleIdx="0" presStyleCnt="1" custLinFactNeighborY="358"/>
      <dgm:spPr/>
      <dgm:t>
        <a:bodyPr/>
        <a:lstStyle/>
        <a:p>
          <a:endParaRPr lang="en-US"/>
        </a:p>
      </dgm:t>
    </dgm:pt>
    <dgm:pt modelId="{37F1A5F9-5C03-4E67-89D4-33327F3023E3}" type="pres">
      <dgm:prSet presAssocID="{0445DF90-F1BF-41C2-8ADB-0702C4A77043}" presName="descendantBox" presStyleCnt="0"/>
      <dgm:spPr/>
    </dgm:pt>
    <dgm:pt modelId="{A83FBD73-A68B-4EDD-85F4-4951CC1E195C}" type="pres">
      <dgm:prSet presAssocID="{FE435CDA-0F04-422F-96EC-216E676CEF81}" presName="childTextBox" presStyleLbl="fgAccFollowNode1" presStyleIdx="0" presStyleCnt="4" custScaleX="29898" custLinFactNeighborX="-23" custLinFactNeighborY="4828">
        <dgm:presLayoutVars>
          <dgm:bulletEnabled val="1"/>
        </dgm:presLayoutVars>
      </dgm:prSet>
      <dgm:spPr/>
      <dgm:t>
        <a:bodyPr/>
        <a:lstStyle/>
        <a:p>
          <a:endParaRPr lang="en-US"/>
        </a:p>
      </dgm:t>
    </dgm:pt>
    <dgm:pt modelId="{18B2AD27-660D-4764-B745-3E7B65EB601F}" type="pres">
      <dgm:prSet presAssocID="{C21DF2D8-7DA4-42E4-BD82-11BC6AC5871B}" presName="childTextBox" presStyleLbl="fgAccFollowNode1" presStyleIdx="1" presStyleCnt="4" custScaleX="33708" custLinFactNeighborX="-95" custLinFactNeighborY="4828">
        <dgm:presLayoutVars>
          <dgm:bulletEnabled val="1"/>
        </dgm:presLayoutVars>
      </dgm:prSet>
      <dgm:spPr/>
      <dgm:t>
        <a:bodyPr/>
        <a:lstStyle/>
        <a:p>
          <a:endParaRPr lang="en-US"/>
        </a:p>
      </dgm:t>
    </dgm:pt>
    <dgm:pt modelId="{7ED64BF3-0E2D-4D10-A1C7-3DA84FC20E43}" type="pres">
      <dgm:prSet presAssocID="{ADBAF719-2B14-40B4-BBFE-7115310F7AAD}" presName="childTextBox" presStyleLbl="fgAccFollowNode1" presStyleIdx="2" presStyleCnt="4" custScaleX="29548" custLinFactNeighborX="-32" custLinFactNeighborY="4827">
        <dgm:presLayoutVars>
          <dgm:bulletEnabled val="1"/>
        </dgm:presLayoutVars>
      </dgm:prSet>
      <dgm:spPr/>
      <dgm:t>
        <a:bodyPr/>
        <a:lstStyle/>
        <a:p>
          <a:endParaRPr lang="en-US"/>
        </a:p>
      </dgm:t>
    </dgm:pt>
    <dgm:pt modelId="{6ADFB753-79F8-4717-BF32-93C7B58271E2}" type="pres">
      <dgm:prSet presAssocID="{32553EC3-C2FE-4A82-AEFA-F31B0A9EC3BE}" presName="childTextBox" presStyleLbl="fgAccFollowNode1" presStyleIdx="3" presStyleCnt="4" custScaleX="24909" custLinFactNeighborX="23" custLinFactNeighborY="4828">
        <dgm:presLayoutVars>
          <dgm:bulletEnabled val="1"/>
        </dgm:presLayoutVars>
      </dgm:prSet>
      <dgm:spPr/>
      <dgm:t>
        <a:bodyPr/>
        <a:lstStyle/>
        <a:p>
          <a:endParaRPr lang="en-US"/>
        </a:p>
      </dgm:t>
    </dgm:pt>
  </dgm:ptLst>
  <dgm:cxnLst>
    <dgm:cxn modelId="{68831077-92B5-499A-94B1-B3C1DEB28B8C}" type="presOf" srcId="{ADBAF719-2B14-40B4-BBFE-7115310F7AAD}" destId="{7ED64BF3-0E2D-4D10-A1C7-3DA84FC20E43}" srcOrd="0" destOrd="0" presId="urn:microsoft.com/office/officeart/2005/8/layout/process4"/>
    <dgm:cxn modelId="{2CFC5F36-191E-4CF1-ADDD-07D9D74D60FE}" srcId="{0445DF90-F1BF-41C2-8ADB-0702C4A77043}" destId="{C21DF2D8-7DA4-42E4-BD82-11BC6AC5871B}" srcOrd="1" destOrd="0" parTransId="{D7B93822-E2F0-4CBB-B3E4-CF2BDB3E54CD}" sibTransId="{27E8D1FC-B64D-433C-8069-34D313186CA7}"/>
    <dgm:cxn modelId="{8B16CC12-001A-4295-9E1A-E61CF7486508}" srcId="{0445DF90-F1BF-41C2-8ADB-0702C4A77043}" destId="{32553EC3-C2FE-4A82-AEFA-F31B0A9EC3BE}" srcOrd="3" destOrd="0" parTransId="{3A452284-6858-4B1E-92DF-220C44494B2F}" sibTransId="{4E30DF73-3C82-4D25-917B-79E2F0178BDD}"/>
    <dgm:cxn modelId="{2D8CC16F-60EE-4FBD-8922-1B9711C887DB}" type="presOf" srcId="{0445DF90-F1BF-41C2-8ADB-0702C4A77043}" destId="{80F39BB6-E49C-4CD4-8514-D4D9CFAD5BFC}" srcOrd="0" destOrd="0" presId="urn:microsoft.com/office/officeart/2005/8/layout/process4"/>
    <dgm:cxn modelId="{4D219E3D-5C37-4F89-AE58-7EB656ECA316}" type="presOf" srcId="{0445DF90-F1BF-41C2-8ADB-0702C4A77043}" destId="{E6B1482F-906E-4F8E-93AE-01F7C2C1F3E3}" srcOrd="1" destOrd="0" presId="urn:microsoft.com/office/officeart/2005/8/layout/process4"/>
    <dgm:cxn modelId="{1C15C2A2-794A-4341-A059-C067B631BF93}" type="presOf" srcId="{32553EC3-C2FE-4A82-AEFA-F31B0A9EC3BE}" destId="{6ADFB753-79F8-4717-BF32-93C7B58271E2}" srcOrd="0" destOrd="0" presId="urn:microsoft.com/office/officeart/2005/8/layout/process4"/>
    <dgm:cxn modelId="{E46E5E31-CAC5-4462-94AE-A6C57A9F3923}" srcId="{A2ED4AD7-A791-4832-9B97-53EE052B696A}" destId="{0445DF90-F1BF-41C2-8ADB-0702C4A77043}" srcOrd="0" destOrd="0" parTransId="{62964219-4C46-44FE-AFCA-5E1CB12F0080}" sibTransId="{14ED06DC-194B-4A73-845D-EFA861174268}"/>
    <dgm:cxn modelId="{DC3ACDEE-991D-4FEF-8FAD-BA6301F6FE46}" type="presOf" srcId="{C21DF2D8-7DA4-42E4-BD82-11BC6AC5871B}" destId="{18B2AD27-660D-4764-B745-3E7B65EB601F}" srcOrd="0" destOrd="0" presId="urn:microsoft.com/office/officeart/2005/8/layout/process4"/>
    <dgm:cxn modelId="{E54410CB-2455-4DF5-B120-7AC295E8B97E}" type="presOf" srcId="{A2ED4AD7-A791-4832-9B97-53EE052B696A}" destId="{8051FFE9-FCF5-49E0-B0D7-DCFFFBDFDD5A}" srcOrd="0" destOrd="0" presId="urn:microsoft.com/office/officeart/2005/8/layout/process4"/>
    <dgm:cxn modelId="{0FAF72EF-ED80-4003-8CC0-B57DAD0216B5}" srcId="{0445DF90-F1BF-41C2-8ADB-0702C4A77043}" destId="{FE435CDA-0F04-422F-96EC-216E676CEF81}" srcOrd="0" destOrd="0" parTransId="{F59AAC9C-1B95-459A-A294-6C54239AEB09}" sibTransId="{72920C1F-C18D-4F62-A945-16E1B221A010}"/>
    <dgm:cxn modelId="{C9AA20EE-63C7-442A-B903-595FFF1D2245}" srcId="{0445DF90-F1BF-41C2-8ADB-0702C4A77043}" destId="{ADBAF719-2B14-40B4-BBFE-7115310F7AAD}" srcOrd="2" destOrd="0" parTransId="{51CBD554-58FF-4F10-94ED-522286A16FF9}" sibTransId="{AC5B2640-19D8-46B2-90E7-E3DBC5743136}"/>
    <dgm:cxn modelId="{9AAED855-0D81-495F-AFFE-0B1A2CAF7C2A}" type="presOf" srcId="{FE435CDA-0F04-422F-96EC-216E676CEF81}" destId="{A83FBD73-A68B-4EDD-85F4-4951CC1E195C}" srcOrd="0" destOrd="0" presId="urn:microsoft.com/office/officeart/2005/8/layout/process4"/>
    <dgm:cxn modelId="{5D75F185-0C09-4996-983F-DB32E321F855}" type="presParOf" srcId="{8051FFE9-FCF5-49E0-B0D7-DCFFFBDFDD5A}" destId="{71B78B28-59EC-42A0-974E-4BAFA152BAC6}" srcOrd="0" destOrd="0" presId="urn:microsoft.com/office/officeart/2005/8/layout/process4"/>
    <dgm:cxn modelId="{122F9417-E102-4AE8-8979-732D58B9FB0E}" type="presParOf" srcId="{71B78B28-59EC-42A0-974E-4BAFA152BAC6}" destId="{80F39BB6-E49C-4CD4-8514-D4D9CFAD5BFC}" srcOrd="0" destOrd="0" presId="urn:microsoft.com/office/officeart/2005/8/layout/process4"/>
    <dgm:cxn modelId="{DACA39B5-F7DC-47D5-B960-A3E53AE9211B}" type="presParOf" srcId="{71B78B28-59EC-42A0-974E-4BAFA152BAC6}" destId="{E6B1482F-906E-4F8E-93AE-01F7C2C1F3E3}" srcOrd="1" destOrd="0" presId="urn:microsoft.com/office/officeart/2005/8/layout/process4"/>
    <dgm:cxn modelId="{4C80C2D8-1FC2-4D19-934D-D6E68A0A8271}" type="presParOf" srcId="{71B78B28-59EC-42A0-974E-4BAFA152BAC6}" destId="{37F1A5F9-5C03-4E67-89D4-33327F3023E3}" srcOrd="2" destOrd="0" presId="urn:microsoft.com/office/officeart/2005/8/layout/process4"/>
    <dgm:cxn modelId="{C015FEE8-EDD0-4F98-9E18-A36F8471343E}" type="presParOf" srcId="{37F1A5F9-5C03-4E67-89D4-33327F3023E3}" destId="{A83FBD73-A68B-4EDD-85F4-4951CC1E195C}" srcOrd="0" destOrd="0" presId="urn:microsoft.com/office/officeart/2005/8/layout/process4"/>
    <dgm:cxn modelId="{1156989E-09B2-4635-B68A-9D9FBB5CE0D6}" type="presParOf" srcId="{37F1A5F9-5C03-4E67-89D4-33327F3023E3}" destId="{18B2AD27-660D-4764-B745-3E7B65EB601F}" srcOrd="1" destOrd="0" presId="urn:microsoft.com/office/officeart/2005/8/layout/process4"/>
    <dgm:cxn modelId="{9DD1CE76-271C-4B87-91AE-921315DCC85C}" type="presParOf" srcId="{37F1A5F9-5C03-4E67-89D4-33327F3023E3}" destId="{7ED64BF3-0E2D-4D10-A1C7-3DA84FC20E43}" srcOrd="2" destOrd="0" presId="urn:microsoft.com/office/officeart/2005/8/layout/process4"/>
    <dgm:cxn modelId="{5B86B202-1863-4D3F-8CD8-01852A7CAB26}" type="presParOf" srcId="{37F1A5F9-5C03-4E67-89D4-33327F3023E3}" destId="{6ADFB753-79F8-4717-BF32-93C7B58271E2}"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52B7C5-81D5-405E-B956-8E2B98E1FFD4}"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023893AE-D579-407B-A1FF-2B027B1F941B}">
      <dgm:prSet phldrT="[Text]" custT="1"/>
      <dgm:spPr/>
      <dgm:t>
        <a:bodyPr/>
        <a:lstStyle/>
        <a:p>
          <a:pPr algn="ctr">
            <a:lnSpc>
              <a:spcPct val="100000"/>
            </a:lnSpc>
          </a:pPr>
          <a:r>
            <a:rPr lang="fa-IR" sz="2100" b="1" dirty="0" smtClean="0">
              <a:solidFill>
                <a:schemeClr val="tx1"/>
              </a:solidFill>
            </a:rPr>
            <a:t>متغیر های کیفی</a:t>
          </a:r>
          <a:endParaRPr lang="en-US" sz="2100" b="1" dirty="0">
            <a:solidFill>
              <a:schemeClr val="tx1"/>
            </a:solidFill>
          </a:endParaRPr>
        </a:p>
      </dgm:t>
    </dgm:pt>
    <dgm:pt modelId="{5FC64AF9-1D55-4D0B-A147-7401BEBD115B}" type="parTrans" cxnId="{71306B81-E148-43A2-A5FD-9013D94E7B82}">
      <dgm:prSet/>
      <dgm:spPr/>
      <dgm:t>
        <a:bodyPr/>
        <a:lstStyle/>
        <a:p>
          <a:endParaRPr lang="en-US"/>
        </a:p>
      </dgm:t>
    </dgm:pt>
    <dgm:pt modelId="{03103988-B926-469A-A533-EA565FEADFD3}" type="sibTrans" cxnId="{71306B81-E148-43A2-A5FD-9013D94E7B82}">
      <dgm:prSet/>
      <dgm:spPr/>
      <dgm:t>
        <a:bodyPr/>
        <a:lstStyle/>
        <a:p>
          <a:endParaRPr lang="en-US"/>
        </a:p>
      </dgm:t>
    </dgm:pt>
    <dgm:pt modelId="{10407CE2-5A66-488D-BA25-39C8FE1E2B34}">
      <dgm:prSet phldrT="[Text]"/>
      <dgm:spPr/>
      <dgm:t>
        <a:bodyPr/>
        <a:lstStyle/>
        <a:p>
          <a:pPr algn="ctr"/>
          <a:r>
            <a:rPr lang="fa-IR" dirty="0" smtClean="0">
              <a:solidFill>
                <a:schemeClr val="tx1"/>
              </a:solidFill>
            </a:rPr>
            <a:t>اسمی</a:t>
          </a:r>
          <a:endParaRPr lang="en-US" dirty="0">
            <a:solidFill>
              <a:schemeClr val="tx1"/>
            </a:solidFill>
          </a:endParaRPr>
        </a:p>
      </dgm:t>
    </dgm:pt>
    <dgm:pt modelId="{0BA8EBC4-C89E-4919-9945-50C6A1CFE831}" type="parTrans" cxnId="{86EFECFE-7313-438E-BF1F-D815E1289CD7}">
      <dgm:prSet/>
      <dgm:spPr/>
      <dgm:t>
        <a:bodyPr/>
        <a:lstStyle/>
        <a:p>
          <a:endParaRPr lang="en-US"/>
        </a:p>
      </dgm:t>
    </dgm:pt>
    <dgm:pt modelId="{2B616E1F-7B72-462A-A93D-2AFBF5A5AA4B}" type="sibTrans" cxnId="{86EFECFE-7313-438E-BF1F-D815E1289CD7}">
      <dgm:prSet/>
      <dgm:spPr/>
      <dgm:t>
        <a:bodyPr/>
        <a:lstStyle/>
        <a:p>
          <a:endParaRPr lang="en-US"/>
        </a:p>
      </dgm:t>
    </dgm:pt>
    <dgm:pt modelId="{18AA0207-B826-4057-B186-E839092CCFDA}">
      <dgm:prSet phldrT="[Text]"/>
      <dgm:spPr/>
      <dgm:t>
        <a:bodyPr/>
        <a:lstStyle/>
        <a:p>
          <a:r>
            <a:rPr lang="fa-IR" dirty="0" smtClean="0">
              <a:solidFill>
                <a:schemeClr val="tx1"/>
              </a:solidFill>
            </a:rPr>
            <a:t>رتبه ای</a:t>
          </a:r>
          <a:endParaRPr lang="en-US" dirty="0">
            <a:solidFill>
              <a:schemeClr val="tx1"/>
            </a:solidFill>
          </a:endParaRPr>
        </a:p>
      </dgm:t>
    </dgm:pt>
    <dgm:pt modelId="{C75BCA29-4174-4A0B-9269-8B60D784A07C}" type="parTrans" cxnId="{93FFF1E2-F55C-42FA-9C0B-CE5EEDBA677C}">
      <dgm:prSet/>
      <dgm:spPr/>
      <dgm:t>
        <a:bodyPr/>
        <a:lstStyle/>
        <a:p>
          <a:endParaRPr lang="en-US"/>
        </a:p>
      </dgm:t>
    </dgm:pt>
    <dgm:pt modelId="{83B84508-1334-4491-99C9-DA2B11BFB28A}" type="sibTrans" cxnId="{93FFF1E2-F55C-42FA-9C0B-CE5EEDBA677C}">
      <dgm:prSet/>
      <dgm:spPr/>
      <dgm:t>
        <a:bodyPr/>
        <a:lstStyle/>
        <a:p>
          <a:endParaRPr lang="en-US"/>
        </a:p>
      </dgm:t>
    </dgm:pt>
    <dgm:pt modelId="{EF309CF4-5D2E-4F7D-B4A5-3417BCEF6000}" type="pres">
      <dgm:prSet presAssocID="{D252B7C5-81D5-405E-B956-8E2B98E1FFD4}" presName="mainComposite" presStyleCnt="0">
        <dgm:presLayoutVars>
          <dgm:chPref val="1"/>
          <dgm:dir/>
          <dgm:animOne val="branch"/>
          <dgm:animLvl val="lvl"/>
          <dgm:resizeHandles val="exact"/>
        </dgm:presLayoutVars>
      </dgm:prSet>
      <dgm:spPr/>
      <dgm:t>
        <a:bodyPr/>
        <a:lstStyle/>
        <a:p>
          <a:endParaRPr lang="en-US"/>
        </a:p>
      </dgm:t>
    </dgm:pt>
    <dgm:pt modelId="{DB4F8F03-7BB2-4FB9-9B03-5D3A472C40DA}" type="pres">
      <dgm:prSet presAssocID="{D252B7C5-81D5-405E-B956-8E2B98E1FFD4}" presName="hierFlow" presStyleCnt="0"/>
      <dgm:spPr/>
    </dgm:pt>
    <dgm:pt modelId="{81BB8E21-7568-44B9-969C-8A0A0163EF39}" type="pres">
      <dgm:prSet presAssocID="{D252B7C5-81D5-405E-B956-8E2B98E1FFD4}" presName="hierChild1" presStyleCnt="0">
        <dgm:presLayoutVars>
          <dgm:chPref val="1"/>
          <dgm:animOne val="branch"/>
          <dgm:animLvl val="lvl"/>
        </dgm:presLayoutVars>
      </dgm:prSet>
      <dgm:spPr/>
    </dgm:pt>
    <dgm:pt modelId="{665B3BDB-4013-403A-8AAE-CB870CB1696C}" type="pres">
      <dgm:prSet presAssocID="{023893AE-D579-407B-A1FF-2B027B1F941B}" presName="Name14" presStyleCnt="0"/>
      <dgm:spPr/>
    </dgm:pt>
    <dgm:pt modelId="{447FCF3B-6118-479B-B0E8-1F5473B2B921}" type="pres">
      <dgm:prSet presAssocID="{023893AE-D579-407B-A1FF-2B027B1F941B}" presName="level1Shape" presStyleLbl="node0" presStyleIdx="0" presStyleCnt="1" custScaleX="377550" custScaleY="130518" custLinFactNeighborX="802" custLinFactNeighborY="-67850">
        <dgm:presLayoutVars>
          <dgm:chPref val="3"/>
        </dgm:presLayoutVars>
      </dgm:prSet>
      <dgm:spPr/>
      <dgm:t>
        <a:bodyPr/>
        <a:lstStyle/>
        <a:p>
          <a:endParaRPr lang="en-US"/>
        </a:p>
      </dgm:t>
    </dgm:pt>
    <dgm:pt modelId="{F68E9051-CB77-41DE-A4B2-46F2CE304A9B}" type="pres">
      <dgm:prSet presAssocID="{023893AE-D579-407B-A1FF-2B027B1F941B}" presName="hierChild2" presStyleCnt="0"/>
      <dgm:spPr/>
    </dgm:pt>
    <dgm:pt modelId="{8A49585F-5154-4431-A982-93D7580D180C}" type="pres">
      <dgm:prSet presAssocID="{C75BCA29-4174-4A0B-9269-8B60D784A07C}" presName="Name19" presStyleLbl="parChTrans1D2" presStyleIdx="0" presStyleCnt="2"/>
      <dgm:spPr/>
      <dgm:t>
        <a:bodyPr/>
        <a:lstStyle/>
        <a:p>
          <a:endParaRPr lang="en-US"/>
        </a:p>
      </dgm:t>
    </dgm:pt>
    <dgm:pt modelId="{3A86B689-700A-43DB-A622-34D39BB496FA}" type="pres">
      <dgm:prSet presAssocID="{18AA0207-B826-4057-B186-E839092CCFDA}" presName="Name21" presStyleCnt="0"/>
      <dgm:spPr/>
    </dgm:pt>
    <dgm:pt modelId="{C52F66B8-B71C-47CB-B4AF-7F34390B0F6B}" type="pres">
      <dgm:prSet presAssocID="{18AA0207-B826-4057-B186-E839092CCFDA}" presName="level2Shape" presStyleLbl="node2" presStyleIdx="0" presStyleCnt="2" custLinFactNeighborX="-18161"/>
      <dgm:spPr/>
      <dgm:t>
        <a:bodyPr/>
        <a:lstStyle/>
        <a:p>
          <a:endParaRPr lang="en-US"/>
        </a:p>
      </dgm:t>
    </dgm:pt>
    <dgm:pt modelId="{A4AF469B-18B2-4CCE-BDEE-9123B490260B}" type="pres">
      <dgm:prSet presAssocID="{18AA0207-B826-4057-B186-E839092CCFDA}" presName="hierChild3" presStyleCnt="0"/>
      <dgm:spPr/>
    </dgm:pt>
    <dgm:pt modelId="{767C6122-5D85-40B5-B97B-9C22CF1D23CF}" type="pres">
      <dgm:prSet presAssocID="{0BA8EBC4-C89E-4919-9945-50C6A1CFE831}" presName="Name19" presStyleLbl="parChTrans1D2" presStyleIdx="1" presStyleCnt="2"/>
      <dgm:spPr/>
      <dgm:t>
        <a:bodyPr/>
        <a:lstStyle/>
        <a:p>
          <a:endParaRPr lang="en-US"/>
        </a:p>
      </dgm:t>
    </dgm:pt>
    <dgm:pt modelId="{9600B051-0881-41B4-A739-4C5F77E0575C}" type="pres">
      <dgm:prSet presAssocID="{10407CE2-5A66-488D-BA25-39C8FE1E2B34}" presName="Name21" presStyleCnt="0"/>
      <dgm:spPr/>
    </dgm:pt>
    <dgm:pt modelId="{E814E27C-E997-483E-B0A1-BED380151AD8}" type="pres">
      <dgm:prSet presAssocID="{10407CE2-5A66-488D-BA25-39C8FE1E2B34}" presName="level2Shape" presStyleLbl="node2" presStyleIdx="1" presStyleCnt="2" custLinFactNeighborX="12573"/>
      <dgm:spPr/>
      <dgm:t>
        <a:bodyPr/>
        <a:lstStyle/>
        <a:p>
          <a:endParaRPr lang="en-US"/>
        </a:p>
      </dgm:t>
    </dgm:pt>
    <dgm:pt modelId="{6C01ED01-61D7-426F-806F-029DF36FB1B2}" type="pres">
      <dgm:prSet presAssocID="{10407CE2-5A66-488D-BA25-39C8FE1E2B34}" presName="hierChild3" presStyleCnt="0"/>
      <dgm:spPr/>
    </dgm:pt>
    <dgm:pt modelId="{DF24114D-82E8-4C7C-9D41-E5D0FDCABF91}" type="pres">
      <dgm:prSet presAssocID="{D252B7C5-81D5-405E-B956-8E2B98E1FFD4}" presName="bgShapesFlow" presStyleCnt="0"/>
      <dgm:spPr/>
    </dgm:pt>
  </dgm:ptLst>
  <dgm:cxnLst>
    <dgm:cxn modelId="{33DF19AA-17EC-43A7-8E2F-A310EB172141}" type="presOf" srcId="{D252B7C5-81D5-405E-B956-8E2B98E1FFD4}" destId="{EF309CF4-5D2E-4F7D-B4A5-3417BCEF6000}" srcOrd="0" destOrd="0" presId="urn:microsoft.com/office/officeart/2005/8/layout/hierarchy6"/>
    <dgm:cxn modelId="{1058B8BE-11E6-4BA8-A3E0-7125DB724000}" type="presOf" srcId="{C75BCA29-4174-4A0B-9269-8B60D784A07C}" destId="{8A49585F-5154-4431-A982-93D7580D180C}" srcOrd="0" destOrd="0" presId="urn:microsoft.com/office/officeart/2005/8/layout/hierarchy6"/>
    <dgm:cxn modelId="{86EFECFE-7313-438E-BF1F-D815E1289CD7}" srcId="{023893AE-D579-407B-A1FF-2B027B1F941B}" destId="{10407CE2-5A66-488D-BA25-39C8FE1E2B34}" srcOrd="1" destOrd="0" parTransId="{0BA8EBC4-C89E-4919-9945-50C6A1CFE831}" sibTransId="{2B616E1F-7B72-462A-A93D-2AFBF5A5AA4B}"/>
    <dgm:cxn modelId="{DFB2E67E-9276-4D75-AB3E-68552FE42B40}" type="presOf" srcId="{18AA0207-B826-4057-B186-E839092CCFDA}" destId="{C52F66B8-B71C-47CB-B4AF-7F34390B0F6B}" srcOrd="0" destOrd="0" presId="urn:microsoft.com/office/officeart/2005/8/layout/hierarchy6"/>
    <dgm:cxn modelId="{A7EAF356-D740-4B01-88F9-92C29D042F17}" type="presOf" srcId="{0BA8EBC4-C89E-4919-9945-50C6A1CFE831}" destId="{767C6122-5D85-40B5-B97B-9C22CF1D23CF}" srcOrd="0" destOrd="0" presId="urn:microsoft.com/office/officeart/2005/8/layout/hierarchy6"/>
    <dgm:cxn modelId="{93FFF1E2-F55C-42FA-9C0B-CE5EEDBA677C}" srcId="{023893AE-D579-407B-A1FF-2B027B1F941B}" destId="{18AA0207-B826-4057-B186-E839092CCFDA}" srcOrd="0" destOrd="0" parTransId="{C75BCA29-4174-4A0B-9269-8B60D784A07C}" sibTransId="{83B84508-1334-4491-99C9-DA2B11BFB28A}"/>
    <dgm:cxn modelId="{71306B81-E148-43A2-A5FD-9013D94E7B82}" srcId="{D252B7C5-81D5-405E-B956-8E2B98E1FFD4}" destId="{023893AE-D579-407B-A1FF-2B027B1F941B}" srcOrd="0" destOrd="0" parTransId="{5FC64AF9-1D55-4D0B-A147-7401BEBD115B}" sibTransId="{03103988-B926-469A-A533-EA565FEADFD3}"/>
    <dgm:cxn modelId="{156DC879-76CC-444E-8BA2-76DBC5019D77}" type="presOf" srcId="{023893AE-D579-407B-A1FF-2B027B1F941B}" destId="{447FCF3B-6118-479B-B0E8-1F5473B2B921}" srcOrd="0" destOrd="0" presId="urn:microsoft.com/office/officeart/2005/8/layout/hierarchy6"/>
    <dgm:cxn modelId="{A8569E94-C2F3-403E-9E9A-A5861BEA5022}" type="presOf" srcId="{10407CE2-5A66-488D-BA25-39C8FE1E2B34}" destId="{E814E27C-E997-483E-B0A1-BED380151AD8}" srcOrd="0" destOrd="0" presId="urn:microsoft.com/office/officeart/2005/8/layout/hierarchy6"/>
    <dgm:cxn modelId="{2483349C-7DC8-4D5D-A7AF-A586B61C7D61}" type="presParOf" srcId="{EF309CF4-5D2E-4F7D-B4A5-3417BCEF6000}" destId="{DB4F8F03-7BB2-4FB9-9B03-5D3A472C40DA}" srcOrd="0" destOrd="0" presId="urn:microsoft.com/office/officeart/2005/8/layout/hierarchy6"/>
    <dgm:cxn modelId="{BD12C8F6-23F4-432A-961C-C5E6471BDEB7}" type="presParOf" srcId="{DB4F8F03-7BB2-4FB9-9B03-5D3A472C40DA}" destId="{81BB8E21-7568-44B9-969C-8A0A0163EF39}" srcOrd="0" destOrd="0" presId="urn:microsoft.com/office/officeart/2005/8/layout/hierarchy6"/>
    <dgm:cxn modelId="{880E7F70-47D7-4E17-8AF6-A6C27F0D0A53}" type="presParOf" srcId="{81BB8E21-7568-44B9-969C-8A0A0163EF39}" destId="{665B3BDB-4013-403A-8AAE-CB870CB1696C}" srcOrd="0" destOrd="0" presId="urn:microsoft.com/office/officeart/2005/8/layout/hierarchy6"/>
    <dgm:cxn modelId="{AB01C208-6448-486C-9A7F-0CF21BC83C0D}" type="presParOf" srcId="{665B3BDB-4013-403A-8AAE-CB870CB1696C}" destId="{447FCF3B-6118-479B-B0E8-1F5473B2B921}" srcOrd="0" destOrd="0" presId="urn:microsoft.com/office/officeart/2005/8/layout/hierarchy6"/>
    <dgm:cxn modelId="{F88E1591-44A1-4CA6-BE20-BAC222A0F5A8}" type="presParOf" srcId="{665B3BDB-4013-403A-8AAE-CB870CB1696C}" destId="{F68E9051-CB77-41DE-A4B2-46F2CE304A9B}" srcOrd="1" destOrd="0" presId="urn:microsoft.com/office/officeart/2005/8/layout/hierarchy6"/>
    <dgm:cxn modelId="{618D661E-366B-4970-A289-8312592F5C7F}" type="presParOf" srcId="{F68E9051-CB77-41DE-A4B2-46F2CE304A9B}" destId="{8A49585F-5154-4431-A982-93D7580D180C}" srcOrd="0" destOrd="0" presId="urn:microsoft.com/office/officeart/2005/8/layout/hierarchy6"/>
    <dgm:cxn modelId="{DAC4A12F-B22C-4B8F-B6E3-793BFCA1E0EA}" type="presParOf" srcId="{F68E9051-CB77-41DE-A4B2-46F2CE304A9B}" destId="{3A86B689-700A-43DB-A622-34D39BB496FA}" srcOrd="1" destOrd="0" presId="urn:microsoft.com/office/officeart/2005/8/layout/hierarchy6"/>
    <dgm:cxn modelId="{3FE2CD88-F993-4D1E-A770-3A878E8FC54B}" type="presParOf" srcId="{3A86B689-700A-43DB-A622-34D39BB496FA}" destId="{C52F66B8-B71C-47CB-B4AF-7F34390B0F6B}" srcOrd="0" destOrd="0" presId="urn:microsoft.com/office/officeart/2005/8/layout/hierarchy6"/>
    <dgm:cxn modelId="{D5C63200-2D48-4D7F-85D1-C5CF216CB748}" type="presParOf" srcId="{3A86B689-700A-43DB-A622-34D39BB496FA}" destId="{A4AF469B-18B2-4CCE-BDEE-9123B490260B}" srcOrd="1" destOrd="0" presId="urn:microsoft.com/office/officeart/2005/8/layout/hierarchy6"/>
    <dgm:cxn modelId="{D0D18B3B-A266-4262-BFB2-6FF1772A334A}" type="presParOf" srcId="{F68E9051-CB77-41DE-A4B2-46F2CE304A9B}" destId="{767C6122-5D85-40B5-B97B-9C22CF1D23CF}" srcOrd="2" destOrd="0" presId="urn:microsoft.com/office/officeart/2005/8/layout/hierarchy6"/>
    <dgm:cxn modelId="{607C8332-FCE3-414F-8EC5-05366C429762}" type="presParOf" srcId="{F68E9051-CB77-41DE-A4B2-46F2CE304A9B}" destId="{9600B051-0881-41B4-A739-4C5F77E0575C}" srcOrd="3" destOrd="0" presId="urn:microsoft.com/office/officeart/2005/8/layout/hierarchy6"/>
    <dgm:cxn modelId="{688C315E-64FB-4FCA-BF85-0DBA85292533}" type="presParOf" srcId="{9600B051-0881-41B4-A739-4C5F77E0575C}" destId="{E814E27C-E997-483E-B0A1-BED380151AD8}" srcOrd="0" destOrd="0" presId="urn:microsoft.com/office/officeart/2005/8/layout/hierarchy6"/>
    <dgm:cxn modelId="{CAF33BAD-E286-4E66-8AD1-A6A8C0E11C4F}" type="presParOf" srcId="{9600B051-0881-41B4-A739-4C5F77E0575C}" destId="{6C01ED01-61D7-426F-806F-029DF36FB1B2}" srcOrd="1" destOrd="0" presId="urn:microsoft.com/office/officeart/2005/8/layout/hierarchy6"/>
    <dgm:cxn modelId="{B972FEB5-58C9-48B6-9873-3804216C2E51}" type="presParOf" srcId="{EF309CF4-5D2E-4F7D-B4A5-3417BCEF6000}" destId="{DF24114D-82E8-4C7C-9D41-E5D0FDCABF91}" srcOrd="1" destOrd="0" presId="urn:microsoft.com/office/officeart/2005/8/layout/hierarchy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658612-46DC-4D33-B1E6-3903FD0B2AA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8F16603-894D-4D0B-BB58-2FD11748F2C7}">
      <dgm:prSet phldrT="[Text]"/>
      <dgm:spPr>
        <a:solidFill>
          <a:schemeClr val="tx2">
            <a:lumMod val="50000"/>
            <a:lumOff val="50000"/>
          </a:schemeClr>
        </a:solidFill>
      </dgm:spPr>
      <dgm:t>
        <a:bodyPr/>
        <a:lstStyle/>
        <a:p>
          <a:r>
            <a:rPr lang="fa-IR" b="1" dirty="0" smtClean="0"/>
            <a:t>کد 4</a:t>
          </a:r>
          <a:endParaRPr lang="en-US" b="1" dirty="0"/>
        </a:p>
      </dgm:t>
    </dgm:pt>
    <dgm:pt modelId="{95B4E008-52CA-4400-9361-97F76D8F6508}" type="parTrans" cxnId="{F2D7A445-6A74-4491-AA88-EC2B9F3C165D}">
      <dgm:prSet/>
      <dgm:spPr/>
      <dgm:t>
        <a:bodyPr/>
        <a:lstStyle/>
        <a:p>
          <a:endParaRPr lang="en-US"/>
        </a:p>
      </dgm:t>
    </dgm:pt>
    <dgm:pt modelId="{B6A306CA-5B9D-4AF5-A2B3-3216CE113680}" type="sibTrans" cxnId="{F2D7A445-6A74-4491-AA88-EC2B9F3C165D}">
      <dgm:prSet/>
      <dgm:spPr/>
      <dgm:t>
        <a:bodyPr/>
        <a:lstStyle/>
        <a:p>
          <a:endParaRPr lang="en-US"/>
        </a:p>
      </dgm:t>
    </dgm:pt>
    <dgm:pt modelId="{333A58A7-0516-4FC0-AB39-2163DA7530E5}">
      <dgm:prSet phldrT="[Text]"/>
      <dgm:spPr/>
      <dgm:t>
        <a:bodyPr/>
        <a:lstStyle/>
        <a:p>
          <a:r>
            <a:rPr lang="fa-IR" dirty="0" smtClean="0"/>
            <a:t>اظهار نظر مقبول </a:t>
          </a:r>
          <a:endParaRPr lang="en-US" dirty="0"/>
        </a:p>
      </dgm:t>
    </dgm:pt>
    <dgm:pt modelId="{3E2B3F8D-46F1-4EA6-B5A1-18F67C1721AF}" type="parTrans" cxnId="{9FA29A5A-759D-4483-B80E-A78900D15208}">
      <dgm:prSet/>
      <dgm:spPr/>
      <dgm:t>
        <a:bodyPr/>
        <a:lstStyle/>
        <a:p>
          <a:endParaRPr lang="en-US"/>
        </a:p>
      </dgm:t>
    </dgm:pt>
    <dgm:pt modelId="{ADE2C615-CD32-42F3-96B0-9565459A3EC4}" type="sibTrans" cxnId="{9FA29A5A-759D-4483-B80E-A78900D15208}">
      <dgm:prSet/>
      <dgm:spPr/>
      <dgm:t>
        <a:bodyPr/>
        <a:lstStyle/>
        <a:p>
          <a:endParaRPr lang="en-US"/>
        </a:p>
      </dgm:t>
    </dgm:pt>
    <dgm:pt modelId="{61E0235F-81C9-4561-B266-AE6C942DFA8A}">
      <dgm:prSet phldrT="[Text]"/>
      <dgm:spPr>
        <a:solidFill>
          <a:schemeClr val="accent4">
            <a:lumMod val="60000"/>
            <a:lumOff val="40000"/>
          </a:schemeClr>
        </a:solidFill>
      </dgm:spPr>
      <dgm:t>
        <a:bodyPr/>
        <a:lstStyle/>
        <a:p>
          <a:r>
            <a:rPr lang="fa-IR" dirty="0" smtClean="0">
              <a:solidFill>
                <a:srgbClr val="002060"/>
              </a:solidFill>
            </a:rPr>
            <a:t>کد 3</a:t>
          </a:r>
          <a:endParaRPr lang="en-US" dirty="0">
            <a:solidFill>
              <a:srgbClr val="002060"/>
            </a:solidFill>
          </a:endParaRPr>
        </a:p>
      </dgm:t>
    </dgm:pt>
    <dgm:pt modelId="{2DBC640F-163E-4776-8D9D-867CCA5A9F7D}" type="parTrans" cxnId="{1796934A-47B8-4662-A5E4-D36AB9A778AA}">
      <dgm:prSet/>
      <dgm:spPr/>
      <dgm:t>
        <a:bodyPr/>
        <a:lstStyle/>
        <a:p>
          <a:endParaRPr lang="en-US"/>
        </a:p>
      </dgm:t>
    </dgm:pt>
    <dgm:pt modelId="{3134F40D-03A3-4CF3-B8C8-5A048E3C9795}" type="sibTrans" cxnId="{1796934A-47B8-4662-A5E4-D36AB9A778AA}">
      <dgm:prSet/>
      <dgm:spPr/>
      <dgm:t>
        <a:bodyPr/>
        <a:lstStyle/>
        <a:p>
          <a:endParaRPr lang="en-US"/>
        </a:p>
      </dgm:t>
    </dgm:pt>
    <dgm:pt modelId="{B9F169D0-8CDC-4B63-BEBE-384D02AEEEDB}">
      <dgm:prSet phldrT="[Text]"/>
      <dgm:spPr/>
      <dgm:t>
        <a:bodyPr/>
        <a:lstStyle/>
        <a:p>
          <a:r>
            <a:rPr lang="fa-IR" dirty="0" smtClean="0"/>
            <a:t>اظهار نظر مشروط</a:t>
          </a:r>
          <a:endParaRPr lang="en-US" dirty="0"/>
        </a:p>
      </dgm:t>
    </dgm:pt>
    <dgm:pt modelId="{1771C274-B8E2-452B-8593-7152AB53DF77}" type="parTrans" cxnId="{0B968F23-C231-4CCF-BA50-2060136E62F7}">
      <dgm:prSet/>
      <dgm:spPr/>
      <dgm:t>
        <a:bodyPr/>
        <a:lstStyle/>
        <a:p>
          <a:endParaRPr lang="en-US"/>
        </a:p>
      </dgm:t>
    </dgm:pt>
    <dgm:pt modelId="{C5F57CB2-B597-4B71-A38F-E0262F4780FF}" type="sibTrans" cxnId="{0B968F23-C231-4CCF-BA50-2060136E62F7}">
      <dgm:prSet/>
      <dgm:spPr/>
      <dgm:t>
        <a:bodyPr/>
        <a:lstStyle/>
        <a:p>
          <a:endParaRPr lang="en-US"/>
        </a:p>
      </dgm:t>
    </dgm:pt>
    <dgm:pt modelId="{F9FCE839-9B83-4C53-AA0D-27F0020373C6}">
      <dgm:prSet phldrT="[Text]"/>
      <dgm:spPr>
        <a:solidFill>
          <a:schemeClr val="accent6">
            <a:lumMod val="75000"/>
          </a:schemeClr>
        </a:solidFill>
      </dgm:spPr>
      <dgm:t>
        <a:bodyPr/>
        <a:lstStyle/>
        <a:p>
          <a:r>
            <a:rPr lang="fa-IR" dirty="0" smtClean="0">
              <a:solidFill>
                <a:srgbClr val="002060"/>
              </a:solidFill>
            </a:rPr>
            <a:t>کد 2</a:t>
          </a:r>
          <a:endParaRPr lang="en-US" dirty="0">
            <a:solidFill>
              <a:srgbClr val="002060"/>
            </a:solidFill>
          </a:endParaRPr>
        </a:p>
      </dgm:t>
    </dgm:pt>
    <dgm:pt modelId="{FC271A8B-A945-4E1E-998B-762D742C8A80}" type="parTrans" cxnId="{A32D81F2-C481-45B3-ABB6-E147FEBA6557}">
      <dgm:prSet/>
      <dgm:spPr/>
      <dgm:t>
        <a:bodyPr/>
        <a:lstStyle/>
        <a:p>
          <a:endParaRPr lang="en-US"/>
        </a:p>
      </dgm:t>
    </dgm:pt>
    <dgm:pt modelId="{B7AE1A23-D9FE-4A0B-9A96-663B4A16FF9E}" type="sibTrans" cxnId="{A32D81F2-C481-45B3-ABB6-E147FEBA6557}">
      <dgm:prSet/>
      <dgm:spPr/>
      <dgm:t>
        <a:bodyPr/>
        <a:lstStyle/>
        <a:p>
          <a:endParaRPr lang="en-US"/>
        </a:p>
      </dgm:t>
    </dgm:pt>
    <dgm:pt modelId="{1B92A85A-58F9-4B70-8CF7-31DF9758B757}">
      <dgm:prSet phldrT="[Text]"/>
      <dgm:spPr/>
      <dgm:t>
        <a:bodyPr/>
        <a:lstStyle/>
        <a:p>
          <a:r>
            <a:rPr lang="fa-IR" dirty="0" smtClean="0"/>
            <a:t>ظهار نظر مردود </a:t>
          </a:r>
          <a:endParaRPr lang="en-US" dirty="0"/>
        </a:p>
      </dgm:t>
    </dgm:pt>
    <dgm:pt modelId="{802F8E11-86E4-4F07-B0A5-2CF80E2E7AB8}" type="parTrans" cxnId="{15A2853B-2C50-4A55-B6A6-478CA33943C1}">
      <dgm:prSet/>
      <dgm:spPr/>
      <dgm:t>
        <a:bodyPr/>
        <a:lstStyle/>
        <a:p>
          <a:endParaRPr lang="en-US"/>
        </a:p>
      </dgm:t>
    </dgm:pt>
    <dgm:pt modelId="{8A663B1A-7271-4B6C-9E82-989492405AB5}" type="sibTrans" cxnId="{15A2853B-2C50-4A55-B6A6-478CA33943C1}">
      <dgm:prSet/>
      <dgm:spPr/>
      <dgm:t>
        <a:bodyPr/>
        <a:lstStyle/>
        <a:p>
          <a:endParaRPr lang="en-US"/>
        </a:p>
      </dgm:t>
    </dgm:pt>
    <dgm:pt modelId="{2F153E5C-0B1F-4AAB-9DD6-89530222F5CD}">
      <dgm:prSet/>
      <dgm:spPr>
        <a:solidFill>
          <a:srgbClr val="00CC00"/>
        </a:solidFill>
      </dgm:spPr>
      <dgm:t>
        <a:bodyPr/>
        <a:lstStyle/>
        <a:p>
          <a:r>
            <a:rPr lang="fa-IR" dirty="0" smtClean="0"/>
            <a:t>کد 1</a:t>
          </a:r>
          <a:endParaRPr lang="en-US" dirty="0"/>
        </a:p>
      </dgm:t>
    </dgm:pt>
    <dgm:pt modelId="{406D1031-30B6-40A4-BD30-9A04D36E3DE5}" type="parTrans" cxnId="{7FC929C6-05DE-4370-8E44-A5EBD508F364}">
      <dgm:prSet/>
      <dgm:spPr/>
      <dgm:t>
        <a:bodyPr/>
        <a:lstStyle/>
        <a:p>
          <a:endParaRPr lang="en-US"/>
        </a:p>
      </dgm:t>
    </dgm:pt>
    <dgm:pt modelId="{AEB2617F-5F5A-4D02-B82A-27D84288298D}" type="sibTrans" cxnId="{7FC929C6-05DE-4370-8E44-A5EBD508F364}">
      <dgm:prSet/>
      <dgm:spPr/>
      <dgm:t>
        <a:bodyPr/>
        <a:lstStyle/>
        <a:p>
          <a:endParaRPr lang="en-US"/>
        </a:p>
      </dgm:t>
    </dgm:pt>
    <dgm:pt modelId="{87134E2E-1E76-4A6D-8A3A-1058393C7167}">
      <dgm:prSet/>
      <dgm:spPr/>
      <dgm:t>
        <a:bodyPr/>
        <a:lstStyle/>
        <a:p>
          <a:r>
            <a:rPr lang="fa-IR" dirty="0" smtClean="0"/>
            <a:t>عدم اظهار نظر</a:t>
          </a:r>
          <a:endParaRPr lang="en-US" dirty="0"/>
        </a:p>
      </dgm:t>
    </dgm:pt>
    <dgm:pt modelId="{EB90FB3D-060D-42BD-A486-1C65247935A4}" type="parTrans" cxnId="{81DC676C-6F43-4BDE-A248-8F1ADB70E4FC}">
      <dgm:prSet/>
      <dgm:spPr/>
      <dgm:t>
        <a:bodyPr/>
        <a:lstStyle/>
        <a:p>
          <a:endParaRPr lang="en-US"/>
        </a:p>
      </dgm:t>
    </dgm:pt>
    <dgm:pt modelId="{3B38D09F-6190-430F-B77B-C1A89593F587}" type="sibTrans" cxnId="{81DC676C-6F43-4BDE-A248-8F1ADB70E4FC}">
      <dgm:prSet/>
      <dgm:spPr/>
      <dgm:t>
        <a:bodyPr/>
        <a:lstStyle/>
        <a:p>
          <a:endParaRPr lang="en-US"/>
        </a:p>
      </dgm:t>
    </dgm:pt>
    <dgm:pt modelId="{A5B895D6-8676-4C33-84BA-50F8E2ACD530}" type="pres">
      <dgm:prSet presAssocID="{8D658612-46DC-4D33-B1E6-3903FD0B2AA7}" presName="linearFlow" presStyleCnt="0">
        <dgm:presLayoutVars>
          <dgm:dir/>
          <dgm:animLvl val="lvl"/>
          <dgm:resizeHandles val="exact"/>
        </dgm:presLayoutVars>
      </dgm:prSet>
      <dgm:spPr/>
      <dgm:t>
        <a:bodyPr/>
        <a:lstStyle/>
        <a:p>
          <a:endParaRPr lang="en-US"/>
        </a:p>
      </dgm:t>
    </dgm:pt>
    <dgm:pt modelId="{C532F379-52ED-44D8-9BC9-1466C8904A0C}" type="pres">
      <dgm:prSet presAssocID="{88F16603-894D-4D0B-BB58-2FD11748F2C7}" presName="composite" presStyleCnt="0"/>
      <dgm:spPr/>
    </dgm:pt>
    <dgm:pt modelId="{2B9C9BD1-8116-4824-A4F4-C358F33363CA}" type="pres">
      <dgm:prSet presAssocID="{88F16603-894D-4D0B-BB58-2FD11748F2C7}" presName="parentText" presStyleLbl="alignNode1" presStyleIdx="0" presStyleCnt="4">
        <dgm:presLayoutVars>
          <dgm:chMax val="1"/>
          <dgm:bulletEnabled val="1"/>
        </dgm:presLayoutVars>
      </dgm:prSet>
      <dgm:spPr/>
      <dgm:t>
        <a:bodyPr/>
        <a:lstStyle/>
        <a:p>
          <a:endParaRPr lang="en-US"/>
        </a:p>
      </dgm:t>
    </dgm:pt>
    <dgm:pt modelId="{0F5C3454-4D74-403F-BBBE-7179BFD280D6}" type="pres">
      <dgm:prSet presAssocID="{88F16603-894D-4D0B-BB58-2FD11748F2C7}" presName="descendantText" presStyleLbl="alignAcc1" presStyleIdx="0" presStyleCnt="4">
        <dgm:presLayoutVars>
          <dgm:bulletEnabled val="1"/>
        </dgm:presLayoutVars>
      </dgm:prSet>
      <dgm:spPr/>
      <dgm:t>
        <a:bodyPr/>
        <a:lstStyle/>
        <a:p>
          <a:endParaRPr lang="en-US"/>
        </a:p>
      </dgm:t>
    </dgm:pt>
    <dgm:pt modelId="{D3A559DD-F62E-40D8-BE5C-3B1BDF60B2A5}" type="pres">
      <dgm:prSet presAssocID="{B6A306CA-5B9D-4AF5-A2B3-3216CE113680}" presName="sp" presStyleCnt="0"/>
      <dgm:spPr/>
    </dgm:pt>
    <dgm:pt modelId="{B783F6EB-F5CD-404B-B94D-CAC82DDA4EA7}" type="pres">
      <dgm:prSet presAssocID="{61E0235F-81C9-4561-B266-AE6C942DFA8A}" presName="composite" presStyleCnt="0"/>
      <dgm:spPr/>
    </dgm:pt>
    <dgm:pt modelId="{C97A26FF-F14D-48BD-8C5F-E36B139BDCDA}" type="pres">
      <dgm:prSet presAssocID="{61E0235F-81C9-4561-B266-AE6C942DFA8A}" presName="parentText" presStyleLbl="alignNode1" presStyleIdx="1" presStyleCnt="4">
        <dgm:presLayoutVars>
          <dgm:chMax val="1"/>
          <dgm:bulletEnabled val="1"/>
        </dgm:presLayoutVars>
      </dgm:prSet>
      <dgm:spPr/>
      <dgm:t>
        <a:bodyPr/>
        <a:lstStyle/>
        <a:p>
          <a:endParaRPr lang="en-US"/>
        </a:p>
      </dgm:t>
    </dgm:pt>
    <dgm:pt modelId="{6F81EBE4-2D87-456B-B918-239A315E30B7}" type="pres">
      <dgm:prSet presAssocID="{61E0235F-81C9-4561-B266-AE6C942DFA8A}" presName="descendantText" presStyleLbl="alignAcc1" presStyleIdx="1" presStyleCnt="4">
        <dgm:presLayoutVars>
          <dgm:bulletEnabled val="1"/>
        </dgm:presLayoutVars>
      </dgm:prSet>
      <dgm:spPr/>
      <dgm:t>
        <a:bodyPr/>
        <a:lstStyle/>
        <a:p>
          <a:endParaRPr lang="en-US"/>
        </a:p>
      </dgm:t>
    </dgm:pt>
    <dgm:pt modelId="{DA6F40BA-68E7-4A22-BCCE-846D53039C12}" type="pres">
      <dgm:prSet presAssocID="{3134F40D-03A3-4CF3-B8C8-5A048E3C9795}" presName="sp" presStyleCnt="0"/>
      <dgm:spPr/>
    </dgm:pt>
    <dgm:pt modelId="{8CBF6020-14A4-4A67-A926-ECF54B77A629}" type="pres">
      <dgm:prSet presAssocID="{F9FCE839-9B83-4C53-AA0D-27F0020373C6}" presName="composite" presStyleCnt="0"/>
      <dgm:spPr/>
    </dgm:pt>
    <dgm:pt modelId="{72589440-E7BB-453E-9543-60F138A6F38F}" type="pres">
      <dgm:prSet presAssocID="{F9FCE839-9B83-4C53-AA0D-27F0020373C6}" presName="parentText" presStyleLbl="alignNode1" presStyleIdx="2" presStyleCnt="4">
        <dgm:presLayoutVars>
          <dgm:chMax val="1"/>
          <dgm:bulletEnabled val="1"/>
        </dgm:presLayoutVars>
      </dgm:prSet>
      <dgm:spPr/>
      <dgm:t>
        <a:bodyPr/>
        <a:lstStyle/>
        <a:p>
          <a:endParaRPr lang="en-US"/>
        </a:p>
      </dgm:t>
    </dgm:pt>
    <dgm:pt modelId="{BE6B5132-6055-4410-A5E4-DF42D7FEC258}" type="pres">
      <dgm:prSet presAssocID="{F9FCE839-9B83-4C53-AA0D-27F0020373C6}" presName="descendantText" presStyleLbl="alignAcc1" presStyleIdx="2" presStyleCnt="4">
        <dgm:presLayoutVars>
          <dgm:bulletEnabled val="1"/>
        </dgm:presLayoutVars>
      </dgm:prSet>
      <dgm:spPr/>
      <dgm:t>
        <a:bodyPr/>
        <a:lstStyle/>
        <a:p>
          <a:endParaRPr lang="en-US"/>
        </a:p>
      </dgm:t>
    </dgm:pt>
    <dgm:pt modelId="{8BF67575-2FA3-4625-8322-4F3D6F63BAF6}" type="pres">
      <dgm:prSet presAssocID="{B7AE1A23-D9FE-4A0B-9A96-663B4A16FF9E}" presName="sp" presStyleCnt="0"/>
      <dgm:spPr/>
    </dgm:pt>
    <dgm:pt modelId="{ABF48DBB-D1C3-4B53-947F-917916C25D1A}" type="pres">
      <dgm:prSet presAssocID="{2F153E5C-0B1F-4AAB-9DD6-89530222F5CD}" presName="composite" presStyleCnt="0"/>
      <dgm:spPr/>
    </dgm:pt>
    <dgm:pt modelId="{1B87D911-D1A0-4AD1-8331-CE7102411CE1}" type="pres">
      <dgm:prSet presAssocID="{2F153E5C-0B1F-4AAB-9DD6-89530222F5CD}" presName="parentText" presStyleLbl="alignNode1" presStyleIdx="3" presStyleCnt="4">
        <dgm:presLayoutVars>
          <dgm:chMax val="1"/>
          <dgm:bulletEnabled val="1"/>
        </dgm:presLayoutVars>
      </dgm:prSet>
      <dgm:spPr/>
      <dgm:t>
        <a:bodyPr/>
        <a:lstStyle/>
        <a:p>
          <a:endParaRPr lang="en-US"/>
        </a:p>
      </dgm:t>
    </dgm:pt>
    <dgm:pt modelId="{0DCBA98A-2A76-4BCB-8E3B-2BBECC2776CC}" type="pres">
      <dgm:prSet presAssocID="{2F153E5C-0B1F-4AAB-9DD6-89530222F5CD}" presName="descendantText" presStyleLbl="alignAcc1" presStyleIdx="3" presStyleCnt="4">
        <dgm:presLayoutVars>
          <dgm:bulletEnabled val="1"/>
        </dgm:presLayoutVars>
      </dgm:prSet>
      <dgm:spPr/>
      <dgm:t>
        <a:bodyPr/>
        <a:lstStyle/>
        <a:p>
          <a:endParaRPr lang="en-US"/>
        </a:p>
      </dgm:t>
    </dgm:pt>
  </dgm:ptLst>
  <dgm:cxnLst>
    <dgm:cxn modelId="{72DFDF7C-462E-4D0B-AFCD-56F8AFE57456}" type="presOf" srcId="{B9F169D0-8CDC-4B63-BEBE-384D02AEEEDB}" destId="{6F81EBE4-2D87-456B-B918-239A315E30B7}" srcOrd="0" destOrd="0" presId="urn:microsoft.com/office/officeart/2005/8/layout/chevron2"/>
    <dgm:cxn modelId="{0B968F23-C231-4CCF-BA50-2060136E62F7}" srcId="{61E0235F-81C9-4561-B266-AE6C942DFA8A}" destId="{B9F169D0-8CDC-4B63-BEBE-384D02AEEEDB}" srcOrd="0" destOrd="0" parTransId="{1771C274-B8E2-452B-8593-7152AB53DF77}" sibTransId="{C5F57CB2-B597-4B71-A38F-E0262F4780FF}"/>
    <dgm:cxn modelId="{81DC676C-6F43-4BDE-A248-8F1ADB70E4FC}" srcId="{2F153E5C-0B1F-4AAB-9DD6-89530222F5CD}" destId="{87134E2E-1E76-4A6D-8A3A-1058393C7167}" srcOrd="0" destOrd="0" parTransId="{EB90FB3D-060D-42BD-A486-1C65247935A4}" sibTransId="{3B38D09F-6190-430F-B77B-C1A89593F587}"/>
    <dgm:cxn modelId="{A98289FE-F411-486B-98E3-9C92A74CBC53}" type="presOf" srcId="{61E0235F-81C9-4561-B266-AE6C942DFA8A}" destId="{C97A26FF-F14D-48BD-8C5F-E36B139BDCDA}" srcOrd="0" destOrd="0" presId="urn:microsoft.com/office/officeart/2005/8/layout/chevron2"/>
    <dgm:cxn modelId="{2960F6E7-7520-4E78-9AAF-92121F9945ED}" type="presOf" srcId="{F9FCE839-9B83-4C53-AA0D-27F0020373C6}" destId="{72589440-E7BB-453E-9543-60F138A6F38F}" srcOrd="0" destOrd="0" presId="urn:microsoft.com/office/officeart/2005/8/layout/chevron2"/>
    <dgm:cxn modelId="{15A2853B-2C50-4A55-B6A6-478CA33943C1}" srcId="{F9FCE839-9B83-4C53-AA0D-27F0020373C6}" destId="{1B92A85A-58F9-4B70-8CF7-31DF9758B757}" srcOrd="0" destOrd="0" parTransId="{802F8E11-86E4-4F07-B0A5-2CF80E2E7AB8}" sibTransId="{8A663B1A-7271-4B6C-9E82-989492405AB5}"/>
    <dgm:cxn modelId="{D90755DA-2D6D-4099-B486-47E59331F743}" type="presOf" srcId="{2F153E5C-0B1F-4AAB-9DD6-89530222F5CD}" destId="{1B87D911-D1A0-4AD1-8331-CE7102411CE1}" srcOrd="0" destOrd="0" presId="urn:microsoft.com/office/officeart/2005/8/layout/chevron2"/>
    <dgm:cxn modelId="{5AF64CF9-A559-45BF-B8F8-2B58AB971A20}" type="presOf" srcId="{8D658612-46DC-4D33-B1E6-3903FD0B2AA7}" destId="{A5B895D6-8676-4C33-84BA-50F8E2ACD530}" srcOrd="0" destOrd="0" presId="urn:microsoft.com/office/officeart/2005/8/layout/chevron2"/>
    <dgm:cxn modelId="{DC8BA606-2EEA-4B91-B102-22B034DDBB9F}" type="presOf" srcId="{87134E2E-1E76-4A6D-8A3A-1058393C7167}" destId="{0DCBA98A-2A76-4BCB-8E3B-2BBECC2776CC}" srcOrd="0" destOrd="0" presId="urn:microsoft.com/office/officeart/2005/8/layout/chevron2"/>
    <dgm:cxn modelId="{9FA29A5A-759D-4483-B80E-A78900D15208}" srcId="{88F16603-894D-4D0B-BB58-2FD11748F2C7}" destId="{333A58A7-0516-4FC0-AB39-2163DA7530E5}" srcOrd="0" destOrd="0" parTransId="{3E2B3F8D-46F1-4EA6-B5A1-18F67C1721AF}" sibTransId="{ADE2C615-CD32-42F3-96B0-9565459A3EC4}"/>
    <dgm:cxn modelId="{A80E8CFD-F912-4EF4-825A-DD3A2C5B0C02}" type="presOf" srcId="{88F16603-894D-4D0B-BB58-2FD11748F2C7}" destId="{2B9C9BD1-8116-4824-A4F4-C358F33363CA}" srcOrd="0" destOrd="0" presId="urn:microsoft.com/office/officeart/2005/8/layout/chevron2"/>
    <dgm:cxn modelId="{A32D81F2-C481-45B3-ABB6-E147FEBA6557}" srcId="{8D658612-46DC-4D33-B1E6-3903FD0B2AA7}" destId="{F9FCE839-9B83-4C53-AA0D-27F0020373C6}" srcOrd="2" destOrd="0" parTransId="{FC271A8B-A945-4E1E-998B-762D742C8A80}" sibTransId="{B7AE1A23-D9FE-4A0B-9A96-663B4A16FF9E}"/>
    <dgm:cxn modelId="{1796934A-47B8-4662-A5E4-D36AB9A778AA}" srcId="{8D658612-46DC-4D33-B1E6-3903FD0B2AA7}" destId="{61E0235F-81C9-4561-B266-AE6C942DFA8A}" srcOrd="1" destOrd="0" parTransId="{2DBC640F-163E-4776-8D9D-867CCA5A9F7D}" sibTransId="{3134F40D-03A3-4CF3-B8C8-5A048E3C9795}"/>
    <dgm:cxn modelId="{CD2B5DB3-7551-4334-A3CA-26D5F79BFD72}" type="presOf" srcId="{1B92A85A-58F9-4B70-8CF7-31DF9758B757}" destId="{BE6B5132-6055-4410-A5E4-DF42D7FEC258}" srcOrd="0" destOrd="0" presId="urn:microsoft.com/office/officeart/2005/8/layout/chevron2"/>
    <dgm:cxn modelId="{27E055B2-8152-458E-90DD-AF4D0B5E4091}" type="presOf" srcId="{333A58A7-0516-4FC0-AB39-2163DA7530E5}" destId="{0F5C3454-4D74-403F-BBBE-7179BFD280D6}" srcOrd="0" destOrd="0" presId="urn:microsoft.com/office/officeart/2005/8/layout/chevron2"/>
    <dgm:cxn modelId="{7FC929C6-05DE-4370-8E44-A5EBD508F364}" srcId="{8D658612-46DC-4D33-B1E6-3903FD0B2AA7}" destId="{2F153E5C-0B1F-4AAB-9DD6-89530222F5CD}" srcOrd="3" destOrd="0" parTransId="{406D1031-30B6-40A4-BD30-9A04D36E3DE5}" sibTransId="{AEB2617F-5F5A-4D02-B82A-27D84288298D}"/>
    <dgm:cxn modelId="{F2D7A445-6A74-4491-AA88-EC2B9F3C165D}" srcId="{8D658612-46DC-4D33-B1E6-3903FD0B2AA7}" destId="{88F16603-894D-4D0B-BB58-2FD11748F2C7}" srcOrd="0" destOrd="0" parTransId="{95B4E008-52CA-4400-9361-97F76D8F6508}" sibTransId="{B6A306CA-5B9D-4AF5-A2B3-3216CE113680}"/>
    <dgm:cxn modelId="{8C8D77C2-E47A-4A05-AD32-4FFE330CA4C2}" type="presParOf" srcId="{A5B895D6-8676-4C33-84BA-50F8E2ACD530}" destId="{C532F379-52ED-44D8-9BC9-1466C8904A0C}" srcOrd="0" destOrd="0" presId="urn:microsoft.com/office/officeart/2005/8/layout/chevron2"/>
    <dgm:cxn modelId="{385707DE-1316-48AF-BA91-C983F259AF95}" type="presParOf" srcId="{C532F379-52ED-44D8-9BC9-1466C8904A0C}" destId="{2B9C9BD1-8116-4824-A4F4-C358F33363CA}" srcOrd="0" destOrd="0" presId="urn:microsoft.com/office/officeart/2005/8/layout/chevron2"/>
    <dgm:cxn modelId="{C7AA46F9-A79D-40F5-93C2-691715731F69}" type="presParOf" srcId="{C532F379-52ED-44D8-9BC9-1466C8904A0C}" destId="{0F5C3454-4D74-403F-BBBE-7179BFD280D6}" srcOrd="1" destOrd="0" presId="urn:microsoft.com/office/officeart/2005/8/layout/chevron2"/>
    <dgm:cxn modelId="{4C51C370-4807-487F-BA3C-6ACFBEAECF4F}" type="presParOf" srcId="{A5B895D6-8676-4C33-84BA-50F8E2ACD530}" destId="{D3A559DD-F62E-40D8-BE5C-3B1BDF60B2A5}" srcOrd="1" destOrd="0" presId="urn:microsoft.com/office/officeart/2005/8/layout/chevron2"/>
    <dgm:cxn modelId="{6545B45D-CE16-4C5B-A324-4C3A1A1FACC5}" type="presParOf" srcId="{A5B895D6-8676-4C33-84BA-50F8E2ACD530}" destId="{B783F6EB-F5CD-404B-B94D-CAC82DDA4EA7}" srcOrd="2" destOrd="0" presId="urn:microsoft.com/office/officeart/2005/8/layout/chevron2"/>
    <dgm:cxn modelId="{294844E0-950C-4260-95B5-6C2986C9EFBF}" type="presParOf" srcId="{B783F6EB-F5CD-404B-B94D-CAC82DDA4EA7}" destId="{C97A26FF-F14D-48BD-8C5F-E36B139BDCDA}" srcOrd="0" destOrd="0" presId="urn:microsoft.com/office/officeart/2005/8/layout/chevron2"/>
    <dgm:cxn modelId="{9C18532F-D51F-40CC-8B5C-745712BA3F48}" type="presParOf" srcId="{B783F6EB-F5CD-404B-B94D-CAC82DDA4EA7}" destId="{6F81EBE4-2D87-456B-B918-239A315E30B7}" srcOrd="1" destOrd="0" presId="urn:microsoft.com/office/officeart/2005/8/layout/chevron2"/>
    <dgm:cxn modelId="{D515E25D-0D07-4E84-BFFE-2B1E00593E1D}" type="presParOf" srcId="{A5B895D6-8676-4C33-84BA-50F8E2ACD530}" destId="{DA6F40BA-68E7-4A22-BCCE-846D53039C12}" srcOrd="3" destOrd="0" presId="urn:microsoft.com/office/officeart/2005/8/layout/chevron2"/>
    <dgm:cxn modelId="{57E529B9-92BC-4096-93BD-9117C90E9FA4}" type="presParOf" srcId="{A5B895D6-8676-4C33-84BA-50F8E2ACD530}" destId="{8CBF6020-14A4-4A67-A926-ECF54B77A629}" srcOrd="4" destOrd="0" presId="urn:microsoft.com/office/officeart/2005/8/layout/chevron2"/>
    <dgm:cxn modelId="{ADE84D50-38CA-41BA-BF67-C1AE02A69CF3}" type="presParOf" srcId="{8CBF6020-14A4-4A67-A926-ECF54B77A629}" destId="{72589440-E7BB-453E-9543-60F138A6F38F}" srcOrd="0" destOrd="0" presId="urn:microsoft.com/office/officeart/2005/8/layout/chevron2"/>
    <dgm:cxn modelId="{B284CF0F-5BB6-40C0-881D-66DBE1943E59}" type="presParOf" srcId="{8CBF6020-14A4-4A67-A926-ECF54B77A629}" destId="{BE6B5132-6055-4410-A5E4-DF42D7FEC258}" srcOrd="1" destOrd="0" presId="urn:microsoft.com/office/officeart/2005/8/layout/chevron2"/>
    <dgm:cxn modelId="{DAD0C8B0-DD78-4DD1-AD67-24ABB88316E7}" type="presParOf" srcId="{A5B895D6-8676-4C33-84BA-50F8E2ACD530}" destId="{8BF67575-2FA3-4625-8322-4F3D6F63BAF6}" srcOrd="5" destOrd="0" presId="urn:microsoft.com/office/officeart/2005/8/layout/chevron2"/>
    <dgm:cxn modelId="{39D3EFE1-7F2C-485A-BE02-F26BC797042E}" type="presParOf" srcId="{A5B895D6-8676-4C33-84BA-50F8E2ACD530}" destId="{ABF48DBB-D1C3-4B53-947F-917916C25D1A}" srcOrd="6" destOrd="0" presId="urn:microsoft.com/office/officeart/2005/8/layout/chevron2"/>
    <dgm:cxn modelId="{E8D912A8-49E9-4B3E-BC0E-FD6D45FC6BE3}" type="presParOf" srcId="{ABF48DBB-D1C3-4B53-947F-917916C25D1A}" destId="{1B87D911-D1A0-4AD1-8331-CE7102411CE1}" srcOrd="0" destOrd="0" presId="urn:microsoft.com/office/officeart/2005/8/layout/chevron2"/>
    <dgm:cxn modelId="{5353557E-441F-401C-AFAD-98843BE117BB}" type="presParOf" srcId="{ABF48DBB-D1C3-4B53-947F-917916C25D1A}" destId="{0DCBA98A-2A76-4BCB-8E3B-2BBECC2776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492065-AE0E-4AD5-AED9-67DC0A4D8815}" type="doc">
      <dgm:prSet loTypeId="urn:microsoft.com/office/officeart/2008/layout/HorizontalMultiLevelHierarchy" loCatId="hierarchy" qsTypeId="urn:microsoft.com/office/officeart/2005/8/quickstyle/3d3" qsCatId="3D" csTypeId="urn:microsoft.com/office/officeart/2005/8/colors/accent1_2" csCatId="accent1" phldr="1"/>
      <dgm:spPr/>
      <dgm:t>
        <a:bodyPr/>
        <a:lstStyle/>
        <a:p>
          <a:endParaRPr lang="en-US"/>
        </a:p>
      </dgm:t>
    </dgm:pt>
    <dgm:pt modelId="{9DCBE7AC-9F24-42C9-876D-C85BDBB0524C}">
      <dgm:prSet phldrT="[Text]"/>
      <dgm:spPr/>
      <dgm:t>
        <a:bodyPr/>
        <a:lstStyle/>
        <a:p>
          <a:pPr rtl="1"/>
          <a:r>
            <a:rPr lang="fa-IR" b="1" dirty="0" smtClean="0">
              <a:solidFill>
                <a:srgbClr val="FFCCCC"/>
              </a:solidFill>
            </a:rPr>
            <a:t>تفاوت متغیر کنترل با متغیر تعدیل گر:</a:t>
          </a:r>
          <a:endParaRPr lang="en-US" dirty="0">
            <a:solidFill>
              <a:srgbClr val="FFCCCC"/>
            </a:solidFill>
          </a:endParaRPr>
        </a:p>
      </dgm:t>
    </dgm:pt>
    <dgm:pt modelId="{02424AEE-20BA-4B44-8A7D-15A18D4D1272}" type="parTrans" cxnId="{7FC03B1E-1463-4417-BCBC-C8E5F61F9048}">
      <dgm:prSet/>
      <dgm:spPr/>
      <dgm:t>
        <a:bodyPr/>
        <a:lstStyle/>
        <a:p>
          <a:endParaRPr lang="en-US"/>
        </a:p>
      </dgm:t>
    </dgm:pt>
    <dgm:pt modelId="{1FA6C021-0F65-43B7-9EA6-07DBC7A1AA53}" type="sibTrans" cxnId="{7FC03B1E-1463-4417-BCBC-C8E5F61F9048}">
      <dgm:prSet/>
      <dgm:spPr/>
      <dgm:t>
        <a:bodyPr/>
        <a:lstStyle/>
        <a:p>
          <a:endParaRPr lang="en-US"/>
        </a:p>
      </dgm:t>
    </dgm:pt>
    <dgm:pt modelId="{A9D806EE-1683-45FF-B902-C501C4AFE6F3}">
      <dgm:prSet phldrT="[Text]"/>
      <dgm:spPr/>
      <dgm:t>
        <a:bodyPr/>
        <a:lstStyle/>
        <a:p>
          <a:pPr rtl="1"/>
          <a:r>
            <a:rPr lang="fa-IR" dirty="0" smtClean="0"/>
            <a:t>پژوهشگر اثر متغیر تعدیل گر را اندازه گیری و در قالب فرضیه آزمون می کند و لی اثر متغیر کنترل را از بین می برد.</a:t>
          </a:r>
          <a:endParaRPr lang="en-US" dirty="0"/>
        </a:p>
      </dgm:t>
    </dgm:pt>
    <dgm:pt modelId="{45428BCB-DD07-4508-9E83-F51C58B2C2A1}" type="parTrans" cxnId="{D3EE9EFF-9A37-458C-8A35-AD47ADA25149}">
      <dgm:prSet/>
      <dgm:spPr/>
      <dgm:t>
        <a:bodyPr/>
        <a:lstStyle/>
        <a:p>
          <a:endParaRPr lang="en-US"/>
        </a:p>
      </dgm:t>
    </dgm:pt>
    <dgm:pt modelId="{12DA685C-49A3-485C-8639-D4EEF323EB2A}" type="sibTrans" cxnId="{D3EE9EFF-9A37-458C-8A35-AD47ADA25149}">
      <dgm:prSet/>
      <dgm:spPr/>
      <dgm:t>
        <a:bodyPr/>
        <a:lstStyle/>
        <a:p>
          <a:endParaRPr lang="en-US"/>
        </a:p>
      </dgm:t>
    </dgm:pt>
    <dgm:pt modelId="{56C07782-6198-42D9-B1CE-FE65C6F905D7}">
      <dgm:prSet phldrT="[Text]"/>
      <dgm:spPr/>
      <dgm:t>
        <a:bodyPr/>
        <a:lstStyle/>
        <a:p>
          <a:pPr rtl="1"/>
          <a:r>
            <a:rPr lang="fa-IR" dirty="0" smtClean="0"/>
            <a:t>معمولا متغیرهای کنترل در عنوان پژوهش اشاره نمی شود اما متغیرهای تعدیل گر را می توان در عنوان ذکر کرد.</a:t>
          </a:r>
          <a:endParaRPr lang="en-US" dirty="0"/>
        </a:p>
      </dgm:t>
    </dgm:pt>
    <dgm:pt modelId="{0E26C63D-FAC3-4A04-A771-0EE0539BF267}" type="parTrans" cxnId="{C930B3E0-619C-4B72-87A9-37E37D011B02}">
      <dgm:prSet/>
      <dgm:spPr/>
      <dgm:t>
        <a:bodyPr/>
        <a:lstStyle/>
        <a:p>
          <a:endParaRPr lang="en-US"/>
        </a:p>
      </dgm:t>
    </dgm:pt>
    <dgm:pt modelId="{451CC67C-5DBF-4CEF-8473-4F220E07D303}" type="sibTrans" cxnId="{C930B3E0-619C-4B72-87A9-37E37D011B02}">
      <dgm:prSet/>
      <dgm:spPr/>
      <dgm:t>
        <a:bodyPr/>
        <a:lstStyle/>
        <a:p>
          <a:endParaRPr lang="en-US"/>
        </a:p>
      </dgm:t>
    </dgm:pt>
    <dgm:pt modelId="{EC0BC302-42B7-42AF-A7BC-9B04A6A6C3F2}" type="pres">
      <dgm:prSet presAssocID="{BA492065-AE0E-4AD5-AED9-67DC0A4D8815}" presName="Name0" presStyleCnt="0">
        <dgm:presLayoutVars>
          <dgm:chPref val="1"/>
          <dgm:dir val="rev"/>
          <dgm:animOne val="branch"/>
          <dgm:animLvl val="lvl"/>
          <dgm:resizeHandles val="exact"/>
        </dgm:presLayoutVars>
      </dgm:prSet>
      <dgm:spPr/>
      <dgm:t>
        <a:bodyPr/>
        <a:lstStyle/>
        <a:p>
          <a:endParaRPr lang="en-US"/>
        </a:p>
      </dgm:t>
    </dgm:pt>
    <dgm:pt modelId="{84AE84B9-FB6E-42BA-A96E-F4D5279008F4}" type="pres">
      <dgm:prSet presAssocID="{9DCBE7AC-9F24-42C9-876D-C85BDBB0524C}" presName="root1" presStyleCnt="0"/>
      <dgm:spPr/>
    </dgm:pt>
    <dgm:pt modelId="{4992C59A-2EC7-45AD-B76A-6AE250FEF2BA}" type="pres">
      <dgm:prSet presAssocID="{9DCBE7AC-9F24-42C9-876D-C85BDBB0524C}" presName="LevelOneTextNode" presStyleLbl="node0" presStyleIdx="0" presStyleCnt="1" custScaleX="115969">
        <dgm:presLayoutVars>
          <dgm:chPref val="3"/>
        </dgm:presLayoutVars>
      </dgm:prSet>
      <dgm:spPr/>
      <dgm:t>
        <a:bodyPr/>
        <a:lstStyle/>
        <a:p>
          <a:endParaRPr lang="en-US"/>
        </a:p>
      </dgm:t>
    </dgm:pt>
    <dgm:pt modelId="{686DD593-C0E6-42F5-87C2-11818E163F95}" type="pres">
      <dgm:prSet presAssocID="{9DCBE7AC-9F24-42C9-876D-C85BDBB0524C}" presName="level2hierChild" presStyleCnt="0"/>
      <dgm:spPr/>
    </dgm:pt>
    <dgm:pt modelId="{AF5B3CEA-7C79-4A59-AE78-EFC9E5C170AE}" type="pres">
      <dgm:prSet presAssocID="{45428BCB-DD07-4508-9E83-F51C58B2C2A1}" presName="conn2-1" presStyleLbl="parChTrans1D2" presStyleIdx="0" presStyleCnt="2"/>
      <dgm:spPr/>
      <dgm:t>
        <a:bodyPr/>
        <a:lstStyle/>
        <a:p>
          <a:endParaRPr lang="en-US"/>
        </a:p>
      </dgm:t>
    </dgm:pt>
    <dgm:pt modelId="{3AD34B53-F314-457D-BC40-A9E5CBF6BF48}" type="pres">
      <dgm:prSet presAssocID="{45428BCB-DD07-4508-9E83-F51C58B2C2A1}" presName="connTx" presStyleLbl="parChTrans1D2" presStyleIdx="0" presStyleCnt="2"/>
      <dgm:spPr/>
      <dgm:t>
        <a:bodyPr/>
        <a:lstStyle/>
        <a:p>
          <a:endParaRPr lang="en-US"/>
        </a:p>
      </dgm:t>
    </dgm:pt>
    <dgm:pt modelId="{593A853E-3508-4B7C-B52E-CAA97B08586C}" type="pres">
      <dgm:prSet presAssocID="{A9D806EE-1683-45FF-B902-C501C4AFE6F3}" presName="root2" presStyleCnt="0"/>
      <dgm:spPr/>
    </dgm:pt>
    <dgm:pt modelId="{E781B801-4EF0-41C9-BA22-A36B8D985B0A}" type="pres">
      <dgm:prSet presAssocID="{A9D806EE-1683-45FF-B902-C501C4AFE6F3}" presName="LevelTwoTextNode" presStyleLbl="node2" presStyleIdx="0" presStyleCnt="2" custScaleX="198557" custScaleY="254576">
        <dgm:presLayoutVars>
          <dgm:chPref val="3"/>
        </dgm:presLayoutVars>
      </dgm:prSet>
      <dgm:spPr/>
      <dgm:t>
        <a:bodyPr/>
        <a:lstStyle/>
        <a:p>
          <a:endParaRPr lang="en-US"/>
        </a:p>
      </dgm:t>
    </dgm:pt>
    <dgm:pt modelId="{2BECF78B-0BF5-47BB-B5EA-189B6032DB08}" type="pres">
      <dgm:prSet presAssocID="{A9D806EE-1683-45FF-B902-C501C4AFE6F3}" presName="level3hierChild" presStyleCnt="0"/>
      <dgm:spPr/>
    </dgm:pt>
    <dgm:pt modelId="{31CEFA5C-6E0D-4060-A9AB-ABB539ED109F}" type="pres">
      <dgm:prSet presAssocID="{0E26C63D-FAC3-4A04-A771-0EE0539BF267}" presName="conn2-1" presStyleLbl="parChTrans1D2" presStyleIdx="1" presStyleCnt="2"/>
      <dgm:spPr/>
      <dgm:t>
        <a:bodyPr/>
        <a:lstStyle/>
        <a:p>
          <a:endParaRPr lang="en-US"/>
        </a:p>
      </dgm:t>
    </dgm:pt>
    <dgm:pt modelId="{28533BFB-5EDE-4A29-82F9-818ED73603ED}" type="pres">
      <dgm:prSet presAssocID="{0E26C63D-FAC3-4A04-A771-0EE0539BF267}" presName="connTx" presStyleLbl="parChTrans1D2" presStyleIdx="1" presStyleCnt="2"/>
      <dgm:spPr/>
      <dgm:t>
        <a:bodyPr/>
        <a:lstStyle/>
        <a:p>
          <a:endParaRPr lang="en-US"/>
        </a:p>
      </dgm:t>
    </dgm:pt>
    <dgm:pt modelId="{FD553BCD-D34F-49A0-AB9C-CCD8F6C57FA0}" type="pres">
      <dgm:prSet presAssocID="{56C07782-6198-42D9-B1CE-FE65C6F905D7}" presName="root2" presStyleCnt="0"/>
      <dgm:spPr/>
    </dgm:pt>
    <dgm:pt modelId="{8590DDC7-8D41-4802-A9EB-0AE2F0015983}" type="pres">
      <dgm:prSet presAssocID="{56C07782-6198-42D9-B1CE-FE65C6F905D7}" presName="LevelTwoTextNode" presStyleLbl="node2" presStyleIdx="1" presStyleCnt="2" custScaleX="115330" custScaleY="181356">
        <dgm:presLayoutVars>
          <dgm:chPref val="3"/>
        </dgm:presLayoutVars>
      </dgm:prSet>
      <dgm:spPr/>
      <dgm:t>
        <a:bodyPr/>
        <a:lstStyle/>
        <a:p>
          <a:endParaRPr lang="en-US"/>
        </a:p>
      </dgm:t>
    </dgm:pt>
    <dgm:pt modelId="{59CF4EA6-4C78-4426-93E9-D0F778CEA0CF}" type="pres">
      <dgm:prSet presAssocID="{56C07782-6198-42D9-B1CE-FE65C6F905D7}" presName="level3hierChild" presStyleCnt="0"/>
      <dgm:spPr/>
    </dgm:pt>
  </dgm:ptLst>
  <dgm:cxnLst>
    <dgm:cxn modelId="{6BD3A0F7-4E26-40D6-A1EA-41F321217822}" type="presOf" srcId="{BA492065-AE0E-4AD5-AED9-67DC0A4D8815}" destId="{EC0BC302-42B7-42AF-A7BC-9B04A6A6C3F2}" srcOrd="0" destOrd="0" presId="urn:microsoft.com/office/officeart/2008/layout/HorizontalMultiLevelHierarchy"/>
    <dgm:cxn modelId="{7FC03B1E-1463-4417-BCBC-C8E5F61F9048}" srcId="{BA492065-AE0E-4AD5-AED9-67DC0A4D8815}" destId="{9DCBE7AC-9F24-42C9-876D-C85BDBB0524C}" srcOrd="0" destOrd="0" parTransId="{02424AEE-20BA-4B44-8A7D-15A18D4D1272}" sibTransId="{1FA6C021-0F65-43B7-9EA6-07DBC7A1AA53}"/>
    <dgm:cxn modelId="{822D9890-7BB6-4FA2-9DA8-E9758F73E1F0}" type="presOf" srcId="{0E26C63D-FAC3-4A04-A771-0EE0539BF267}" destId="{28533BFB-5EDE-4A29-82F9-818ED73603ED}" srcOrd="1" destOrd="0" presId="urn:microsoft.com/office/officeart/2008/layout/HorizontalMultiLevelHierarchy"/>
    <dgm:cxn modelId="{D586DDA1-442F-457F-9816-5EFBE67DB3BF}" type="presOf" srcId="{45428BCB-DD07-4508-9E83-F51C58B2C2A1}" destId="{3AD34B53-F314-457D-BC40-A9E5CBF6BF48}" srcOrd="1" destOrd="0" presId="urn:microsoft.com/office/officeart/2008/layout/HorizontalMultiLevelHierarchy"/>
    <dgm:cxn modelId="{F3734455-A0A5-4055-877F-CD04BA893B5D}" type="presOf" srcId="{0E26C63D-FAC3-4A04-A771-0EE0539BF267}" destId="{31CEFA5C-6E0D-4060-A9AB-ABB539ED109F}" srcOrd="0" destOrd="0" presId="urn:microsoft.com/office/officeart/2008/layout/HorizontalMultiLevelHierarchy"/>
    <dgm:cxn modelId="{F9FC03E8-FD94-4233-837E-AF783ABB80AA}" type="presOf" srcId="{45428BCB-DD07-4508-9E83-F51C58B2C2A1}" destId="{AF5B3CEA-7C79-4A59-AE78-EFC9E5C170AE}" srcOrd="0" destOrd="0" presId="urn:microsoft.com/office/officeart/2008/layout/HorizontalMultiLevelHierarchy"/>
    <dgm:cxn modelId="{D3EE9EFF-9A37-458C-8A35-AD47ADA25149}" srcId="{9DCBE7AC-9F24-42C9-876D-C85BDBB0524C}" destId="{A9D806EE-1683-45FF-B902-C501C4AFE6F3}" srcOrd="0" destOrd="0" parTransId="{45428BCB-DD07-4508-9E83-F51C58B2C2A1}" sibTransId="{12DA685C-49A3-485C-8639-D4EEF323EB2A}"/>
    <dgm:cxn modelId="{0B4B04CE-794A-4270-AD75-09D47EBFD003}" type="presOf" srcId="{A9D806EE-1683-45FF-B902-C501C4AFE6F3}" destId="{E781B801-4EF0-41C9-BA22-A36B8D985B0A}" srcOrd="0" destOrd="0" presId="urn:microsoft.com/office/officeart/2008/layout/HorizontalMultiLevelHierarchy"/>
    <dgm:cxn modelId="{1F729859-3037-44F1-A2A6-1CA9AD701682}" type="presOf" srcId="{56C07782-6198-42D9-B1CE-FE65C6F905D7}" destId="{8590DDC7-8D41-4802-A9EB-0AE2F0015983}" srcOrd="0" destOrd="0" presId="urn:microsoft.com/office/officeart/2008/layout/HorizontalMultiLevelHierarchy"/>
    <dgm:cxn modelId="{A2456B44-FEB6-4EBF-812A-DA8910E52734}" type="presOf" srcId="{9DCBE7AC-9F24-42C9-876D-C85BDBB0524C}" destId="{4992C59A-2EC7-45AD-B76A-6AE250FEF2BA}" srcOrd="0" destOrd="0" presId="urn:microsoft.com/office/officeart/2008/layout/HorizontalMultiLevelHierarchy"/>
    <dgm:cxn modelId="{C930B3E0-619C-4B72-87A9-37E37D011B02}" srcId="{9DCBE7AC-9F24-42C9-876D-C85BDBB0524C}" destId="{56C07782-6198-42D9-B1CE-FE65C6F905D7}" srcOrd="1" destOrd="0" parTransId="{0E26C63D-FAC3-4A04-A771-0EE0539BF267}" sibTransId="{451CC67C-5DBF-4CEF-8473-4F220E07D303}"/>
    <dgm:cxn modelId="{1A5A6F0E-E184-49FF-8D77-AFD6641A752C}" type="presParOf" srcId="{EC0BC302-42B7-42AF-A7BC-9B04A6A6C3F2}" destId="{84AE84B9-FB6E-42BA-A96E-F4D5279008F4}" srcOrd="0" destOrd="0" presId="urn:microsoft.com/office/officeart/2008/layout/HorizontalMultiLevelHierarchy"/>
    <dgm:cxn modelId="{4008FBE9-497D-47D3-AB5F-8A25EFCE4845}" type="presParOf" srcId="{84AE84B9-FB6E-42BA-A96E-F4D5279008F4}" destId="{4992C59A-2EC7-45AD-B76A-6AE250FEF2BA}" srcOrd="0" destOrd="0" presId="urn:microsoft.com/office/officeart/2008/layout/HorizontalMultiLevelHierarchy"/>
    <dgm:cxn modelId="{35DDDDE6-355B-48E9-8E8B-A4FB55CF054A}" type="presParOf" srcId="{84AE84B9-FB6E-42BA-A96E-F4D5279008F4}" destId="{686DD593-C0E6-42F5-87C2-11818E163F95}" srcOrd="1" destOrd="0" presId="urn:microsoft.com/office/officeart/2008/layout/HorizontalMultiLevelHierarchy"/>
    <dgm:cxn modelId="{17E54605-C721-4619-90B6-A984199C2EC2}" type="presParOf" srcId="{686DD593-C0E6-42F5-87C2-11818E163F95}" destId="{AF5B3CEA-7C79-4A59-AE78-EFC9E5C170AE}" srcOrd="0" destOrd="0" presId="urn:microsoft.com/office/officeart/2008/layout/HorizontalMultiLevelHierarchy"/>
    <dgm:cxn modelId="{383CB55C-33B3-4B49-8110-9BB433E4DE62}" type="presParOf" srcId="{AF5B3CEA-7C79-4A59-AE78-EFC9E5C170AE}" destId="{3AD34B53-F314-457D-BC40-A9E5CBF6BF48}" srcOrd="0" destOrd="0" presId="urn:microsoft.com/office/officeart/2008/layout/HorizontalMultiLevelHierarchy"/>
    <dgm:cxn modelId="{B8048C78-6D0B-42D8-A79E-E4BA867116BC}" type="presParOf" srcId="{686DD593-C0E6-42F5-87C2-11818E163F95}" destId="{593A853E-3508-4B7C-B52E-CAA97B08586C}" srcOrd="1" destOrd="0" presId="urn:microsoft.com/office/officeart/2008/layout/HorizontalMultiLevelHierarchy"/>
    <dgm:cxn modelId="{CA3ADC91-5B61-4F84-A0E4-D1C4B86F66B1}" type="presParOf" srcId="{593A853E-3508-4B7C-B52E-CAA97B08586C}" destId="{E781B801-4EF0-41C9-BA22-A36B8D985B0A}" srcOrd="0" destOrd="0" presId="urn:microsoft.com/office/officeart/2008/layout/HorizontalMultiLevelHierarchy"/>
    <dgm:cxn modelId="{57279E62-6536-4D1D-A953-CD16E3C342E0}" type="presParOf" srcId="{593A853E-3508-4B7C-B52E-CAA97B08586C}" destId="{2BECF78B-0BF5-47BB-B5EA-189B6032DB08}" srcOrd="1" destOrd="0" presId="urn:microsoft.com/office/officeart/2008/layout/HorizontalMultiLevelHierarchy"/>
    <dgm:cxn modelId="{B3F218C7-A216-4840-AE84-EA5466E6943E}" type="presParOf" srcId="{686DD593-C0E6-42F5-87C2-11818E163F95}" destId="{31CEFA5C-6E0D-4060-A9AB-ABB539ED109F}" srcOrd="2" destOrd="0" presId="urn:microsoft.com/office/officeart/2008/layout/HorizontalMultiLevelHierarchy"/>
    <dgm:cxn modelId="{617322A1-98BB-4AF3-8CDD-4D5CDB545846}" type="presParOf" srcId="{31CEFA5C-6E0D-4060-A9AB-ABB539ED109F}" destId="{28533BFB-5EDE-4A29-82F9-818ED73603ED}" srcOrd="0" destOrd="0" presId="urn:microsoft.com/office/officeart/2008/layout/HorizontalMultiLevelHierarchy"/>
    <dgm:cxn modelId="{BA361F60-1C5A-465C-B6DE-08D2D79939E6}" type="presParOf" srcId="{686DD593-C0E6-42F5-87C2-11818E163F95}" destId="{FD553BCD-D34F-49A0-AB9C-CCD8F6C57FA0}" srcOrd="3" destOrd="0" presId="urn:microsoft.com/office/officeart/2008/layout/HorizontalMultiLevelHierarchy"/>
    <dgm:cxn modelId="{44F1886A-C6D1-4BD6-8EE8-D4738C44B81A}" type="presParOf" srcId="{FD553BCD-D34F-49A0-AB9C-CCD8F6C57FA0}" destId="{8590DDC7-8D41-4802-A9EB-0AE2F0015983}" srcOrd="0" destOrd="0" presId="urn:microsoft.com/office/officeart/2008/layout/HorizontalMultiLevelHierarchy"/>
    <dgm:cxn modelId="{957BFF8B-8137-4333-A9E5-EE8D40AED14D}" type="presParOf" srcId="{FD553BCD-D34F-49A0-AB9C-CCD8F6C57FA0}" destId="{59CF4EA6-4C78-4426-93E9-D0F778CEA0C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903997-5FB5-41C9-B6F0-497929177FB7}" type="doc">
      <dgm:prSet loTypeId="urn:microsoft.com/office/officeart/2008/layout/HorizontalMultiLevelHierarchy" loCatId="hierarchy" qsTypeId="urn:microsoft.com/office/officeart/2005/8/quickstyle/3d4" qsCatId="3D" csTypeId="urn:microsoft.com/office/officeart/2005/8/colors/accent2_1" csCatId="accent2" phldr="1"/>
      <dgm:spPr/>
      <dgm:t>
        <a:bodyPr/>
        <a:lstStyle/>
        <a:p>
          <a:endParaRPr lang="en-US"/>
        </a:p>
      </dgm:t>
    </dgm:pt>
    <dgm:pt modelId="{25AB8FAC-07A0-4D52-81B2-DCA31AD13A5C}">
      <dgm:prSet phldrT="[Text]"/>
      <dgm:spPr/>
      <dgm:t>
        <a:bodyPr/>
        <a:lstStyle/>
        <a:p>
          <a:pPr rtl="1"/>
          <a:r>
            <a:rPr lang="fa-IR" dirty="0" smtClean="0"/>
            <a:t>فرآیند اندازه گیری متغیرها:</a:t>
          </a:r>
          <a:endParaRPr lang="en-US" dirty="0"/>
        </a:p>
      </dgm:t>
    </dgm:pt>
    <dgm:pt modelId="{C4D08B7C-67BD-48F6-A4F1-4632045B0756}" type="parTrans" cxnId="{364288E7-7CE1-44F0-A09B-5C72D8E7D907}">
      <dgm:prSet/>
      <dgm:spPr/>
      <dgm:t>
        <a:bodyPr/>
        <a:lstStyle/>
        <a:p>
          <a:endParaRPr lang="en-US"/>
        </a:p>
      </dgm:t>
    </dgm:pt>
    <dgm:pt modelId="{D3E96AC2-E583-430A-8132-9ADAB8B384F5}" type="sibTrans" cxnId="{364288E7-7CE1-44F0-A09B-5C72D8E7D907}">
      <dgm:prSet/>
      <dgm:spPr/>
      <dgm:t>
        <a:bodyPr/>
        <a:lstStyle/>
        <a:p>
          <a:endParaRPr lang="en-US"/>
        </a:p>
      </dgm:t>
    </dgm:pt>
    <dgm:pt modelId="{33341419-E7C0-410D-984A-3C9A9D4C6E5A}">
      <dgm:prSet phldrT="[Text]"/>
      <dgm:spPr/>
      <dgm:t>
        <a:bodyPr/>
        <a:lstStyle/>
        <a:p>
          <a:r>
            <a:rPr lang="fa-IR" dirty="0" smtClean="0"/>
            <a:t>1-تعریف مفهومی متغیر</a:t>
          </a:r>
          <a:endParaRPr lang="en-US" dirty="0"/>
        </a:p>
      </dgm:t>
    </dgm:pt>
    <dgm:pt modelId="{2BAE4AC1-47C8-4128-A498-60F71A14D5F9}" type="parTrans" cxnId="{401168C3-2F86-4A8C-BAEF-72C403679EAC}">
      <dgm:prSet/>
      <dgm:spPr/>
      <dgm:t>
        <a:bodyPr/>
        <a:lstStyle/>
        <a:p>
          <a:endParaRPr lang="en-US"/>
        </a:p>
      </dgm:t>
    </dgm:pt>
    <dgm:pt modelId="{792CA7F8-9910-4F13-8D38-AFFE4DCB8FB1}" type="sibTrans" cxnId="{401168C3-2F86-4A8C-BAEF-72C403679EAC}">
      <dgm:prSet/>
      <dgm:spPr/>
      <dgm:t>
        <a:bodyPr/>
        <a:lstStyle/>
        <a:p>
          <a:endParaRPr lang="en-US"/>
        </a:p>
      </dgm:t>
    </dgm:pt>
    <dgm:pt modelId="{B1D4ED19-D9FB-400E-80D9-E3110515A63E}">
      <dgm:prSet phldrT="[Text]"/>
      <dgm:spPr/>
      <dgm:t>
        <a:bodyPr/>
        <a:lstStyle/>
        <a:p>
          <a:r>
            <a:rPr lang="fa-IR" dirty="0" smtClean="0"/>
            <a:t>2-تعریف عملیاتی متغیر(معیار اندازه گیری)</a:t>
          </a:r>
          <a:endParaRPr lang="en-US" dirty="0"/>
        </a:p>
      </dgm:t>
    </dgm:pt>
    <dgm:pt modelId="{22074EE7-3E22-4375-BA4C-4BC3DA1909E5}" type="parTrans" cxnId="{B80D274D-DD04-4A85-A141-E6FDF6E71ADC}">
      <dgm:prSet/>
      <dgm:spPr/>
      <dgm:t>
        <a:bodyPr/>
        <a:lstStyle/>
        <a:p>
          <a:endParaRPr lang="en-US"/>
        </a:p>
      </dgm:t>
    </dgm:pt>
    <dgm:pt modelId="{9CCE4E86-8D80-45E6-BC4C-1779E7BFE268}" type="sibTrans" cxnId="{B80D274D-DD04-4A85-A141-E6FDF6E71ADC}">
      <dgm:prSet/>
      <dgm:spPr/>
      <dgm:t>
        <a:bodyPr/>
        <a:lstStyle/>
        <a:p>
          <a:endParaRPr lang="en-US"/>
        </a:p>
      </dgm:t>
    </dgm:pt>
    <dgm:pt modelId="{B042604A-354D-4A4E-A071-02A0D4B32B49}">
      <dgm:prSet phldrT="[Text]"/>
      <dgm:spPr/>
      <dgm:t>
        <a:bodyPr/>
        <a:lstStyle/>
        <a:p>
          <a:r>
            <a:rPr lang="fa-IR" dirty="0" smtClean="0"/>
            <a:t>3-تعیین نماد متغیر(یک نماد لاتین شامل یک یا چند جز...)</a:t>
          </a:r>
          <a:endParaRPr lang="en-US" dirty="0"/>
        </a:p>
      </dgm:t>
    </dgm:pt>
    <dgm:pt modelId="{48DD2480-C0EF-4BB2-B47F-742E2D194546}" type="parTrans" cxnId="{F68882EC-DB12-44EE-B5DB-E23C439E0B67}">
      <dgm:prSet/>
      <dgm:spPr/>
      <dgm:t>
        <a:bodyPr/>
        <a:lstStyle/>
        <a:p>
          <a:endParaRPr lang="en-US"/>
        </a:p>
      </dgm:t>
    </dgm:pt>
    <dgm:pt modelId="{30B2E9FB-175F-4448-B4A3-67C03B72E668}" type="sibTrans" cxnId="{F68882EC-DB12-44EE-B5DB-E23C439E0B67}">
      <dgm:prSet/>
      <dgm:spPr/>
      <dgm:t>
        <a:bodyPr/>
        <a:lstStyle/>
        <a:p>
          <a:endParaRPr lang="en-US"/>
        </a:p>
      </dgm:t>
    </dgm:pt>
    <dgm:pt modelId="{34055864-A074-4D57-800A-E802363E0B4B}">
      <dgm:prSet/>
      <dgm:spPr/>
      <dgm:t>
        <a:bodyPr/>
        <a:lstStyle/>
        <a:p>
          <a:r>
            <a:rPr lang="fa-IR" dirty="0" smtClean="0"/>
            <a:t>4-تعیین نقش متغیر مستقل و ...</a:t>
          </a:r>
          <a:endParaRPr lang="en-US" dirty="0"/>
        </a:p>
      </dgm:t>
    </dgm:pt>
    <dgm:pt modelId="{880B65F5-5F40-4CB5-8C95-A09465E01379}" type="parTrans" cxnId="{97819E27-F931-410A-BD2A-13FC056AF768}">
      <dgm:prSet/>
      <dgm:spPr/>
      <dgm:t>
        <a:bodyPr/>
        <a:lstStyle/>
        <a:p>
          <a:endParaRPr lang="en-US"/>
        </a:p>
      </dgm:t>
    </dgm:pt>
    <dgm:pt modelId="{8BD6EABC-83D1-4083-948B-4D4139F8ABA1}" type="sibTrans" cxnId="{97819E27-F931-410A-BD2A-13FC056AF768}">
      <dgm:prSet/>
      <dgm:spPr/>
      <dgm:t>
        <a:bodyPr/>
        <a:lstStyle/>
        <a:p>
          <a:endParaRPr lang="en-US"/>
        </a:p>
      </dgm:t>
    </dgm:pt>
    <dgm:pt modelId="{52DBB081-39F3-4C5F-9CAF-5429B113EA93}">
      <dgm:prSet/>
      <dgm:spPr/>
      <dgm:t>
        <a:bodyPr/>
        <a:lstStyle/>
        <a:p>
          <a:r>
            <a:rPr lang="fa-IR" dirty="0" smtClean="0"/>
            <a:t>5-گردآوری داده و محاسبه متغیر</a:t>
          </a:r>
          <a:endParaRPr lang="en-US" dirty="0"/>
        </a:p>
      </dgm:t>
    </dgm:pt>
    <dgm:pt modelId="{15349ACA-E658-4D3C-992D-8C8009DB7E05}" type="parTrans" cxnId="{2355DF81-1DF3-4E6C-B08C-04E9D0EDBADB}">
      <dgm:prSet/>
      <dgm:spPr/>
      <dgm:t>
        <a:bodyPr/>
        <a:lstStyle/>
        <a:p>
          <a:endParaRPr lang="en-US"/>
        </a:p>
      </dgm:t>
    </dgm:pt>
    <dgm:pt modelId="{23EF5C0A-11C7-486C-AD31-E9F873C808F4}" type="sibTrans" cxnId="{2355DF81-1DF3-4E6C-B08C-04E9D0EDBADB}">
      <dgm:prSet/>
      <dgm:spPr/>
      <dgm:t>
        <a:bodyPr/>
        <a:lstStyle/>
        <a:p>
          <a:endParaRPr lang="en-US"/>
        </a:p>
      </dgm:t>
    </dgm:pt>
    <dgm:pt modelId="{9B53E3AE-08F4-45B5-9CCF-7B00376EE897}" type="pres">
      <dgm:prSet presAssocID="{CC903997-5FB5-41C9-B6F0-497929177FB7}" presName="Name0" presStyleCnt="0">
        <dgm:presLayoutVars>
          <dgm:chPref val="1"/>
          <dgm:dir val="rev"/>
          <dgm:animOne val="branch"/>
          <dgm:animLvl val="lvl"/>
          <dgm:resizeHandles val="exact"/>
        </dgm:presLayoutVars>
      </dgm:prSet>
      <dgm:spPr/>
      <dgm:t>
        <a:bodyPr/>
        <a:lstStyle/>
        <a:p>
          <a:endParaRPr lang="en-US"/>
        </a:p>
      </dgm:t>
    </dgm:pt>
    <dgm:pt modelId="{861412CB-BF4A-4CCD-987A-EC50A1F0C03B}" type="pres">
      <dgm:prSet presAssocID="{25AB8FAC-07A0-4D52-81B2-DCA31AD13A5C}" presName="root1" presStyleCnt="0"/>
      <dgm:spPr/>
    </dgm:pt>
    <dgm:pt modelId="{B5FD2B3A-1C2A-49DB-8EE7-3E903F6D0FE7}" type="pres">
      <dgm:prSet presAssocID="{25AB8FAC-07A0-4D52-81B2-DCA31AD13A5C}" presName="LevelOneTextNode" presStyleLbl="node0" presStyleIdx="0" presStyleCnt="1">
        <dgm:presLayoutVars>
          <dgm:chPref val="3"/>
        </dgm:presLayoutVars>
      </dgm:prSet>
      <dgm:spPr/>
      <dgm:t>
        <a:bodyPr/>
        <a:lstStyle/>
        <a:p>
          <a:endParaRPr lang="en-US"/>
        </a:p>
      </dgm:t>
    </dgm:pt>
    <dgm:pt modelId="{28403B6D-7995-4AA8-9EF9-AE53734A9558}" type="pres">
      <dgm:prSet presAssocID="{25AB8FAC-07A0-4D52-81B2-DCA31AD13A5C}" presName="level2hierChild" presStyleCnt="0"/>
      <dgm:spPr/>
    </dgm:pt>
    <dgm:pt modelId="{A99B0D97-1D86-4AA0-934B-FEAC8D510954}" type="pres">
      <dgm:prSet presAssocID="{2BAE4AC1-47C8-4128-A498-60F71A14D5F9}" presName="conn2-1" presStyleLbl="parChTrans1D2" presStyleIdx="0" presStyleCnt="5"/>
      <dgm:spPr/>
      <dgm:t>
        <a:bodyPr/>
        <a:lstStyle/>
        <a:p>
          <a:endParaRPr lang="en-US"/>
        </a:p>
      </dgm:t>
    </dgm:pt>
    <dgm:pt modelId="{DA3D0474-5790-4033-A3D4-670937DFA39C}" type="pres">
      <dgm:prSet presAssocID="{2BAE4AC1-47C8-4128-A498-60F71A14D5F9}" presName="connTx" presStyleLbl="parChTrans1D2" presStyleIdx="0" presStyleCnt="5"/>
      <dgm:spPr/>
      <dgm:t>
        <a:bodyPr/>
        <a:lstStyle/>
        <a:p>
          <a:endParaRPr lang="en-US"/>
        </a:p>
      </dgm:t>
    </dgm:pt>
    <dgm:pt modelId="{5D434AE4-3489-4DFB-A845-6562443BD34D}" type="pres">
      <dgm:prSet presAssocID="{33341419-E7C0-410D-984A-3C9A9D4C6E5A}" presName="root2" presStyleCnt="0"/>
      <dgm:spPr/>
    </dgm:pt>
    <dgm:pt modelId="{D1B5F23C-7222-4462-8499-5B538E2770ED}" type="pres">
      <dgm:prSet presAssocID="{33341419-E7C0-410D-984A-3C9A9D4C6E5A}" presName="LevelTwoTextNode" presStyleLbl="node2" presStyleIdx="0" presStyleCnt="5">
        <dgm:presLayoutVars>
          <dgm:chPref val="3"/>
        </dgm:presLayoutVars>
      </dgm:prSet>
      <dgm:spPr/>
      <dgm:t>
        <a:bodyPr/>
        <a:lstStyle/>
        <a:p>
          <a:endParaRPr lang="en-US"/>
        </a:p>
      </dgm:t>
    </dgm:pt>
    <dgm:pt modelId="{8D409C66-7607-4C3E-8EFA-36342F1862F7}" type="pres">
      <dgm:prSet presAssocID="{33341419-E7C0-410D-984A-3C9A9D4C6E5A}" presName="level3hierChild" presStyleCnt="0"/>
      <dgm:spPr/>
    </dgm:pt>
    <dgm:pt modelId="{F684E532-2632-454A-B36C-A7FB6BCBC167}" type="pres">
      <dgm:prSet presAssocID="{22074EE7-3E22-4375-BA4C-4BC3DA1909E5}" presName="conn2-1" presStyleLbl="parChTrans1D2" presStyleIdx="1" presStyleCnt="5"/>
      <dgm:spPr/>
      <dgm:t>
        <a:bodyPr/>
        <a:lstStyle/>
        <a:p>
          <a:endParaRPr lang="en-US"/>
        </a:p>
      </dgm:t>
    </dgm:pt>
    <dgm:pt modelId="{5BE45D4F-5A03-453C-8142-E8DCC8BF1D9F}" type="pres">
      <dgm:prSet presAssocID="{22074EE7-3E22-4375-BA4C-4BC3DA1909E5}" presName="connTx" presStyleLbl="parChTrans1D2" presStyleIdx="1" presStyleCnt="5"/>
      <dgm:spPr/>
      <dgm:t>
        <a:bodyPr/>
        <a:lstStyle/>
        <a:p>
          <a:endParaRPr lang="en-US"/>
        </a:p>
      </dgm:t>
    </dgm:pt>
    <dgm:pt modelId="{D5F6D1AF-B161-4438-9897-2564DC6CB67B}" type="pres">
      <dgm:prSet presAssocID="{B1D4ED19-D9FB-400E-80D9-E3110515A63E}" presName="root2" presStyleCnt="0"/>
      <dgm:spPr/>
    </dgm:pt>
    <dgm:pt modelId="{DA7FBFB0-61E0-4D57-8AA9-3D564FB438B1}" type="pres">
      <dgm:prSet presAssocID="{B1D4ED19-D9FB-400E-80D9-E3110515A63E}" presName="LevelTwoTextNode" presStyleLbl="node2" presStyleIdx="1" presStyleCnt="5">
        <dgm:presLayoutVars>
          <dgm:chPref val="3"/>
        </dgm:presLayoutVars>
      </dgm:prSet>
      <dgm:spPr/>
      <dgm:t>
        <a:bodyPr/>
        <a:lstStyle/>
        <a:p>
          <a:endParaRPr lang="en-US"/>
        </a:p>
      </dgm:t>
    </dgm:pt>
    <dgm:pt modelId="{8AE06057-FC9A-4888-A5BF-585E29B98594}" type="pres">
      <dgm:prSet presAssocID="{B1D4ED19-D9FB-400E-80D9-E3110515A63E}" presName="level3hierChild" presStyleCnt="0"/>
      <dgm:spPr/>
    </dgm:pt>
    <dgm:pt modelId="{118C1416-B96D-4433-9C8E-A4E83ECE2981}" type="pres">
      <dgm:prSet presAssocID="{48DD2480-C0EF-4BB2-B47F-742E2D194546}" presName="conn2-1" presStyleLbl="parChTrans1D2" presStyleIdx="2" presStyleCnt="5"/>
      <dgm:spPr/>
      <dgm:t>
        <a:bodyPr/>
        <a:lstStyle/>
        <a:p>
          <a:endParaRPr lang="en-US"/>
        </a:p>
      </dgm:t>
    </dgm:pt>
    <dgm:pt modelId="{289FCACE-EA54-48D0-A66C-5F842209D634}" type="pres">
      <dgm:prSet presAssocID="{48DD2480-C0EF-4BB2-B47F-742E2D194546}" presName="connTx" presStyleLbl="parChTrans1D2" presStyleIdx="2" presStyleCnt="5"/>
      <dgm:spPr/>
      <dgm:t>
        <a:bodyPr/>
        <a:lstStyle/>
        <a:p>
          <a:endParaRPr lang="en-US"/>
        </a:p>
      </dgm:t>
    </dgm:pt>
    <dgm:pt modelId="{162262C5-55A4-4601-A083-AF7BF70C2C2C}" type="pres">
      <dgm:prSet presAssocID="{B042604A-354D-4A4E-A071-02A0D4B32B49}" presName="root2" presStyleCnt="0"/>
      <dgm:spPr/>
    </dgm:pt>
    <dgm:pt modelId="{B6DD1B60-B5B5-4D4A-AF20-7DBE93CFC780}" type="pres">
      <dgm:prSet presAssocID="{B042604A-354D-4A4E-A071-02A0D4B32B49}" presName="LevelTwoTextNode" presStyleLbl="node2" presStyleIdx="2" presStyleCnt="5">
        <dgm:presLayoutVars>
          <dgm:chPref val="3"/>
        </dgm:presLayoutVars>
      </dgm:prSet>
      <dgm:spPr/>
      <dgm:t>
        <a:bodyPr/>
        <a:lstStyle/>
        <a:p>
          <a:endParaRPr lang="en-US"/>
        </a:p>
      </dgm:t>
    </dgm:pt>
    <dgm:pt modelId="{347B9D05-3FF4-4762-85A8-26038B8AA40A}" type="pres">
      <dgm:prSet presAssocID="{B042604A-354D-4A4E-A071-02A0D4B32B49}" presName="level3hierChild" presStyleCnt="0"/>
      <dgm:spPr/>
    </dgm:pt>
    <dgm:pt modelId="{6C2F932C-88D2-4E93-B86E-BB0F033BE637}" type="pres">
      <dgm:prSet presAssocID="{880B65F5-5F40-4CB5-8C95-A09465E01379}" presName="conn2-1" presStyleLbl="parChTrans1D2" presStyleIdx="3" presStyleCnt="5"/>
      <dgm:spPr/>
      <dgm:t>
        <a:bodyPr/>
        <a:lstStyle/>
        <a:p>
          <a:endParaRPr lang="en-US"/>
        </a:p>
      </dgm:t>
    </dgm:pt>
    <dgm:pt modelId="{AB4DC891-366C-4F5D-872E-3517CF43ECDC}" type="pres">
      <dgm:prSet presAssocID="{880B65F5-5F40-4CB5-8C95-A09465E01379}" presName="connTx" presStyleLbl="parChTrans1D2" presStyleIdx="3" presStyleCnt="5"/>
      <dgm:spPr/>
      <dgm:t>
        <a:bodyPr/>
        <a:lstStyle/>
        <a:p>
          <a:endParaRPr lang="en-US"/>
        </a:p>
      </dgm:t>
    </dgm:pt>
    <dgm:pt modelId="{F8048A9F-2E4C-49B1-916F-93ED72471AC8}" type="pres">
      <dgm:prSet presAssocID="{34055864-A074-4D57-800A-E802363E0B4B}" presName="root2" presStyleCnt="0"/>
      <dgm:spPr/>
    </dgm:pt>
    <dgm:pt modelId="{0396C173-BBB1-4B02-A8D8-D9D37820046B}" type="pres">
      <dgm:prSet presAssocID="{34055864-A074-4D57-800A-E802363E0B4B}" presName="LevelTwoTextNode" presStyleLbl="node2" presStyleIdx="3" presStyleCnt="5">
        <dgm:presLayoutVars>
          <dgm:chPref val="3"/>
        </dgm:presLayoutVars>
      </dgm:prSet>
      <dgm:spPr/>
      <dgm:t>
        <a:bodyPr/>
        <a:lstStyle/>
        <a:p>
          <a:endParaRPr lang="en-US"/>
        </a:p>
      </dgm:t>
    </dgm:pt>
    <dgm:pt modelId="{FD97DE58-28AE-448C-BB5C-B3DF740F7F6D}" type="pres">
      <dgm:prSet presAssocID="{34055864-A074-4D57-800A-E802363E0B4B}" presName="level3hierChild" presStyleCnt="0"/>
      <dgm:spPr/>
    </dgm:pt>
    <dgm:pt modelId="{BADF8739-2EC0-4947-B47C-56BBA5A7971F}" type="pres">
      <dgm:prSet presAssocID="{15349ACA-E658-4D3C-992D-8C8009DB7E05}" presName="conn2-1" presStyleLbl="parChTrans1D2" presStyleIdx="4" presStyleCnt="5"/>
      <dgm:spPr/>
      <dgm:t>
        <a:bodyPr/>
        <a:lstStyle/>
        <a:p>
          <a:endParaRPr lang="en-US"/>
        </a:p>
      </dgm:t>
    </dgm:pt>
    <dgm:pt modelId="{810623B6-1128-48F9-93C9-479D18DECF4B}" type="pres">
      <dgm:prSet presAssocID="{15349ACA-E658-4D3C-992D-8C8009DB7E05}" presName="connTx" presStyleLbl="parChTrans1D2" presStyleIdx="4" presStyleCnt="5"/>
      <dgm:spPr/>
      <dgm:t>
        <a:bodyPr/>
        <a:lstStyle/>
        <a:p>
          <a:endParaRPr lang="en-US"/>
        </a:p>
      </dgm:t>
    </dgm:pt>
    <dgm:pt modelId="{F5EB2EFA-3ED1-4AFC-917E-01983163E661}" type="pres">
      <dgm:prSet presAssocID="{52DBB081-39F3-4C5F-9CAF-5429B113EA93}" presName="root2" presStyleCnt="0"/>
      <dgm:spPr/>
    </dgm:pt>
    <dgm:pt modelId="{EA80653D-C111-4FA0-A5D0-72ED6EBBAEE6}" type="pres">
      <dgm:prSet presAssocID="{52DBB081-39F3-4C5F-9CAF-5429B113EA93}" presName="LevelTwoTextNode" presStyleLbl="node2" presStyleIdx="4" presStyleCnt="5">
        <dgm:presLayoutVars>
          <dgm:chPref val="3"/>
        </dgm:presLayoutVars>
      </dgm:prSet>
      <dgm:spPr/>
      <dgm:t>
        <a:bodyPr/>
        <a:lstStyle/>
        <a:p>
          <a:endParaRPr lang="en-US"/>
        </a:p>
      </dgm:t>
    </dgm:pt>
    <dgm:pt modelId="{81EC9678-281D-4F07-932E-DBD3C5DC265C}" type="pres">
      <dgm:prSet presAssocID="{52DBB081-39F3-4C5F-9CAF-5429B113EA93}" presName="level3hierChild" presStyleCnt="0"/>
      <dgm:spPr/>
    </dgm:pt>
  </dgm:ptLst>
  <dgm:cxnLst>
    <dgm:cxn modelId="{97819E27-F931-410A-BD2A-13FC056AF768}" srcId="{25AB8FAC-07A0-4D52-81B2-DCA31AD13A5C}" destId="{34055864-A074-4D57-800A-E802363E0B4B}" srcOrd="3" destOrd="0" parTransId="{880B65F5-5F40-4CB5-8C95-A09465E01379}" sibTransId="{8BD6EABC-83D1-4083-948B-4D4139F8ABA1}"/>
    <dgm:cxn modelId="{2355DF81-1DF3-4E6C-B08C-04E9D0EDBADB}" srcId="{25AB8FAC-07A0-4D52-81B2-DCA31AD13A5C}" destId="{52DBB081-39F3-4C5F-9CAF-5429B113EA93}" srcOrd="4" destOrd="0" parTransId="{15349ACA-E658-4D3C-992D-8C8009DB7E05}" sibTransId="{23EF5C0A-11C7-486C-AD31-E9F873C808F4}"/>
    <dgm:cxn modelId="{1158C519-CB39-4073-B47F-79207774C07A}" type="presOf" srcId="{B042604A-354D-4A4E-A071-02A0D4B32B49}" destId="{B6DD1B60-B5B5-4D4A-AF20-7DBE93CFC780}" srcOrd="0" destOrd="0" presId="urn:microsoft.com/office/officeart/2008/layout/HorizontalMultiLevelHierarchy"/>
    <dgm:cxn modelId="{93243DC7-D313-43C7-B234-E66E5D129F9F}" type="presOf" srcId="{52DBB081-39F3-4C5F-9CAF-5429B113EA93}" destId="{EA80653D-C111-4FA0-A5D0-72ED6EBBAEE6}" srcOrd="0" destOrd="0" presId="urn:microsoft.com/office/officeart/2008/layout/HorizontalMultiLevelHierarchy"/>
    <dgm:cxn modelId="{D6251F9F-D806-46EB-9BF3-B3F17A558749}" type="presOf" srcId="{22074EE7-3E22-4375-BA4C-4BC3DA1909E5}" destId="{5BE45D4F-5A03-453C-8142-E8DCC8BF1D9F}" srcOrd="1" destOrd="0" presId="urn:microsoft.com/office/officeart/2008/layout/HorizontalMultiLevelHierarchy"/>
    <dgm:cxn modelId="{F8549120-7B6E-42A6-BE2E-6DFDC09A2A80}" type="presOf" srcId="{880B65F5-5F40-4CB5-8C95-A09465E01379}" destId="{6C2F932C-88D2-4E93-B86E-BB0F033BE637}" srcOrd="0" destOrd="0" presId="urn:microsoft.com/office/officeart/2008/layout/HorizontalMultiLevelHierarchy"/>
    <dgm:cxn modelId="{364288E7-7CE1-44F0-A09B-5C72D8E7D907}" srcId="{CC903997-5FB5-41C9-B6F0-497929177FB7}" destId="{25AB8FAC-07A0-4D52-81B2-DCA31AD13A5C}" srcOrd="0" destOrd="0" parTransId="{C4D08B7C-67BD-48F6-A4F1-4632045B0756}" sibTransId="{D3E96AC2-E583-430A-8132-9ADAB8B384F5}"/>
    <dgm:cxn modelId="{B80D274D-DD04-4A85-A141-E6FDF6E71ADC}" srcId="{25AB8FAC-07A0-4D52-81B2-DCA31AD13A5C}" destId="{B1D4ED19-D9FB-400E-80D9-E3110515A63E}" srcOrd="1" destOrd="0" parTransId="{22074EE7-3E22-4375-BA4C-4BC3DA1909E5}" sibTransId="{9CCE4E86-8D80-45E6-BC4C-1779E7BFE268}"/>
    <dgm:cxn modelId="{8C760747-3C7E-4E19-8F65-D2CAE509F4DC}" type="presOf" srcId="{48DD2480-C0EF-4BB2-B47F-742E2D194546}" destId="{289FCACE-EA54-48D0-A66C-5F842209D634}" srcOrd="1" destOrd="0" presId="urn:microsoft.com/office/officeart/2008/layout/HorizontalMultiLevelHierarchy"/>
    <dgm:cxn modelId="{ECAA2178-D120-4749-B3EA-7B406FD9950B}" type="presOf" srcId="{25AB8FAC-07A0-4D52-81B2-DCA31AD13A5C}" destId="{B5FD2B3A-1C2A-49DB-8EE7-3E903F6D0FE7}" srcOrd="0" destOrd="0" presId="urn:microsoft.com/office/officeart/2008/layout/HorizontalMultiLevelHierarchy"/>
    <dgm:cxn modelId="{F368E4BD-E210-4462-8DF4-EFFCCBDE27A7}" type="presOf" srcId="{2BAE4AC1-47C8-4128-A498-60F71A14D5F9}" destId="{A99B0D97-1D86-4AA0-934B-FEAC8D510954}" srcOrd="0" destOrd="0" presId="urn:microsoft.com/office/officeart/2008/layout/HorizontalMultiLevelHierarchy"/>
    <dgm:cxn modelId="{729B9770-B732-4D56-A9EC-21CA08B47FC8}" type="presOf" srcId="{B1D4ED19-D9FB-400E-80D9-E3110515A63E}" destId="{DA7FBFB0-61E0-4D57-8AA9-3D564FB438B1}" srcOrd="0" destOrd="0" presId="urn:microsoft.com/office/officeart/2008/layout/HorizontalMultiLevelHierarchy"/>
    <dgm:cxn modelId="{401168C3-2F86-4A8C-BAEF-72C403679EAC}" srcId="{25AB8FAC-07A0-4D52-81B2-DCA31AD13A5C}" destId="{33341419-E7C0-410D-984A-3C9A9D4C6E5A}" srcOrd="0" destOrd="0" parTransId="{2BAE4AC1-47C8-4128-A498-60F71A14D5F9}" sibTransId="{792CA7F8-9910-4F13-8D38-AFFE4DCB8FB1}"/>
    <dgm:cxn modelId="{F68882EC-DB12-44EE-B5DB-E23C439E0B67}" srcId="{25AB8FAC-07A0-4D52-81B2-DCA31AD13A5C}" destId="{B042604A-354D-4A4E-A071-02A0D4B32B49}" srcOrd="2" destOrd="0" parTransId="{48DD2480-C0EF-4BB2-B47F-742E2D194546}" sibTransId="{30B2E9FB-175F-4448-B4A3-67C03B72E668}"/>
    <dgm:cxn modelId="{031B5150-4D99-4A53-8E5B-A1DB65184D9A}" type="presOf" srcId="{33341419-E7C0-410D-984A-3C9A9D4C6E5A}" destId="{D1B5F23C-7222-4462-8499-5B538E2770ED}" srcOrd="0" destOrd="0" presId="urn:microsoft.com/office/officeart/2008/layout/HorizontalMultiLevelHierarchy"/>
    <dgm:cxn modelId="{7867FC39-ADA5-4BA6-B53A-72F43329ACF2}" type="presOf" srcId="{2BAE4AC1-47C8-4128-A498-60F71A14D5F9}" destId="{DA3D0474-5790-4033-A3D4-670937DFA39C}" srcOrd="1" destOrd="0" presId="urn:microsoft.com/office/officeart/2008/layout/HorizontalMultiLevelHierarchy"/>
    <dgm:cxn modelId="{8884FD89-EFAB-4A93-9093-72E975C303D7}" type="presOf" srcId="{22074EE7-3E22-4375-BA4C-4BC3DA1909E5}" destId="{F684E532-2632-454A-B36C-A7FB6BCBC167}" srcOrd="0" destOrd="0" presId="urn:microsoft.com/office/officeart/2008/layout/HorizontalMultiLevelHierarchy"/>
    <dgm:cxn modelId="{28B76322-BB6A-44FC-BA15-D8051E1195D8}" type="presOf" srcId="{CC903997-5FB5-41C9-B6F0-497929177FB7}" destId="{9B53E3AE-08F4-45B5-9CCF-7B00376EE897}" srcOrd="0" destOrd="0" presId="urn:microsoft.com/office/officeart/2008/layout/HorizontalMultiLevelHierarchy"/>
    <dgm:cxn modelId="{ADC69619-B955-4474-9099-4A074A358454}" type="presOf" srcId="{34055864-A074-4D57-800A-E802363E0B4B}" destId="{0396C173-BBB1-4B02-A8D8-D9D37820046B}" srcOrd="0" destOrd="0" presId="urn:microsoft.com/office/officeart/2008/layout/HorizontalMultiLevelHierarchy"/>
    <dgm:cxn modelId="{6A5C6704-0283-4B7A-9D8B-E6F332F9E385}" type="presOf" srcId="{48DD2480-C0EF-4BB2-B47F-742E2D194546}" destId="{118C1416-B96D-4433-9C8E-A4E83ECE2981}" srcOrd="0" destOrd="0" presId="urn:microsoft.com/office/officeart/2008/layout/HorizontalMultiLevelHierarchy"/>
    <dgm:cxn modelId="{96AF90C7-85F1-4100-A347-9DC8A21DC687}" type="presOf" srcId="{15349ACA-E658-4D3C-992D-8C8009DB7E05}" destId="{BADF8739-2EC0-4947-B47C-56BBA5A7971F}" srcOrd="0" destOrd="0" presId="urn:microsoft.com/office/officeart/2008/layout/HorizontalMultiLevelHierarchy"/>
    <dgm:cxn modelId="{0A67273B-0978-4A00-A553-FED88ACE8148}" type="presOf" srcId="{880B65F5-5F40-4CB5-8C95-A09465E01379}" destId="{AB4DC891-366C-4F5D-872E-3517CF43ECDC}" srcOrd="1" destOrd="0" presId="urn:microsoft.com/office/officeart/2008/layout/HorizontalMultiLevelHierarchy"/>
    <dgm:cxn modelId="{C5A0BA75-0311-46F1-A542-F4B59E957C50}" type="presOf" srcId="{15349ACA-E658-4D3C-992D-8C8009DB7E05}" destId="{810623B6-1128-48F9-93C9-479D18DECF4B}" srcOrd="1" destOrd="0" presId="urn:microsoft.com/office/officeart/2008/layout/HorizontalMultiLevelHierarchy"/>
    <dgm:cxn modelId="{90033139-6A02-4C4C-BA09-CA3DD7FCE0A3}" type="presParOf" srcId="{9B53E3AE-08F4-45B5-9CCF-7B00376EE897}" destId="{861412CB-BF4A-4CCD-987A-EC50A1F0C03B}" srcOrd="0" destOrd="0" presId="urn:microsoft.com/office/officeart/2008/layout/HorizontalMultiLevelHierarchy"/>
    <dgm:cxn modelId="{FEC8AF1B-38D0-4639-AD87-32EF12E76D32}" type="presParOf" srcId="{861412CB-BF4A-4CCD-987A-EC50A1F0C03B}" destId="{B5FD2B3A-1C2A-49DB-8EE7-3E903F6D0FE7}" srcOrd="0" destOrd="0" presId="urn:microsoft.com/office/officeart/2008/layout/HorizontalMultiLevelHierarchy"/>
    <dgm:cxn modelId="{F8E1D5F6-8509-48E3-8B57-4817BD01BF4E}" type="presParOf" srcId="{861412CB-BF4A-4CCD-987A-EC50A1F0C03B}" destId="{28403B6D-7995-4AA8-9EF9-AE53734A9558}" srcOrd="1" destOrd="0" presId="urn:microsoft.com/office/officeart/2008/layout/HorizontalMultiLevelHierarchy"/>
    <dgm:cxn modelId="{853BC0A3-59B4-49A0-B18F-10E3125C2453}" type="presParOf" srcId="{28403B6D-7995-4AA8-9EF9-AE53734A9558}" destId="{A99B0D97-1D86-4AA0-934B-FEAC8D510954}" srcOrd="0" destOrd="0" presId="urn:microsoft.com/office/officeart/2008/layout/HorizontalMultiLevelHierarchy"/>
    <dgm:cxn modelId="{9998B4C0-3EC7-4F7B-9A88-80484CFB215A}" type="presParOf" srcId="{A99B0D97-1D86-4AA0-934B-FEAC8D510954}" destId="{DA3D0474-5790-4033-A3D4-670937DFA39C}" srcOrd="0" destOrd="0" presId="urn:microsoft.com/office/officeart/2008/layout/HorizontalMultiLevelHierarchy"/>
    <dgm:cxn modelId="{C26BED28-581B-4B1C-9949-1A76ECF6D73C}" type="presParOf" srcId="{28403B6D-7995-4AA8-9EF9-AE53734A9558}" destId="{5D434AE4-3489-4DFB-A845-6562443BD34D}" srcOrd="1" destOrd="0" presId="urn:microsoft.com/office/officeart/2008/layout/HorizontalMultiLevelHierarchy"/>
    <dgm:cxn modelId="{AA8B0A68-7FF2-48D8-AEE8-C5F90E3CBAE2}" type="presParOf" srcId="{5D434AE4-3489-4DFB-A845-6562443BD34D}" destId="{D1B5F23C-7222-4462-8499-5B538E2770ED}" srcOrd="0" destOrd="0" presId="urn:microsoft.com/office/officeart/2008/layout/HorizontalMultiLevelHierarchy"/>
    <dgm:cxn modelId="{1785372E-DAB4-4697-838C-E574E9488A2E}" type="presParOf" srcId="{5D434AE4-3489-4DFB-A845-6562443BD34D}" destId="{8D409C66-7607-4C3E-8EFA-36342F1862F7}" srcOrd="1" destOrd="0" presId="urn:microsoft.com/office/officeart/2008/layout/HorizontalMultiLevelHierarchy"/>
    <dgm:cxn modelId="{42B009CF-117A-4CB1-B93F-068482259279}" type="presParOf" srcId="{28403B6D-7995-4AA8-9EF9-AE53734A9558}" destId="{F684E532-2632-454A-B36C-A7FB6BCBC167}" srcOrd="2" destOrd="0" presId="urn:microsoft.com/office/officeart/2008/layout/HorizontalMultiLevelHierarchy"/>
    <dgm:cxn modelId="{A015C624-1A26-4418-B55C-ED321880FB85}" type="presParOf" srcId="{F684E532-2632-454A-B36C-A7FB6BCBC167}" destId="{5BE45D4F-5A03-453C-8142-E8DCC8BF1D9F}" srcOrd="0" destOrd="0" presId="urn:microsoft.com/office/officeart/2008/layout/HorizontalMultiLevelHierarchy"/>
    <dgm:cxn modelId="{23D793DE-00C2-43B2-A602-F7847FC02C84}" type="presParOf" srcId="{28403B6D-7995-4AA8-9EF9-AE53734A9558}" destId="{D5F6D1AF-B161-4438-9897-2564DC6CB67B}" srcOrd="3" destOrd="0" presId="urn:microsoft.com/office/officeart/2008/layout/HorizontalMultiLevelHierarchy"/>
    <dgm:cxn modelId="{89F607CC-6CE4-4760-B9DD-DADFE34A6794}" type="presParOf" srcId="{D5F6D1AF-B161-4438-9897-2564DC6CB67B}" destId="{DA7FBFB0-61E0-4D57-8AA9-3D564FB438B1}" srcOrd="0" destOrd="0" presId="urn:microsoft.com/office/officeart/2008/layout/HorizontalMultiLevelHierarchy"/>
    <dgm:cxn modelId="{61C54DB1-0114-4162-BF9B-8E257CCBE4C5}" type="presParOf" srcId="{D5F6D1AF-B161-4438-9897-2564DC6CB67B}" destId="{8AE06057-FC9A-4888-A5BF-585E29B98594}" srcOrd="1" destOrd="0" presId="urn:microsoft.com/office/officeart/2008/layout/HorizontalMultiLevelHierarchy"/>
    <dgm:cxn modelId="{73D506C4-EFA7-420C-8FB5-418CAA8F9AA4}" type="presParOf" srcId="{28403B6D-7995-4AA8-9EF9-AE53734A9558}" destId="{118C1416-B96D-4433-9C8E-A4E83ECE2981}" srcOrd="4" destOrd="0" presId="urn:microsoft.com/office/officeart/2008/layout/HorizontalMultiLevelHierarchy"/>
    <dgm:cxn modelId="{CD5555AF-777A-4E2B-807B-EE2846431E73}" type="presParOf" srcId="{118C1416-B96D-4433-9C8E-A4E83ECE2981}" destId="{289FCACE-EA54-48D0-A66C-5F842209D634}" srcOrd="0" destOrd="0" presId="urn:microsoft.com/office/officeart/2008/layout/HorizontalMultiLevelHierarchy"/>
    <dgm:cxn modelId="{0B8C1720-6A22-4FB9-82B4-43FEF2B15938}" type="presParOf" srcId="{28403B6D-7995-4AA8-9EF9-AE53734A9558}" destId="{162262C5-55A4-4601-A083-AF7BF70C2C2C}" srcOrd="5" destOrd="0" presId="urn:microsoft.com/office/officeart/2008/layout/HorizontalMultiLevelHierarchy"/>
    <dgm:cxn modelId="{EF8623C7-ED41-4C1F-B5DD-7787E037124D}" type="presParOf" srcId="{162262C5-55A4-4601-A083-AF7BF70C2C2C}" destId="{B6DD1B60-B5B5-4D4A-AF20-7DBE93CFC780}" srcOrd="0" destOrd="0" presId="urn:microsoft.com/office/officeart/2008/layout/HorizontalMultiLevelHierarchy"/>
    <dgm:cxn modelId="{8713CCB4-AF05-4B3C-9C1E-3335E47D3DBD}" type="presParOf" srcId="{162262C5-55A4-4601-A083-AF7BF70C2C2C}" destId="{347B9D05-3FF4-4762-85A8-26038B8AA40A}" srcOrd="1" destOrd="0" presId="urn:microsoft.com/office/officeart/2008/layout/HorizontalMultiLevelHierarchy"/>
    <dgm:cxn modelId="{85091072-6FFC-483B-932C-389FA71F338B}" type="presParOf" srcId="{28403B6D-7995-4AA8-9EF9-AE53734A9558}" destId="{6C2F932C-88D2-4E93-B86E-BB0F033BE637}" srcOrd="6" destOrd="0" presId="urn:microsoft.com/office/officeart/2008/layout/HorizontalMultiLevelHierarchy"/>
    <dgm:cxn modelId="{79C08AFC-4F36-4A24-AE2A-3E3717DABFB1}" type="presParOf" srcId="{6C2F932C-88D2-4E93-B86E-BB0F033BE637}" destId="{AB4DC891-366C-4F5D-872E-3517CF43ECDC}" srcOrd="0" destOrd="0" presId="urn:microsoft.com/office/officeart/2008/layout/HorizontalMultiLevelHierarchy"/>
    <dgm:cxn modelId="{83391DDB-27E4-4516-A4AC-BF2B5DF78646}" type="presParOf" srcId="{28403B6D-7995-4AA8-9EF9-AE53734A9558}" destId="{F8048A9F-2E4C-49B1-916F-93ED72471AC8}" srcOrd="7" destOrd="0" presId="urn:microsoft.com/office/officeart/2008/layout/HorizontalMultiLevelHierarchy"/>
    <dgm:cxn modelId="{60503808-1B4A-4AE6-B227-0B6409D9F408}" type="presParOf" srcId="{F8048A9F-2E4C-49B1-916F-93ED72471AC8}" destId="{0396C173-BBB1-4B02-A8D8-D9D37820046B}" srcOrd="0" destOrd="0" presId="urn:microsoft.com/office/officeart/2008/layout/HorizontalMultiLevelHierarchy"/>
    <dgm:cxn modelId="{3A1FB1A6-228B-4D5B-9A73-630F2C888E7A}" type="presParOf" srcId="{F8048A9F-2E4C-49B1-916F-93ED72471AC8}" destId="{FD97DE58-28AE-448C-BB5C-B3DF740F7F6D}" srcOrd="1" destOrd="0" presId="urn:microsoft.com/office/officeart/2008/layout/HorizontalMultiLevelHierarchy"/>
    <dgm:cxn modelId="{D37194B3-0142-4E85-BE3B-EC931772C4F0}" type="presParOf" srcId="{28403B6D-7995-4AA8-9EF9-AE53734A9558}" destId="{BADF8739-2EC0-4947-B47C-56BBA5A7971F}" srcOrd="8" destOrd="0" presId="urn:microsoft.com/office/officeart/2008/layout/HorizontalMultiLevelHierarchy"/>
    <dgm:cxn modelId="{E41601F8-E554-4334-B85D-3D49A5BD227F}" type="presParOf" srcId="{BADF8739-2EC0-4947-B47C-56BBA5A7971F}" destId="{810623B6-1128-48F9-93C9-479D18DECF4B}" srcOrd="0" destOrd="0" presId="urn:microsoft.com/office/officeart/2008/layout/HorizontalMultiLevelHierarchy"/>
    <dgm:cxn modelId="{24802EF8-2D48-4F08-98C8-2EC82F03C9F1}" type="presParOf" srcId="{28403B6D-7995-4AA8-9EF9-AE53734A9558}" destId="{F5EB2EFA-3ED1-4AFC-917E-01983163E661}" srcOrd="9" destOrd="0" presId="urn:microsoft.com/office/officeart/2008/layout/HorizontalMultiLevelHierarchy"/>
    <dgm:cxn modelId="{68E49239-E684-4511-B163-2A3164841CE5}" type="presParOf" srcId="{F5EB2EFA-3ED1-4AFC-917E-01983163E661}" destId="{EA80653D-C111-4FA0-A5D0-72ED6EBBAEE6}" srcOrd="0" destOrd="0" presId="urn:microsoft.com/office/officeart/2008/layout/HorizontalMultiLevelHierarchy"/>
    <dgm:cxn modelId="{29E83B65-9394-43FF-B425-89109B247307}" type="presParOf" srcId="{F5EB2EFA-3ED1-4AFC-917E-01983163E661}" destId="{81EC9678-281D-4F07-932E-DBD3C5DC265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0DC48B-F5A4-47B7-A9CA-3641CC21C775}" type="doc">
      <dgm:prSet loTypeId="urn:microsoft.com/office/officeart/2005/8/layout/vList3" loCatId="list" qsTypeId="urn:microsoft.com/office/officeart/2005/8/quickstyle/3d1" qsCatId="3D" csTypeId="urn:microsoft.com/office/officeart/2005/8/colors/accent1_2" csCatId="accent1" phldr="1"/>
      <dgm:spPr/>
    </dgm:pt>
    <dgm:pt modelId="{3BF51347-1A2D-4615-9389-5C2DD8777B46}">
      <dgm:prSet phldrT="[Text]" custT="1"/>
      <dgm:spPr/>
      <dgm:t>
        <a:bodyPr/>
        <a:lstStyle/>
        <a:p>
          <a:pPr algn="r" rtl="1"/>
          <a:r>
            <a:rPr lang="fa-IR" sz="2200" b="0" dirty="0" smtClean="0"/>
            <a:t>ماتریس همبستگی</a:t>
          </a:r>
          <a:r>
            <a:rPr lang="en-US" sz="2200" b="0" dirty="0" smtClean="0"/>
            <a:t> </a:t>
          </a:r>
          <a:r>
            <a:rPr lang="fa-IR" sz="2200" b="0" dirty="0" smtClean="0"/>
            <a:t>روش شناسایی میزان هم خطی است</a:t>
          </a:r>
          <a:r>
            <a:rPr lang="en-US" sz="2200" b="0" dirty="0" smtClean="0"/>
            <a:t/>
          </a:r>
          <a:br>
            <a:rPr lang="en-US" sz="2200" b="0" dirty="0" smtClean="0"/>
          </a:br>
          <a:r>
            <a:rPr lang="fa-IR" sz="2200" b="0" dirty="0" smtClean="0"/>
            <a:t>(یکی از روش های ساده برای تعیین هم خطی)</a:t>
          </a:r>
          <a:endParaRPr lang="en-US" sz="2200" b="0" dirty="0"/>
        </a:p>
      </dgm:t>
    </dgm:pt>
    <dgm:pt modelId="{5581238F-29A9-41B3-A9A3-B75FD734D98B}" type="parTrans" cxnId="{020462E3-A264-4BDC-8523-5742FBB26F79}">
      <dgm:prSet/>
      <dgm:spPr/>
      <dgm:t>
        <a:bodyPr/>
        <a:lstStyle/>
        <a:p>
          <a:endParaRPr lang="en-US"/>
        </a:p>
      </dgm:t>
    </dgm:pt>
    <dgm:pt modelId="{3E529D29-3047-4EDF-A63B-834A757E3193}" type="sibTrans" cxnId="{020462E3-A264-4BDC-8523-5742FBB26F79}">
      <dgm:prSet/>
      <dgm:spPr/>
      <dgm:t>
        <a:bodyPr/>
        <a:lstStyle/>
        <a:p>
          <a:endParaRPr lang="en-US"/>
        </a:p>
      </dgm:t>
    </dgm:pt>
    <dgm:pt modelId="{80FC621A-FCBC-4276-8853-22EB4887EC7F}">
      <dgm:prSet phldrT="[Text]" custT="1"/>
      <dgm:spPr/>
      <dgm:t>
        <a:bodyPr/>
        <a:lstStyle/>
        <a:p>
          <a:pPr algn="r" rtl="1"/>
          <a:r>
            <a:rPr lang="fa-IR" sz="2200" dirty="0" smtClean="0"/>
            <a:t>روش دیگر برای سنجش هم خطی، اینکه متغیر های توضیحی</a:t>
          </a:r>
          <a:r>
            <a:rPr lang="en-US" sz="2200" dirty="0" smtClean="0"/>
            <a:t/>
          </a:r>
          <a:br>
            <a:rPr lang="en-US" sz="2200" dirty="0" smtClean="0"/>
          </a:br>
          <a:r>
            <a:rPr lang="fa-IR" sz="2200" dirty="0" smtClean="0"/>
            <a:t> (تک تک به عنوان یک متغیر وابسته در نظر گرفته و بر روی </a:t>
          </a:r>
          <a:r>
            <a:rPr lang="en-US" sz="2200" dirty="0" smtClean="0"/>
            <a:t/>
          </a:r>
          <a:br>
            <a:rPr lang="en-US" sz="2200" dirty="0" smtClean="0"/>
          </a:br>
          <a:r>
            <a:rPr lang="fa-IR" sz="2200" dirty="0" smtClean="0"/>
            <a:t>سایر متغیر ها پردازش کنید.</a:t>
          </a:r>
          <a:endParaRPr lang="en-US" sz="2200" dirty="0"/>
        </a:p>
      </dgm:t>
    </dgm:pt>
    <dgm:pt modelId="{D36B1E4D-6642-498C-8B2A-25B95276509E}" type="parTrans" cxnId="{1EDAECC2-DDC5-4DA0-ACFC-CDA88644A1F6}">
      <dgm:prSet/>
      <dgm:spPr/>
      <dgm:t>
        <a:bodyPr/>
        <a:lstStyle/>
        <a:p>
          <a:endParaRPr lang="en-US"/>
        </a:p>
      </dgm:t>
    </dgm:pt>
    <dgm:pt modelId="{F9E611EC-5638-47FF-9027-6F5ADF25AD6B}" type="sibTrans" cxnId="{1EDAECC2-DDC5-4DA0-ACFC-CDA88644A1F6}">
      <dgm:prSet/>
      <dgm:spPr/>
      <dgm:t>
        <a:bodyPr/>
        <a:lstStyle/>
        <a:p>
          <a:endParaRPr lang="en-US"/>
        </a:p>
      </dgm:t>
    </dgm:pt>
    <dgm:pt modelId="{980FF183-CF10-4E02-B28F-4855728DB17C}">
      <dgm:prSet phldrT="[Text]" custT="1"/>
      <dgm:spPr/>
      <dgm:t>
        <a:bodyPr/>
        <a:lstStyle/>
        <a:p>
          <a:pPr algn="r" rtl="1"/>
          <a:r>
            <a:rPr lang="fa-IR" sz="2200" b="0" dirty="0" smtClean="0"/>
            <a:t>روش سوم که روش جامع تر برای کشف همخطی</a:t>
          </a:r>
          <a:r>
            <a:rPr lang="en-US" sz="2200" b="0" dirty="0" smtClean="0"/>
            <a:t/>
          </a:r>
          <a:br>
            <a:rPr lang="en-US" sz="2200" b="0" dirty="0" smtClean="0"/>
          </a:br>
          <a:r>
            <a:rPr lang="fa-IR" sz="2200" b="0" dirty="0" smtClean="0"/>
            <a:t> محسوب می شود، معیار عامل تورم واریانس است  </a:t>
          </a:r>
          <a:endParaRPr lang="en-US" sz="2200" b="0" dirty="0"/>
        </a:p>
      </dgm:t>
    </dgm:pt>
    <dgm:pt modelId="{75EECA4F-10E9-4B01-8CEC-75D7DB99E640}" type="parTrans" cxnId="{3DBADAB1-628A-4756-9B98-EED480A9EEC6}">
      <dgm:prSet/>
      <dgm:spPr/>
      <dgm:t>
        <a:bodyPr/>
        <a:lstStyle/>
        <a:p>
          <a:endParaRPr lang="en-US"/>
        </a:p>
      </dgm:t>
    </dgm:pt>
    <dgm:pt modelId="{53AEAD71-B437-453E-A3AA-9C5FF624AA54}" type="sibTrans" cxnId="{3DBADAB1-628A-4756-9B98-EED480A9EEC6}">
      <dgm:prSet/>
      <dgm:spPr/>
      <dgm:t>
        <a:bodyPr/>
        <a:lstStyle/>
        <a:p>
          <a:endParaRPr lang="en-US"/>
        </a:p>
      </dgm:t>
    </dgm:pt>
    <dgm:pt modelId="{AF4CB5A9-F3D3-4442-A5E0-8DDF800AAE23}" type="pres">
      <dgm:prSet presAssocID="{BC0DC48B-F5A4-47B7-A9CA-3641CC21C775}" presName="linearFlow" presStyleCnt="0">
        <dgm:presLayoutVars>
          <dgm:dir/>
          <dgm:resizeHandles val="exact"/>
        </dgm:presLayoutVars>
      </dgm:prSet>
      <dgm:spPr/>
    </dgm:pt>
    <dgm:pt modelId="{4FA35099-616B-4571-83EE-1EA717B31126}" type="pres">
      <dgm:prSet presAssocID="{3BF51347-1A2D-4615-9389-5C2DD8777B46}" presName="composite" presStyleCnt="0"/>
      <dgm:spPr/>
    </dgm:pt>
    <dgm:pt modelId="{B87DBA55-33F8-48E2-80E1-8D5280AD0845}" type="pres">
      <dgm:prSet presAssocID="{3BF51347-1A2D-4615-9389-5C2DD8777B46}" presName="imgShp" presStyleLbl="fgImgPlace1" presStyleIdx="0" presStyleCnt="3" custScaleX="73407" custScaleY="78541" custLinFactNeighborX="-66045" custLinFactNeighborY="9702"/>
      <dgm:spPr/>
    </dgm:pt>
    <dgm:pt modelId="{95C4F662-9893-4AB9-8D46-4C262E36896B}" type="pres">
      <dgm:prSet presAssocID="{3BF51347-1A2D-4615-9389-5C2DD8777B46}" presName="txShp" presStyleLbl="node1" presStyleIdx="0" presStyleCnt="3" custScaleX="150376" custScaleY="74725" custLinFactNeighborX="0" custLinFactNeighborY="9072">
        <dgm:presLayoutVars>
          <dgm:bulletEnabled val="1"/>
        </dgm:presLayoutVars>
      </dgm:prSet>
      <dgm:spPr/>
      <dgm:t>
        <a:bodyPr/>
        <a:lstStyle/>
        <a:p>
          <a:endParaRPr lang="en-US"/>
        </a:p>
      </dgm:t>
    </dgm:pt>
    <dgm:pt modelId="{2D0F1AC9-DB20-4C5A-9111-DE9671DFDED7}" type="pres">
      <dgm:prSet presAssocID="{3E529D29-3047-4EDF-A63B-834A757E3193}" presName="spacing" presStyleCnt="0"/>
      <dgm:spPr/>
    </dgm:pt>
    <dgm:pt modelId="{B4CE2D1D-38ED-4757-946F-5F98438B09BF}" type="pres">
      <dgm:prSet presAssocID="{80FC621A-FCBC-4276-8853-22EB4887EC7F}" presName="composite" presStyleCnt="0"/>
      <dgm:spPr/>
    </dgm:pt>
    <dgm:pt modelId="{99AA7E92-735A-490D-9EA9-DA51EC77E295}" type="pres">
      <dgm:prSet presAssocID="{80FC621A-FCBC-4276-8853-22EB4887EC7F}" presName="imgShp" presStyleLbl="fgImgPlace1" presStyleIdx="1" presStyleCnt="3" custScaleX="73710" custScaleY="78465" custLinFactNeighborX="-66899" custLinFactNeighborY="4068"/>
      <dgm:spPr/>
    </dgm:pt>
    <dgm:pt modelId="{578B18EB-7F45-413F-9002-3657CAF96ADF}" type="pres">
      <dgm:prSet presAssocID="{80FC621A-FCBC-4276-8853-22EB4887EC7F}" presName="txShp" presStyleLbl="node1" presStyleIdx="1" presStyleCnt="3" custScaleX="150376" custScaleY="78919" custLinFactNeighborY="7686">
        <dgm:presLayoutVars>
          <dgm:bulletEnabled val="1"/>
        </dgm:presLayoutVars>
      </dgm:prSet>
      <dgm:spPr/>
      <dgm:t>
        <a:bodyPr/>
        <a:lstStyle/>
        <a:p>
          <a:endParaRPr lang="en-US"/>
        </a:p>
      </dgm:t>
    </dgm:pt>
    <dgm:pt modelId="{E6EC9857-1A08-42B9-A7C0-9BEDEE344EF7}" type="pres">
      <dgm:prSet presAssocID="{F9E611EC-5638-47FF-9027-6F5ADF25AD6B}" presName="spacing" presStyleCnt="0"/>
      <dgm:spPr/>
    </dgm:pt>
    <dgm:pt modelId="{F3A95B08-FFB5-471F-A709-281F9128F681}" type="pres">
      <dgm:prSet presAssocID="{980FF183-CF10-4E02-B28F-4855728DB17C}" presName="composite" presStyleCnt="0"/>
      <dgm:spPr/>
    </dgm:pt>
    <dgm:pt modelId="{98F33DB1-C3D0-49B6-B07D-6568D7E3F64A}" type="pres">
      <dgm:prSet presAssocID="{980FF183-CF10-4E02-B28F-4855728DB17C}" presName="imgShp" presStyleLbl="fgImgPlace1" presStyleIdx="2" presStyleCnt="3" custScaleX="70200" custScaleY="74729" custLinFactNeighborX="-68822" custLinFactNeighborY="1257"/>
      <dgm:spPr/>
    </dgm:pt>
    <dgm:pt modelId="{B7DCE651-B0F9-479C-853E-25A2ABBD06C7}" type="pres">
      <dgm:prSet presAssocID="{980FF183-CF10-4E02-B28F-4855728DB17C}" presName="txShp" presStyleLbl="node1" presStyleIdx="2" presStyleCnt="3" custScaleX="150376" custScaleY="77039" custLinFactNeighborY="7686">
        <dgm:presLayoutVars>
          <dgm:bulletEnabled val="1"/>
        </dgm:presLayoutVars>
      </dgm:prSet>
      <dgm:spPr/>
      <dgm:t>
        <a:bodyPr/>
        <a:lstStyle/>
        <a:p>
          <a:endParaRPr lang="en-US"/>
        </a:p>
      </dgm:t>
    </dgm:pt>
  </dgm:ptLst>
  <dgm:cxnLst>
    <dgm:cxn modelId="{1721B82D-FB25-4296-AE50-4D9953C5B982}" type="presOf" srcId="{BC0DC48B-F5A4-47B7-A9CA-3641CC21C775}" destId="{AF4CB5A9-F3D3-4442-A5E0-8DDF800AAE23}" srcOrd="0" destOrd="0" presId="urn:microsoft.com/office/officeart/2005/8/layout/vList3"/>
    <dgm:cxn modelId="{59EB447E-9582-4FCD-BC72-AFE0C5D9C2FA}" type="presOf" srcId="{3BF51347-1A2D-4615-9389-5C2DD8777B46}" destId="{95C4F662-9893-4AB9-8D46-4C262E36896B}" srcOrd="0" destOrd="0" presId="urn:microsoft.com/office/officeart/2005/8/layout/vList3"/>
    <dgm:cxn modelId="{1EDAECC2-DDC5-4DA0-ACFC-CDA88644A1F6}" srcId="{BC0DC48B-F5A4-47B7-A9CA-3641CC21C775}" destId="{80FC621A-FCBC-4276-8853-22EB4887EC7F}" srcOrd="1" destOrd="0" parTransId="{D36B1E4D-6642-498C-8B2A-25B95276509E}" sibTransId="{F9E611EC-5638-47FF-9027-6F5ADF25AD6B}"/>
    <dgm:cxn modelId="{CB561183-3FA0-4E3F-8DB0-CD6986F6AEBA}" type="presOf" srcId="{980FF183-CF10-4E02-B28F-4855728DB17C}" destId="{B7DCE651-B0F9-479C-853E-25A2ABBD06C7}" srcOrd="0" destOrd="0" presId="urn:microsoft.com/office/officeart/2005/8/layout/vList3"/>
    <dgm:cxn modelId="{020462E3-A264-4BDC-8523-5742FBB26F79}" srcId="{BC0DC48B-F5A4-47B7-A9CA-3641CC21C775}" destId="{3BF51347-1A2D-4615-9389-5C2DD8777B46}" srcOrd="0" destOrd="0" parTransId="{5581238F-29A9-41B3-A9A3-B75FD734D98B}" sibTransId="{3E529D29-3047-4EDF-A63B-834A757E3193}"/>
    <dgm:cxn modelId="{E4F40332-6C71-431F-A175-A54B6A671369}" type="presOf" srcId="{80FC621A-FCBC-4276-8853-22EB4887EC7F}" destId="{578B18EB-7F45-413F-9002-3657CAF96ADF}" srcOrd="0" destOrd="0" presId="urn:microsoft.com/office/officeart/2005/8/layout/vList3"/>
    <dgm:cxn modelId="{3DBADAB1-628A-4756-9B98-EED480A9EEC6}" srcId="{BC0DC48B-F5A4-47B7-A9CA-3641CC21C775}" destId="{980FF183-CF10-4E02-B28F-4855728DB17C}" srcOrd="2" destOrd="0" parTransId="{75EECA4F-10E9-4B01-8CEC-75D7DB99E640}" sibTransId="{53AEAD71-B437-453E-A3AA-9C5FF624AA54}"/>
    <dgm:cxn modelId="{70D21612-B77D-46F5-AFC3-D4C9C87069FA}" type="presParOf" srcId="{AF4CB5A9-F3D3-4442-A5E0-8DDF800AAE23}" destId="{4FA35099-616B-4571-83EE-1EA717B31126}" srcOrd="0" destOrd="0" presId="urn:microsoft.com/office/officeart/2005/8/layout/vList3"/>
    <dgm:cxn modelId="{967F470B-F9BC-48AA-A0F5-40DA7BAA79E1}" type="presParOf" srcId="{4FA35099-616B-4571-83EE-1EA717B31126}" destId="{B87DBA55-33F8-48E2-80E1-8D5280AD0845}" srcOrd="0" destOrd="0" presId="urn:microsoft.com/office/officeart/2005/8/layout/vList3"/>
    <dgm:cxn modelId="{5F98C380-3775-4C65-843C-8F7E20BB51B6}" type="presParOf" srcId="{4FA35099-616B-4571-83EE-1EA717B31126}" destId="{95C4F662-9893-4AB9-8D46-4C262E36896B}" srcOrd="1" destOrd="0" presId="urn:microsoft.com/office/officeart/2005/8/layout/vList3"/>
    <dgm:cxn modelId="{0247906B-785F-42C0-BA74-BB42610C5149}" type="presParOf" srcId="{AF4CB5A9-F3D3-4442-A5E0-8DDF800AAE23}" destId="{2D0F1AC9-DB20-4C5A-9111-DE9671DFDED7}" srcOrd="1" destOrd="0" presId="urn:microsoft.com/office/officeart/2005/8/layout/vList3"/>
    <dgm:cxn modelId="{3A526E72-917F-4A84-BA96-CFFA002FA484}" type="presParOf" srcId="{AF4CB5A9-F3D3-4442-A5E0-8DDF800AAE23}" destId="{B4CE2D1D-38ED-4757-946F-5F98438B09BF}" srcOrd="2" destOrd="0" presId="urn:microsoft.com/office/officeart/2005/8/layout/vList3"/>
    <dgm:cxn modelId="{43D14987-2A0E-4FF1-9C8B-0133DDEFDD21}" type="presParOf" srcId="{B4CE2D1D-38ED-4757-946F-5F98438B09BF}" destId="{99AA7E92-735A-490D-9EA9-DA51EC77E295}" srcOrd="0" destOrd="0" presId="urn:microsoft.com/office/officeart/2005/8/layout/vList3"/>
    <dgm:cxn modelId="{37300EA1-A32F-4005-845F-65095CE9284E}" type="presParOf" srcId="{B4CE2D1D-38ED-4757-946F-5F98438B09BF}" destId="{578B18EB-7F45-413F-9002-3657CAF96ADF}" srcOrd="1" destOrd="0" presId="urn:microsoft.com/office/officeart/2005/8/layout/vList3"/>
    <dgm:cxn modelId="{9E376666-6865-4187-BB62-FDCFE29FFFB9}" type="presParOf" srcId="{AF4CB5A9-F3D3-4442-A5E0-8DDF800AAE23}" destId="{E6EC9857-1A08-42B9-A7C0-9BEDEE344EF7}" srcOrd="3" destOrd="0" presId="urn:microsoft.com/office/officeart/2005/8/layout/vList3"/>
    <dgm:cxn modelId="{982E7729-8AC7-4A4A-8D13-78CE5BACD0D5}" type="presParOf" srcId="{AF4CB5A9-F3D3-4442-A5E0-8DDF800AAE23}" destId="{F3A95B08-FFB5-471F-A709-281F9128F681}" srcOrd="4" destOrd="0" presId="urn:microsoft.com/office/officeart/2005/8/layout/vList3"/>
    <dgm:cxn modelId="{B47126DE-31CA-4C6D-9A84-67545512094E}" type="presParOf" srcId="{F3A95B08-FFB5-471F-A709-281F9128F681}" destId="{98F33DB1-C3D0-49B6-B07D-6568D7E3F64A}" srcOrd="0" destOrd="0" presId="urn:microsoft.com/office/officeart/2005/8/layout/vList3"/>
    <dgm:cxn modelId="{210A4E8F-6611-4431-AF60-06CEF82F8E88}" type="presParOf" srcId="{F3A95B08-FFB5-471F-A709-281F9128F681}" destId="{B7DCE651-B0F9-479C-853E-25A2ABBD06C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492042-1A06-46F0-858D-494E0AE7B2E5}"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D5D8BCEC-2F5D-4303-948C-D69C5E596A6B}">
      <dgm:prSet phldrT="[Text]" custT="1"/>
      <dgm:spPr/>
      <dgm:t>
        <a:bodyPr/>
        <a:lstStyle/>
        <a:p>
          <a:r>
            <a:rPr lang="fa-IR" sz="2500" dirty="0" smtClean="0">
              <a:ln w="0"/>
              <a:effectLst>
                <a:outerShdw blurRad="38100" dist="19050" dir="2700000" algn="tl" rotWithShape="0">
                  <a:schemeClr val="dk1">
                    <a:alpha val="40000"/>
                  </a:schemeClr>
                </a:outerShdw>
              </a:effectLst>
            </a:rPr>
            <a:t>راه کار های حل مشکل هم خطی یا کاهش آن:</a:t>
          </a:r>
          <a:endParaRPr lang="en-US" sz="2500" dirty="0"/>
        </a:p>
      </dgm:t>
    </dgm:pt>
    <dgm:pt modelId="{4DAA3AA8-6031-47E7-8168-ABB180B12D16}" type="parTrans" cxnId="{C5DE989C-C66E-4CD5-BD18-1E63DEBEC874}">
      <dgm:prSet/>
      <dgm:spPr/>
      <dgm:t>
        <a:bodyPr/>
        <a:lstStyle/>
        <a:p>
          <a:endParaRPr lang="en-US"/>
        </a:p>
      </dgm:t>
    </dgm:pt>
    <dgm:pt modelId="{3DE619A2-BCAF-4C9E-A73E-3823C34213D5}" type="sibTrans" cxnId="{C5DE989C-C66E-4CD5-BD18-1E63DEBEC874}">
      <dgm:prSet/>
      <dgm:spPr/>
      <dgm:t>
        <a:bodyPr/>
        <a:lstStyle/>
        <a:p>
          <a:endParaRPr lang="en-US"/>
        </a:p>
      </dgm:t>
    </dgm:pt>
    <dgm:pt modelId="{460A236F-56B7-4EFF-A42B-BDE0086E8668}">
      <dgm:prSet phldrT="[Text]"/>
      <dgm:spPr/>
      <dgm:t>
        <a:bodyPr/>
        <a:lstStyle/>
        <a:p>
          <a:pPr algn="r" rtl="1"/>
          <a:r>
            <a:rPr lang="fa-IR" dirty="0" smtClean="0">
              <a:ln w="0"/>
            </a:rPr>
            <a:t>3- استفاده از شکل</a:t>
          </a:r>
          <a:r>
            <a:rPr lang="en-US" dirty="0" smtClean="0">
              <a:ln w="0"/>
            </a:rPr>
            <a:t> </a:t>
          </a:r>
          <a:r>
            <a:rPr lang="fa-IR" dirty="0" smtClean="0">
              <a:ln w="0"/>
            </a:rPr>
            <a:t>لگاریتمی داده های متغیرهای توضیحی است.</a:t>
          </a:r>
          <a:endParaRPr lang="en-US" dirty="0"/>
        </a:p>
      </dgm:t>
    </dgm:pt>
    <dgm:pt modelId="{6C8AD35B-0ABC-4AB1-9819-172331A7F095}" type="parTrans" cxnId="{EC378ADE-E789-4EB9-A567-EB6B45CF9CF1}">
      <dgm:prSet/>
      <dgm:spPr/>
      <dgm:t>
        <a:bodyPr/>
        <a:lstStyle/>
        <a:p>
          <a:endParaRPr lang="en-US"/>
        </a:p>
      </dgm:t>
    </dgm:pt>
    <dgm:pt modelId="{FB5A6411-810A-48B4-9653-3573B3DB578B}" type="sibTrans" cxnId="{EC378ADE-E789-4EB9-A567-EB6B45CF9CF1}">
      <dgm:prSet/>
      <dgm:spPr/>
      <dgm:t>
        <a:bodyPr/>
        <a:lstStyle/>
        <a:p>
          <a:endParaRPr lang="en-US"/>
        </a:p>
      </dgm:t>
    </dgm:pt>
    <dgm:pt modelId="{54217789-4F2B-4992-891B-118CDEBD4F7E}">
      <dgm:prSet phldrT="[Text]"/>
      <dgm:spPr/>
      <dgm:t>
        <a:bodyPr/>
        <a:lstStyle/>
        <a:p>
          <a:pPr algn="r" rtl="1"/>
          <a:r>
            <a:rPr lang="fa-IR" dirty="0" smtClean="0">
              <a:ln w="0"/>
            </a:rPr>
            <a:t>2- حذف متغیری است که با سایر متغیر ها همبستگی شدید دارد و منجر به ایجاد هم خطی شده است. </a:t>
          </a:r>
          <a:endParaRPr lang="en-US" dirty="0"/>
        </a:p>
      </dgm:t>
    </dgm:pt>
    <dgm:pt modelId="{98BFD327-DDA1-4E91-880D-095061FB0590}" type="parTrans" cxnId="{F1DBCFD4-456F-4D3D-9A67-C2E85160FE87}">
      <dgm:prSet/>
      <dgm:spPr/>
      <dgm:t>
        <a:bodyPr/>
        <a:lstStyle/>
        <a:p>
          <a:endParaRPr lang="en-US"/>
        </a:p>
      </dgm:t>
    </dgm:pt>
    <dgm:pt modelId="{1A26F139-0CA5-4755-A984-367284F6C65B}" type="sibTrans" cxnId="{F1DBCFD4-456F-4D3D-9A67-C2E85160FE87}">
      <dgm:prSet/>
      <dgm:spPr/>
      <dgm:t>
        <a:bodyPr/>
        <a:lstStyle/>
        <a:p>
          <a:endParaRPr lang="en-US"/>
        </a:p>
      </dgm:t>
    </dgm:pt>
    <dgm:pt modelId="{A6FF5820-2D40-41B1-BFF1-B90B59E39BED}">
      <dgm:prSet phldrT="[Text]"/>
      <dgm:spPr/>
      <dgm:t>
        <a:bodyPr/>
        <a:lstStyle/>
        <a:p>
          <a:pPr rtl="1"/>
          <a:r>
            <a:rPr lang="fa-IR" smtClean="0">
              <a:ln w="0"/>
            </a:rPr>
            <a:t>1- افزایش حجم نمونه</a:t>
          </a:r>
          <a:endParaRPr lang="en-US" dirty="0"/>
        </a:p>
      </dgm:t>
    </dgm:pt>
    <dgm:pt modelId="{B1A880D8-70C9-4895-A282-9B1C4C3496B8}" type="parTrans" cxnId="{08C80F90-1980-485B-934E-89400F5B848D}">
      <dgm:prSet/>
      <dgm:spPr/>
      <dgm:t>
        <a:bodyPr/>
        <a:lstStyle/>
        <a:p>
          <a:endParaRPr lang="en-US"/>
        </a:p>
      </dgm:t>
    </dgm:pt>
    <dgm:pt modelId="{11F0D3A9-F8B3-47D9-AD77-FDF818D0D68B}" type="sibTrans" cxnId="{08C80F90-1980-485B-934E-89400F5B848D}">
      <dgm:prSet/>
      <dgm:spPr/>
      <dgm:t>
        <a:bodyPr/>
        <a:lstStyle/>
        <a:p>
          <a:endParaRPr lang="en-US"/>
        </a:p>
      </dgm:t>
    </dgm:pt>
    <dgm:pt modelId="{92F57A5D-74AB-4BD3-844B-CBE501E0DF95}" type="pres">
      <dgm:prSet presAssocID="{1D492042-1A06-46F0-858D-494E0AE7B2E5}" presName="composite" presStyleCnt="0">
        <dgm:presLayoutVars>
          <dgm:chMax val="1"/>
          <dgm:dir/>
          <dgm:resizeHandles val="exact"/>
        </dgm:presLayoutVars>
      </dgm:prSet>
      <dgm:spPr/>
      <dgm:t>
        <a:bodyPr/>
        <a:lstStyle/>
        <a:p>
          <a:pPr rtl="1"/>
          <a:endParaRPr lang="fa-IR"/>
        </a:p>
      </dgm:t>
    </dgm:pt>
    <dgm:pt modelId="{23873AAF-26A1-4176-B6C9-2BAE4C216330}" type="pres">
      <dgm:prSet presAssocID="{D5D8BCEC-2F5D-4303-948C-D69C5E596A6B}" presName="roof" presStyleLbl="dkBgShp" presStyleIdx="0" presStyleCnt="2" custLinFactNeighborX="704"/>
      <dgm:spPr/>
      <dgm:t>
        <a:bodyPr/>
        <a:lstStyle/>
        <a:p>
          <a:endParaRPr lang="en-US"/>
        </a:p>
      </dgm:t>
    </dgm:pt>
    <dgm:pt modelId="{9D3129A7-8989-41BE-A020-6185A9839FAB}" type="pres">
      <dgm:prSet presAssocID="{D5D8BCEC-2F5D-4303-948C-D69C5E596A6B}" presName="pillars" presStyleCnt="0"/>
      <dgm:spPr/>
    </dgm:pt>
    <dgm:pt modelId="{CC016FC0-814C-445D-B477-A971192FA217}" type="pres">
      <dgm:prSet presAssocID="{D5D8BCEC-2F5D-4303-948C-D69C5E596A6B}" presName="pillar1" presStyleLbl="node1" presStyleIdx="0" presStyleCnt="3">
        <dgm:presLayoutVars>
          <dgm:bulletEnabled val="1"/>
        </dgm:presLayoutVars>
      </dgm:prSet>
      <dgm:spPr/>
      <dgm:t>
        <a:bodyPr/>
        <a:lstStyle/>
        <a:p>
          <a:endParaRPr lang="en-US"/>
        </a:p>
      </dgm:t>
    </dgm:pt>
    <dgm:pt modelId="{AA51179C-CA83-4523-BBB6-D4FB6C4F5165}" type="pres">
      <dgm:prSet presAssocID="{54217789-4F2B-4992-891B-118CDEBD4F7E}" presName="pillarX" presStyleLbl="node1" presStyleIdx="1" presStyleCnt="3">
        <dgm:presLayoutVars>
          <dgm:bulletEnabled val="1"/>
        </dgm:presLayoutVars>
      </dgm:prSet>
      <dgm:spPr/>
      <dgm:t>
        <a:bodyPr/>
        <a:lstStyle/>
        <a:p>
          <a:endParaRPr lang="en-US"/>
        </a:p>
      </dgm:t>
    </dgm:pt>
    <dgm:pt modelId="{B6B34625-4628-4C2F-8E88-17FC6A759568}" type="pres">
      <dgm:prSet presAssocID="{A6FF5820-2D40-41B1-BFF1-B90B59E39BED}" presName="pillarX" presStyleLbl="node1" presStyleIdx="2" presStyleCnt="3">
        <dgm:presLayoutVars>
          <dgm:bulletEnabled val="1"/>
        </dgm:presLayoutVars>
      </dgm:prSet>
      <dgm:spPr/>
      <dgm:t>
        <a:bodyPr/>
        <a:lstStyle/>
        <a:p>
          <a:endParaRPr lang="en-US"/>
        </a:p>
      </dgm:t>
    </dgm:pt>
    <dgm:pt modelId="{83F894C0-D472-4720-B838-8CB09AB4BBF3}" type="pres">
      <dgm:prSet presAssocID="{D5D8BCEC-2F5D-4303-948C-D69C5E596A6B}" presName="base" presStyleLbl="dkBgShp" presStyleIdx="1" presStyleCnt="2" custLinFactNeighborX="183"/>
      <dgm:spPr/>
    </dgm:pt>
  </dgm:ptLst>
  <dgm:cxnLst>
    <dgm:cxn modelId="{EC378ADE-E789-4EB9-A567-EB6B45CF9CF1}" srcId="{D5D8BCEC-2F5D-4303-948C-D69C5E596A6B}" destId="{460A236F-56B7-4EFF-A42B-BDE0086E8668}" srcOrd="0" destOrd="0" parTransId="{6C8AD35B-0ABC-4AB1-9819-172331A7F095}" sibTransId="{FB5A6411-810A-48B4-9653-3573B3DB578B}"/>
    <dgm:cxn modelId="{39F4C7FE-F4BC-401E-89FD-C184A209E15A}" type="presOf" srcId="{D5D8BCEC-2F5D-4303-948C-D69C5E596A6B}" destId="{23873AAF-26A1-4176-B6C9-2BAE4C216330}" srcOrd="0" destOrd="0" presId="urn:microsoft.com/office/officeart/2005/8/layout/hList3"/>
    <dgm:cxn modelId="{08C80F90-1980-485B-934E-89400F5B848D}" srcId="{D5D8BCEC-2F5D-4303-948C-D69C5E596A6B}" destId="{A6FF5820-2D40-41B1-BFF1-B90B59E39BED}" srcOrd="2" destOrd="0" parTransId="{B1A880D8-70C9-4895-A282-9B1C4C3496B8}" sibTransId="{11F0D3A9-F8B3-47D9-AD77-FDF818D0D68B}"/>
    <dgm:cxn modelId="{C5DE989C-C66E-4CD5-BD18-1E63DEBEC874}" srcId="{1D492042-1A06-46F0-858D-494E0AE7B2E5}" destId="{D5D8BCEC-2F5D-4303-948C-D69C5E596A6B}" srcOrd="0" destOrd="0" parTransId="{4DAA3AA8-6031-47E7-8168-ABB180B12D16}" sibTransId="{3DE619A2-BCAF-4C9E-A73E-3823C34213D5}"/>
    <dgm:cxn modelId="{F1DBCFD4-456F-4D3D-9A67-C2E85160FE87}" srcId="{D5D8BCEC-2F5D-4303-948C-D69C5E596A6B}" destId="{54217789-4F2B-4992-891B-118CDEBD4F7E}" srcOrd="1" destOrd="0" parTransId="{98BFD327-DDA1-4E91-880D-095061FB0590}" sibTransId="{1A26F139-0CA5-4755-A984-367284F6C65B}"/>
    <dgm:cxn modelId="{ADA6B274-B98A-4A0A-9226-021FB9EF380A}" type="presOf" srcId="{1D492042-1A06-46F0-858D-494E0AE7B2E5}" destId="{92F57A5D-74AB-4BD3-844B-CBE501E0DF95}" srcOrd="0" destOrd="0" presId="urn:microsoft.com/office/officeart/2005/8/layout/hList3"/>
    <dgm:cxn modelId="{72AA3532-8A23-4A18-8D50-F9762134FF92}" type="presOf" srcId="{54217789-4F2B-4992-891B-118CDEBD4F7E}" destId="{AA51179C-CA83-4523-BBB6-D4FB6C4F5165}" srcOrd="0" destOrd="0" presId="urn:microsoft.com/office/officeart/2005/8/layout/hList3"/>
    <dgm:cxn modelId="{39185AB6-86C4-42DB-822D-625929011EE7}" type="presOf" srcId="{460A236F-56B7-4EFF-A42B-BDE0086E8668}" destId="{CC016FC0-814C-445D-B477-A971192FA217}" srcOrd="0" destOrd="0" presId="urn:microsoft.com/office/officeart/2005/8/layout/hList3"/>
    <dgm:cxn modelId="{1A91A1A3-25D3-42CB-B8DD-406FBBFA608C}" type="presOf" srcId="{A6FF5820-2D40-41B1-BFF1-B90B59E39BED}" destId="{B6B34625-4628-4C2F-8E88-17FC6A759568}" srcOrd="0" destOrd="0" presId="urn:microsoft.com/office/officeart/2005/8/layout/hList3"/>
    <dgm:cxn modelId="{BB8D8C98-0D6B-4DA7-821B-CEFA0F72F5F7}" type="presParOf" srcId="{92F57A5D-74AB-4BD3-844B-CBE501E0DF95}" destId="{23873AAF-26A1-4176-B6C9-2BAE4C216330}" srcOrd="0" destOrd="0" presId="urn:microsoft.com/office/officeart/2005/8/layout/hList3"/>
    <dgm:cxn modelId="{B46A6E7F-C96D-48F1-B77D-65D910F3C3C6}" type="presParOf" srcId="{92F57A5D-74AB-4BD3-844B-CBE501E0DF95}" destId="{9D3129A7-8989-41BE-A020-6185A9839FAB}" srcOrd="1" destOrd="0" presId="urn:microsoft.com/office/officeart/2005/8/layout/hList3"/>
    <dgm:cxn modelId="{96A27A9A-003F-45ED-BD0F-AE4286BB3509}" type="presParOf" srcId="{9D3129A7-8989-41BE-A020-6185A9839FAB}" destId="{CC016FC0-814C-445D-B477-A971192FA217}" srcOrd="0" destOrd="0" presId="urn:microsoft.com/office/officeart/2005/8/layout/hList3"/>
    <dgm:cxn modelId="{CBEA30DC-4079-4C40-814F-9E729BA0532E}" type="presParOf" srcId="{9D3129A7-8989-41BE-A020-6185A9839FAB}" destId="{AA51179C-CA83-4523-BBB6-D4FB6C4F5165}" srcOrd="1" destOrd="0" presId="urn:microsoft.com/office/officeart/2005/8/layout/hList3"/>
    <dgm:cxn modelId="{3381D986-8904-4BF3-B764-1625D0A937B0}" type="presParOf" srcId="{9D3129A7-8989-41BE-A020-6185A9839FAB}" destId="{B6B34625-4628-4C2F-8E88-17FC6A759568}" srcOrd="2" destOrd="0" presId="urn:microsoft.com/office/officeart/2005/8/layout/hList3"/>
    <dgm:cxn modelId="{CA141DF7-B046-4213-8558-6140C4D7A890}" type="presParOf" srcId="{92F57A5D-74AB-4BD3-844B-CBE501E0DF95}" destId="{83F894C0-D472-4720-B838-8CB09AB4BBF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658612-46DC-4D33-B1E6-3903FD0B2AA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CE839-9B83-4C53-AA0D-27F0020373C6}">
      <dgm:prSet phldrT="[Text]" custT="1"/>
      <dgm:spPr>
        <a:solidFill>
          <a:schemeClr val="accent4">
            <a:lumMod val="60000"/>
            <a:lumOff val="40000"/>
          </a:schemeClr>
        </a:solidFill>
      </dgm:spPr>
      <dgm:t>
        <a:bodyPr/>
        <a:lstStyle/>
        <a:p>
          <a:r>
            <a:rPr lang="fa-IR" sz="1500" dirty="0" smtClean="0">
              <a:solidFill>
                <a:srgbClr val="002060"/>
              </a:solidFill>
            </a:rPr>
            <a:t>کد یک</a:t>
          </a:r>
          <a:endParaRPr lang="en-US" sz="1500" dirty="0">
            <a:solidFill>
              <a:srgbClr val="002060"/>
            </a:solidFill>
          </a:endParaRPr>
        </a:p>
      </dgm:t>
    </dgm:pt>
    <dgm:pt modelId="{FC271A8B-A945-4E1E-998B-762D742C8A80}" type="parTrans" cxnId="{A32D81F2-C481-45B3-ABB6-E147FEBA6557}">
      <dgm:prSet/>
      <dgm:spPr/>
      <dgm:t>
        <a:bodyPr/>
        <a:lstStyle/>
        <a:p>
          <a:endParaRPr lang="en-US"/>
        </a:p>
      </dgm:t>
    </dgm:pt>
    <dgm:pt modelId="{B7AE1A23-D9FE-4A0B-9A96-663B4A16FF9E}" type="sibTrans" cxnId="{A32D81F2-C481-45B3-ABB6-E147FEBA6557}">
      <dgm:prSet/>
      <dgm:spPr/>
      <dgm:t>
        <a:bodyPr/>
        <a:lstStyle/>
        <a:p>
          <a:endParaRPr lang="en-US"/>
        </a:p>
      </dgm:t>
    </dgm:pt>
    <dgm:pt modelId="{1B92A85A-58F9-4B70-8CF7-31DF9758B757}">
      <dgm:prSet phldrT="[Text]"/>
      <dgm:spPr/>
      <dgm:t>
        <a:bodyPr/>
        <a:lstStyle/>
        <a:p>
          <a:r>
            <a:rPr lang="fa-IR" dirty="0" smtClean="0">
              <a:ln w="0"/>
            </a:rPr>
            <a:t>شرکت های ورشکسته </a:t>
          </a:r>
          <a:endParaRPr lang="en-US" dirty="0"/>
        </a:p>
      </dgm:t>
    </dgm:pt>
    <dgm:pt modelId="{802F8E11-86E4-4F07-B0A5-2CF80E2E7AB8}" type="parTrans" cxnId="{15A2853B-2C50-4A55-B6A6-478CA33943C1}">
      <dgm:prSet/>
      <dgm:spPr/>
      <dgm:t>
        <a:bodyPr/>
        <a:lstStyle/>
        <a:p>
          <a:endParaRPr lang="en-US"/>
        </a:p>
      </dgm:t>
    </dgm:pt>
    <dgm:pt modelId="{8A663B1A-7271-4B6C-9E82-989492405AB5}" type="sibTrans" cxnId="{15A2853B-2C50-4A55-B6A6-478CA33943C1}">
      <dgm:prSet/>
      <dgm:spPr/>
      <dgm:t>
        <a:bodyPr/>
        <a:lstStyle/>
        <a:p>
          <a:endParaRPr lang="en-US"/>
        </a:p>
      </dgm:t>
    </dgm:pt>
    <dgm:pt modelId="{2F153E5C-0B1F-4AAB-9DD6-89530222F5CD}">
      <dgm:prSet/>
      <dgm:spPr>
        <a:solidFill>
          <a:schemeClr val="accent3">
            <a:lumMod val="60000"/>
            <a:lumOff val="40000"/>
          </a:schemeClr>
        </a:solidFill>
      </dgm:spPr>
      <dgm:t>
        <a:bodyPr/>
        <a:lstStyle/>
        <a:p>
          <a:r>
            <a:rPr lang="fa-IR" dirty="0" smtClean="0"/>
            <a:t>کد صفر</a:t>
          </a:r>
          <a:endParaRPr lang="en-US" dirty="0"/>
        </a:p>
      </dgm:t>
    </dgm:pt>
    <dgm:pt modelId="{406D1031-30B6-40A4-BD30-9A04D36E3DE5}" type="parTrans" cxnId="{7FC929C6-05DE-4370-8E44-A5EBD508F364}">
      <dgm:prSet/>
      <dgm:spPr/>
      <dgm:t>
        <a:bodyPr/>
        <a:lstStyle/>
        <a:p>
          <a:endParaRPr lang="en-US"/>
        </a:p>
      </dgm:t>
    </dgm:pt>
    <dgm:pt modelId="{AEB2617F-5F5A-4D02-B82A-27D84288298D}" type="sibTrans" cxnId="{7FC929C6-05DE-4370-8E44-A5EBD508F364}">
      <dgm:prSet/>
      <dgm:spPr/>
      <dgm:t>
        <a:bodyPr/>
        <a:lstStyle/>
        <a:p>
          <a:endParaRPr lang="en-US"/>
        </a:p>
      </dgm:t>
    </dgm:pt>
    <dgm:pt modelId="{87134E2E-1E76-4A6D-8A3A-1058393C7167}">
      <dgm:prSet/>
      <dgm:spPr/>
      <dgm:t>
        <a:bodyPr/>
        <a:lstStyle/>
        <a:p>
          <a:r>
            <a:rPr lang="fa-IR" dirty="0" smtClean="0">
              <a:ln w="0"/>
            </a:rPr>
            <a:t>شرکت های غیر ورشکسته </a:t>
          </a:r>
          <a:endParaRPr lang="en-US" dirty="0"/>
        </a:p>
      </dgm:t>
    </dgm:pt>
    <dgm:pt modelId="{EB90FB3D-060D-42BD-A486-1C65247935A4}" type="parTrans" cxnId="{81DC676C-6F43-4BDE-A248-8F1ADB70E4FC}">
      <dgm:prSet/>
      <dgm:spPr/>
      <dgm:t>
        <a:bodyPr/>
        <a:lstStyle/>
        <a:p>
          <a:endParaRPr lang="en-US"/>
        </a:p>
      </dgm:t>
    </dgm:pt>
    <dgm:pt modelId="{3B38D09F-6190-430F-B77B-C1A89593F587}" type="sibTrans" cxnId="{81DC676C-6F43-4BDE-A248-8F1ADB70E4FC}">
      <dgm:prSet/>
      <dgm:spPr/>
      <dgm:t>
        <a:bodyPr/>
        <a:lstStyle/>
        <a:p>
          <a:endParaRPr lang="en-US"/>
        </a:p>
      </dgm:t>
    </dgm:pt>
    <dgm:pt modelId="{A5B895D6-8676-4C33-84BA-50F8E2ACD530}" type="pres">
      <dgm:prSet presAssocID="{8D658612-46DC-4D33-B1E6-3903FD0B2AA7}" presName="linearFlow" presStyleCnt="0">
        <dgm:presLayoutVars>
          <dgm:dir/>
          <dgm:animLvl val="lvl"/>
          <dgm:resizeHandles val="exact"/>
        </dgm:presLayoutVars>
      </dgm:prSet>
      <dgm:spPr/>
      <dgm:t>
        <a:bodyPr/>
        <a:lstStyle/>
        <a:p>
          <a:endParaRPr lang="en-US"/>
        </a:p>
      </dgm:t>
    </dgm:pt>
    <dgm:pt modelId="{8CBF6020-14A4-4A67-A926-ECF54B77A629}" type="pres">
      <dgm:prSet presAssocID="{F9FCE839-9B83-4C53-AA0D-27F0020373C6}" presName="composite" presStyleCnt="0"/>
      <dgm:spPr/>
    </dgm:pt>
    <dgm:pt modelId="{72589440-E7BB-453E-9543-60F138A6F38F}" type="pres">
      <dgm:prSet presAssocID="{F9FCE839-9B83-4C53-AA0D-27F0020373C6}" presName="parentText" presStyleLbl="alignNode1" presStyleIdx="0" presStyleCnt="2" custScaleX="117546" custScaleY="100098">
        <dgm:presLayoutVars>
          <dgm:chMax val="1"/>
          <dgm:bulletEnabled val="1"/>
        </dgm:presLayoutVars>
      </dgm:prSet>
      <dgm:spPr/>
      <dgm:t>
        <a:bodyPr/>
        <a:lstStyle/>
        <a:p>
          <a:endParaRPr lang="en-US"/>
        </a:p>
      </dgm:t>
    </dgm:pt>
    <dgm:pt modelId="{BE6B5132-6055-4410-A5E4-DF42D7FEC258}" type="pres">
      <dgm:prSet presAssocID="{F9FCE839-9B83-4C53-AA0D-27F0020373C6}" presName="descendantText" presStyleLbl="alignAcc1" presStyleIdx="0" presStyleCnt="2">
        <dgm:presLayoutVars>
          <dgm:bulletEnabled val="1"/>
        </dgm:presLayoutVars>
      </dgm:prSet>
      <dgm:spPr/>
      <dgm:t>
        <a:bodyPr/>
        <a:lstStyle/>
        <a:p>
          <a:endParaRPr lang="en-US"/>
        </a:p>
      </dgm:t>
    </dgm:pt>
    <dgm:pt modelId="{8BF67575-2FA3-4625-8322-4F3D6F63BAF6}" type="pres">
      <dgm:prSet presAssocID="{B7AE1A23-D9FE-4A0B-9A96-663B4A16FF9E}" presName="sp" presStyleCnt="0"/>
      <dgm:spPr/>
    </dgm:pt>
    <dgm:pt modelId="{ABF48DBB-D1C3-4B53-947F-917916C25D1A}" type="pres">
      <dgm:prSet presAssocID="{2F153E5C-0B1F-4AAB-9DD6-89530222F5CD}" presName="composite" presStyleCnt="0"/>
      <dgm:spPr/>
    </dgm:pt>
    <dgm:pt modelId="{1B87D911-D1A0-4AD1-8331-CE7102411CE1}" type="pres">
      <dgm:prSet presAssocID="{2F153E5C-0B1F-4AAB-9DD6-89530222F5CD}" presName="parentText" presStyleLbl="alignNode1" presStyleIdx="1" presStyleCnt="2">
        <dgm:presLayoutVars>
          <dgm:chMax val="1"/>
          <dgm:bulletEnabled val="1"/>
        </dgm:presLayoutVars>
      </dgm:prSet>
      <dgm:spPr/>
      <dgm:t>
        <a:bodyPr/>
        <a:lstStyle/>
        <a:p>
          <a:endParaRPr lang="en-US"/>
        </a:p>
      </dgm:t>
    </dgm:pt>
    <dgm:pt modelId="{0DCBA98A-2A76-4BCB-8E3B-2BBECC2776CC}" type="pres">
      <dgm:prSet presAssocID="{2F153E5C-0B1F-4AAB-9DD6-89530222F5CD}" presName="descendantText" presStyleLbl="alignAcc1" presStyleIdx="1" presStyleCnt="2">
        <dgm:presLayoutVars>
          <dgm:bulletEnabled val="1"/>
        </dgm:presLayoutVars>
      </dgm:prSet>
      <dgm:spPr/>
      <dgm:t>
        <a:bodyPr/>
        <a:lstStyle/>
        <a:p>
          <a:endParaRPr lang="en-US"/>
        </a:p>
      </dgm:t>
    </dgm:pt>
  </dgm:ptLst>
  <dgm:cxnLst>
    <dgm:cxn modelId="{87238945-523E-4592-AE06-C7740B9EA54C}" type="presOf" srcId="{F9FCE839-9B83-4C53-AA0D-27F0020373C6}" destId="{72589440-E7BB-453E-9543-60F138A6F38F}" srcOrd="0" destOrd="0" presId="urn:microsoft.com/office/officeart/2005/8/layout/chevron2"/>
    <dgm:cxn modelId="{5EA928BB-EBC9-4AF8-B0F1-A6B4775A4CA1}" type="presOf" srcId="{8D658612-46DC-4D33-B1E6-3903FD0B2AA7}" destId="{A5B895D6-8676-4C33-84BA-50F8E2ACD530}" srcOrd="0" destOrd="0" presId="urn:microsoft.com/office/officeart/2005/8/layout/chevron2"/>
    <dgm:cxn modelId="{15A2853B-2C50-4A55-B6A6-478CA33943C1}" srcId="{F9FCE839-9B83-4C53-AA0D-27F0020373C6}" destId="{1B92A85A-58F9-4B70-8CF7-31DF9758B757}" srcOrd="0" destOrd="0" parTransId="{802F8E11-86E4-4F07-B0A5-2CF80E2E7AB8}" sibTransId="{8A663B1A-7271-4B6C-9E82-989492405AB5}"/>
    <dgm:cxn modelId="{A32D81F2-C481-45B3-ABB6-E147FEBA6557}" srcId="{8D658612-46DC-4D33-B1E6-3903FD0B2AA7}" destId="{F9FCE839-9B83-4C53-AA0D-27F0020373C6}" srcOrd="0" destOrd="0" parTransId="{FC271A8B-A945-4E1E-998B-762D742C8A80}" sibTransId="{B7AE1A23-D9FE-4A0B-9A96-663B4A16FF9E}"/>
    <dgm:cxn modelId="{675D7BB7-B65D-4595-9BF6-60496069D0C7}" type="presOf" srcId="{2F153E5C-0B1F-4AAB-9DD6-89530222F5CD}" destId="{1B87D911-D1A0-4AD1-8331-CE7102411CE1}" srcOrd="0" destOrd="0" presId="urn:microsoft.com/office/officeart/2005/8/layout/chevron2"/>
    <dgm:cxn modelId="{81DC676C-6F43-4BDE-A248-8F1ADB70E4FC}" srcId="{2F153E5C-0B1F-4AAB-9DD6-89530222F5CD}" destId="{87134E2E-1E76-4A6D-8A3A-1058393C7167}" srcOrd="0" destOrd="0" parTransId="{EB90FB3D-060D-42BD-A486-1C65247935A4}" sibTransId="{3B38D09F-6190-430F-B77B-C1A89593F587}"/>
    <dgm:cxn modelId="{7FC929C6-05DE-4370-8E44-A5EBD508F364}" srcId="{8D658612-46DC-4D33-B1E6-3903FD0B2AA7}" destId="{2F153E5C-0B1F-4AAB-9DD6-89530222F5CD}" srcOrd="1" destOrd="0" parTransId="{406D1031-30B6-40A4-BD30-9A04D36E3DE5}" sibTransId="{AEB2617F-5F5A-4D02-B82A-27D84288298D}"/>
    <dgm:cxn modelId="{D9BBB65D-E16B-452D-AE41-7C7B7C1FBE30}" type="presOf" srcId="{1B92A85A-58F9-4B70-8CF7-31DF9758B757}" destId="{BE6B5132-6055-4410-A5E4-DF42D7FEC258}" srcOrd="0" destOrd="0" presId="urn:microsoft.com/office/officeart/2005/8/layout/chevron2"/>
    <dgm:cxn modelId="{4CB13914-69D0-48BE-8766-3B5D27E9E738}" type="presOf" srcId="{87134E2E-1E76-4A6D-8A3A-1058393C7167}" destId="{0DCBA98A-2A76-4BCB-8E3B-2BBECC2776CC}" srcOrd="0" destOrd="0" presId="urn:microsoft.com/office/officeart/2005/8/layout/chevron2"/>
    <dgm:cxn modelId="{BBAEE1A8-38AA-40C1-8E3B-248EAA5394B2}" type="presParOf" srcId="{A5B895D6-8676-4C33-84BA-50F8E2ACD530}" destId="{8CBF6020-14A4-4A67-A926-ECF54B77A629}" srcOrd="0" destOrd="0" presId="urn:microsoft.com/office/officeart/2005/8/layout/chevron2"/>
    <dgm:cxn modelId="{1267C820-77E3-4A59-A584-050C8A3F83E3}" type="presParOf" srcId="{8CBF6020-14A4-4A67-A926-ECF54B77A629}" destId="{72589440-E7BB-453E-9543-60F138A6F38F}" srcOrd="0" destOrd="0" presId="urn:microsoft.com/office/officeart/2005/8/layout/chevron2"/>
    <dgm:cxn modelId="{86C8A6ED-5AC3-4086-889F-EC6BDD0FF608}" type="presParOf" srcId="{8CBF6020-14A4-4A67-A926-ECF54B77A629}" destId="{BE6B5132-6055-4410-A5E4-DF42D7FEC258}" srcOrd="1" destOrd="0" presId="urn:microsoft.com/office/officeart/2005/8/layout/chevron2"/>
    <dgm:cxn modelId="{2FFE9703-0DAE-46E3-A7B8-E19A4DE1F990}" type="presParOf" srcId="{A5B895D6-8676-4C33-84BA-50F8E2ACD530}" destId="{8BF67575-2FA3-4625-8322-4F3D6F63BAF6}" srcOrd="1" destOrd="0" presId="urn:microsoft.com/office/officeart/2005/8/layout/chevron2"/>
    <dgm:cxn modelId="{78E5F184-E209-4BFF-80FB-F69A0FF2FCC8}" type="presParOf" srcId="{A5B895D6-8676-4C33-84BA-50F8E2ACD530}" destId="{ABF48DBB-D1C3-4B53-947F-917916C25D1A}" srcOrd="2" destOrd="0" presId="urn:microsoft.com/office/officeart/2005/8/layout/chevron2"/>
    <dgm:cxn modelId="{07238615-8DA7-4768-B895-695E032B772F}" type="presParOf" srcId="{ABF48DBB-D1C3-4B53-947F-917916C25D1A}" destId="{1B87D911-D1A0-4AD1-8331-CE7102411CE1}" srcOrd="0" destOrd="0" presId="urn:microsoft.com/office/officeart/2005/8/layout/chevron2"/>
    <dgm:cxn modelId="{C2928075-0D05-494F-A2F8-36414EDA29E0}" type="presParOf" srcId="{ABF48DBB-D1C3-4B53-947F-917916C25D1A}" destId="{0DCBA98A-2A76-4BCB-8E3B-2BBECC2776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CA316-0A87-4615-869A-0F29A956704B}" type="doc">
      <dgm:prSet loTypeId="urn:microsoft.com/office/officeart/2005/8/layout/list1" loCatId="list" qsTypeId="urn:microsoft.com/office/officeart/2005/8/quickstyle/simple1" qsCatId="simple" csTypeId="urn:microsoft.com/office/officeart/2005/8/colors/colorful1#21" csCatId="colorful" phldr="1"/>
      <dgm:spPr/>
      <dgm:t>
        <a:bodyPr/>
        <a:lstStyle/>
        <a:p>
          <a:endParaRPr lang="en-US"/>
        </a:p>
      </dgm:t>
    </dgm:pt>
    <dgm:pt modelId="{6D854A99-CD93-4165-8042-8996EA70BDCC}">
      <dgm:prSet phldrT="[Text]" custT="1">
        <dgm:style>
          <a:lnRef idx="1">
            <a:schemeClr val="accent5"/>
          </a:lnRef>
          <a:fillRef idx="2">
            <a:schemeClr val="accent5"/>
          </a:fillRef>
          <a:effectRef idx="1">
            <a:schemeClr val="accent5"/>
          </a:effectRef>
          <a:fontRef idx="minor">
            <a:schemeClr val="dk1"/>
          </a:fontRef>
        </dgm:style>
      </dgm:prSet>
      <dgm:spPr/>
      <dgm:t>
        <a:bodyPr/>
        <a:lstStyle/>
        <a:p>
          <a:pPr algn="r"/>
          <a:r>
            <a:rPr lang="fa-IR" sz="1800" dirty="0" smtClean="0"/>
            <a:t>الف)  تشریح مساله ی مورد نظر و تعریف متغیرهای مورد مطالعه </a:t>
          </a:r>
          <a:endParaRPr lang="en-US" sz="1800" b="1" dirty="0">
            <a:solidFill>
              <a:schemeClr val="tx1"/>
            </a:solidFill>
          </a:endParaRPr>
        </a:p>
      </dgm:t>
    </dgm:pt>
    <dgm:pt modelId="{101A39F7-081E-4CB8-AF25-79E76ABC50B2}" type="parTrans" cxnId="{B5A4BD6B-5117-4863-AA77-079C7A35BF14}">
      <dgm:prSet/>
      <dgm:spPr/>
      <dgm:t>
        <a:bodyPr/>
        <a:lstStyle/>
        <a:p>
          <a:endParaRPr lang="en-US"/>
        </a:p>
      </dgm:t>
    </dgm:pt>
    <dgm:pt modelId="{1189245A-C031-4DD0-87D8-ECFA2FB1680B}" type="sibTrans" cxnId="{B5A4BD6B-5117-4863-AA77-079C7A35BF14}">
      <dgm:prSet/>
      <dgm:spPr/>
      <dgm:t>
        <a:bodyPr/>
        <a:lstStyle/>
        <a:p>
          <a:endParaRPr lang="en-US"/>
        </a:p>
      </dgm:t>
    </dgm:pt>
    <dgm:pt modelId="{A971A5B1-DE2D-4FE8-BC94-F5F8CC3C2BBD}">
      <dgm:prSet phldrT="[Text]" custT="1">
        <dgm:style>
          <a:lnRef idx="1">
            <a:schemeClr val="accent5"/>
          </a:lnRef>
          <a:fillRef idx="2">
            <a:schemeClr val="accent5"/>
          </a:fillRef>
          <a:effectRef idx="1">
            <a:schemeClr val="accent5"/>
          </a:effectRef>
          <a:fontRef idx="minor">
            <a:schemeClr val="dk1"/>
          </a:fontRef>
        </dgm:style>
      </dgm:prSet>
      <dgm:spPr/>
      <dgm:t>
        <a:bodyPr/>
        <a:lstStyle/>
        <a:p>
          <a:pPr algn="r"/>
          <a:r>
            <a:rPr lang="fa-IR" sz="1800" dirty="0" smtClean="0"/>
            <a:t>ج)   با ذکر جزییات بیان می شود که دقیقا قرار است چه کاری انجام </a:t>
          </a:r>
          <a:r>
            <a:rPr lang="fa-IR" sz="1800" smtClean="0"/>
            <a:t>شود.</a:t>
          </a:r>
          <a:endParaRPr lang="en-US" sz="1800" b="1" dirty="0">
            <a:solidFill>
              <a:schemeClr val="tx1"/>
            </a:solidFill>
          </a:endParaRPr>
        </a:p>
      </dgm:t>
    </dgm:pt>
    <dgm:pt modelId="{76E8D715-3AE7-4CB8-BAE2-4B1DE57A6E44}" type="parTrans" cxnId="{4E7B685F-3630-4AAA-8B23-E1453CF2E1C6}">
      <dgm:prSet/>
      <dgm:spPr/>
      <dgm:t>
        <a:bodyPr/>
        <a:lstStyle/>
        <a:p>
          <a:endParaRPr lang="en-US"/>
        </a:p>
      </dgm:t>
    </dgm:pt>
    <dgm:pt modelId="{7C6FD1F1-9A93-4F3F-B09B-617AF080800C}" type="sibTrans" cxnId="{4E7B685F-3630-4AAA-8B23-E1453CF2E1C6}">
      <dgm:prSet/>
      <dgm:spPr/>
      <dgm:t>
        <a:bodyPr/>
        <a:lstStyle/>
        <a:p>
          <a:endParaRPr lang="en-US"/>
        </a:p>
      </dgm:t>
    </dgm:pt>
    <dgm:pt modelId="{27D838C1-92E0-494B-9BAB-CB302FDD769B}">
      <dgm:prSet custT="1">
        <dgm:style>
          <a:lnRef idx="1">
            <a:schemeClr val="accent5"/>
          </a:lnRef>
          <a:fillRef idx="2">
            <a:schemeClr val="accent5"/>
          </a:fillRef>
          <a:effectRef idx="1">
            <a:schemeClr val="accent5"/>
          </a:effectRef>
          <a:fontRef idx="minor">
            <a:schemeClr val="dk1"/>
          </a:fontRef>
        </dgm:style>
      </dgm:prSet>
      <dgm:spPr/>
      <dgm:t>
        <a:bodyPr/>
        <a:lstStyle/>
        <a:p>
          <a:pPr algn="r"/>
          <a:r>
            <a:rPr lang="fa-IR" sz="1800" b="0" dirty="0" smtClean="0"/>
            <a:t>ب)   راه حل های رفع مساله از دیدگاه سایر پژوهشگران</a:t>
          </a:r>
          <a:endParaRPr lang="en-US" sz="1800" b="0" dirty="0">
            <a:solidFill>
              <a:schemeClr val="tx1"/>
            </a:solidFill>
          </a:endParaRPr>
        </a:p>
      </dgm:t>
    </dgm:pt>
    <dgm:pt modelId="{6D4C870F-8937-459C-B8E3-E43D329FBA9D}" type="parTrans" cxnId="{E1CFC8C8-1517-4579-AE85-E815BF5AC6BB}">
      <dgm:prSet/>
      <dgm:spPr/>
      <dgm:t>
        <a:bodyPr/>
        <a:lstStyle/>
        <a:p>
          <a:endParaRPr lang="en-US"/>
        </a:p>
      </dgm:t>
    </dgm:pt>
    <dgm:pt modelId="{5371488C-A6B0-4686-B19E-E90B6EB27BBB}" type="sibTrans" cxnId="{E1CFC8C8-1517-4579-AE85-E815BF5AC6BB}">
      <dgm:prSet/>
      <dgm:spPr/>
      <dgm:t>
        <a:bodyPr/>
        <a:lstStyle/>
        <a:p>
          <a:endParaRPr lang="en-US"/>
        </a:p>
      </dgm:t>
    </dgm:pt>
    <dgm:pt modelId="{90FF51CC-4AA9-4F98-A076-91ABE0B351AE}" type="pres">
      <dgm:prSet presAssocID="{7E0CA316-0A87-4615-869A-0F29A956704B}" presName="linear" presStyleCnt="0">
        <dgm:presLayoutVars>
          <dgm:dir/>
          <dgm:animLvl val="lvl"/>
          <dgm:resizeHandles val="exact"/>
        </dgm:presLayoutVars>
      </dgm:prSet>
      <dgm:spPr/>
      <dgm:t>
        <a:bodyPr/>
        <a:lstStyle/>
        <a:p>
          <a:endParaRPr lang="en-US"/>
        </a:p>
      </dgm:t>
    </dgm:pt>
    <dgm:pt modelId="{1F8376CF-70AC-4A7C-B88F-C63454B60D66}" type="pres">
      <dgm:prSet presAssocID="{6D854A99-CD93-4165-8042-8996EA70BDCC}" presName="parentLin" presStyleCnt="0"/>
      <dgm:spPr/>
      <dgm:t>
        <a:bodyPr/>
        <a:lstStyle/>
        <a:p>
          <a:endParaRPr lang="en-US"/>
        </a:p>
      </dgm:t>
    </dgm:pt>
    <dgm:pt modelId="{04EA6D81-C686-4BFA-A1D2-151149F43D72}" type="pres">
      <dgm:prSet presAssocID="{6D854A99-CD93-4165-8042-8996EA70BDCC}" presName="parentLeftMargin" presStyleLbl="node1" presStyleIdx="0" presStyleCnt="3"/>
      <dgm:spPr/>
      <dgm:t>
        <a:bodyPr/>
        <a:lstStyle/>
        <a:p>
          <a:endParaRPr lang="en-US"/>
        </a:p>
      </dgm:t>
    </dgm:pt>
    <dgm:pt modelId="{256979F8-FEE4-4B8C-BC67-472C69CCA343}" type="pres">
      <dgm:prSet presAssocID="{6D854A99-CD93-4165-8042-8996EA70BDCC}" presName="parentText" presStyleLbl="node1" presStyleIdx="0" presStyleCnt="3" custScaleX="142997" custScaleY="397376" custLinFactNeighborX="-6883" custLinFactNeighborY="16988">
        <dgm:presLayoutVars>
          <dgm:chMax val="0"/>
          <dgm:bulletEnabled val="1"/>
        </dgm:presLayoutVars>
      </dgm:prSet>
      <dgm:spPr/>
      <dgm:t>
        <a:bodyPr/>
        <a:lstStyle/>
        <a:p>
          <a:endParaRPr lang="en-US"/>
        </a:p>
      </dgm:t>
    </dgm:pt>
    <dgm:pt modelId="{34B6E543-0875-4D6F-A144-D544FC3E6651}" type="pres">
      <dgm:prSet presAssocID="{6D854A99-CD93-4165-8042-8996EA70BDCC}" presName="negativeSpace" presStyleCnt="0"/>
      <dgm:spPr/>
      <dgm:t>
        <a:bodyPr/>
        <a:lstStyle/>
        <a:p>
          <a:endParaRPr lang="en-US"/>
        </a:p>
      </dgm:t>
    </dgm:pt>
    <dgm:pt modelId="{E555C720-C39E-4617-B5BA-D8E8C1B75530}" type="pres">
      <dgm:prSet presAssocID="{6D854A99-CD93-4165-8042-8996EA70BDCC}" presName="childText" presStyleLbl="conFgAcc1" presStyleIdx="0" presStyleCnt="3">
        <dgm:presLayoutVars>
          <dgm:bulletEnabled val="1"/>
        </dgm:presLayoutVars>
      </dgm:prSet>
      <dgm:spPr/>
      <dgm:t>
        <a:bodyPr/>
        <a:lstStyle/>
        <a:p>
          <a:endParaRPr lang="en-US"/>
        </a:p>
      </dgm:t>
    </dgm:pt>
    <dgm:pt modelId="{1BC76EC6-3E70-499D-AA23-F7165A2F8009}" type="pres">
      <dgm:prSet presAssocID="{1189245A-C031-4DD0-87D8-ECFA2FB1680B}" presName="spaceBetweenRectangles" presStyleCnt="0"/>
      <dgm:spPr/>
      <dgm:t>
        <a:bodyPr/>
        <a:lstStyle/>
        <a:p>
          <a:endParaRPr lang="en-US"/>
        </a:p>
      </dgm:t>
    </dgm:pt>
    <dgm:pt modelId="{462F08B3-6F75-4CD1-822C-CEB196A88674}" type="pres">
      <dgm:prSet presAssocID="{27D838C1-92E0-494B-9BAB-CB302FDD769B}" presName="parentLin" presStyleCnt="0"/>
      <dgm:spPr/>
      <dgm:t>
        <a:bodyPr/>
        <a:lstStyle/>
        <a:p>
          <a:endParaRPr lang="en-US"/>
        </a:p>
      </dgm:t>
    </dgm:pt>
    <dgm:pt modelId="{B9CE8D42-000D-4B6F-BE12-110EA157C07F}" type="pres">
      <dgm:prSet presAssocID="{27D838C1-92E0-494B-9BAB-CB302FDD769B}" presName="parentLeftMargin" presStyleLbl="node1" presStyleIdx="0" presStyleCnt="3"/>
      <dgm:spPr/>
      <dgm:t>
        <a:bodyPr/>
        <a:lstStyle/>
        <a:p>
          <a:endParaRPr lang="en-US"/>
        </a:p>
      </dgm:t>
    </dgm:pt>
    <dgm:pt modelId="{EE94B67F-5952-495F-8485-833611FE6475}" type="pres">
      <dgm:prSet presAssocID="{27D838C1-92E0-494B-9BAB-CB302FDD769B}" presName="parentText" presStyleLbl="node1" presStyleIdx="1" presStyleCnt="3" custScaleX="142997" custScaleY="362608">
        <dgm:presLayoutVars>
          <dgm:chMax val="0"/>
          <dgm:bulletEnabled val="1"/>
        </dgm:presLayoutVars>
      </dgm:prSet>
      <dgm:spPr/>
      <dgm:t>
        <a:bodyPr/>
        <a:lstStyle/>
        <a:p>
          <a:endParaRPr lang="en-US"/>
        </a:p>
      </dgm:t>
    </dgm:pt>
    <dgm:pt modelId="{7AC11F5F-731A-460B-B30C-C0ABA0C41C0F}" type="pres">
      <dgm:prSet presAssocID="{27D838C1-92E0-494B-9BAB-CB302FDD769B}" presName="negativeSpace" presStyleCnt="0"/>
      <dgm:spPr/>
      <dgm:t>
        <a:bodyPr/>
        <a:lstStyle/>
        <a:p>
          <a:endParaRPr lang="en-US"/>
        </a:p>
      </dgm:t>
    </dgm:pt>
    <dgm:pt modelId="{4118B597-5353-4D72-8302-68394503DEC8}" type="pres">
      <dgm:prSet presAssocID="{27D838C1-92E0-494B-9BAB-CB302FDD769B}" presName="childText" presStyleLbl="conFgAcc1" presStyleIdx="1" presStyleCnt="3">
        <dgm:presLayoutVars>
          <dgm:bulletEnabled val="1"/>
        </dgm:presLayoutVars>
      </dgm:prSet>
      <dgm:spPr/>
      <dgm:t>
        <a:bodyPr/>
        <a:lstStyle/>
        <a:p>
          <a:endParaRPr lang="en-US"/>
        </a:p>
      </dgm:t>
    </dgm:pt>
    <dgm:pt modelId="{9353C274-2D05-43E4-823E-5D3E606E828C}" type="pres">
      <dgm:prSet presAssocID="{5371488C-A6B0-4686-B19E-E90B6EB27BBB}" presName="spaceBetweenRectangles" presStyleCnt="0"/>
      <dgm:spPr/>
      <dgm:t>
        <a:bodyPr/>
        <a:lstStyle/>
        <a:p>
          <a:endParaRPr lang="en-US"/>
        </a:p>
      </dgm:t>
    </dgm:pt>
    <dgm:pt modelId="{0F226E35-9A0E-4A73-BBE1-A27CE4C22828}" type="pres">
      <dgm:prSet presAssocID="{A971A5B1-DE2D-4FE8-BC94-F5F8CC3C2BBD}" presName="parentLin" presStyleCnt="0"/>
      <dgm:spPr/>
      <dgm:t>
        <a:bodyPr/>
        <a:lstStyle/>
        <a:p>
          <a:endParaRPr lang="en-US"/>
        </a:p>
      </dgm:t>
    </dgm:pt>
    <dgm:pt modelId="{B0225441-2104-4CF0-8139-0FD356DE82EA}" type="pres">
      <dgm:prSet presAssocID="{A971A5B1-DE2D-4FE8-BC94-F5F8CC3C2BBD}" presName="parentLeftMargin" presStyleLbl="node1" presStyleIdx="1" presStyleCnt="3"/>
      <dgm:spPr/>
      <dgm:t>
        <a:bodyPr/>
        <a:lstStyle/>
        <a:p>
          <a:endParaRPr lang="en-US"/>
        </a:p>
      </dgm:t>
    </dgm:pt>
    <dgm:pt modelId="{1B02B9D6-5047-4CAB-B673-99370FEF9EAE}" type="pres">
      <dgm:prSet presAssocID="{A971A5B1-DE2D-4FE8-BC94-F5F8CC3C2BBD}" presName="parentText" presStyleLbl="node1" presStyleIdx="2" presStyleCnt="3" custScaleX="142997" custScaleY="425404" custLinFactNeighborY="17208">
        <dgm:presLayoutVars>
          <dgm:chMax val="0"/>
          <dgm:bulletEnabled val="1"/>
        </dgm:presLayoutVars>
      </dgm:prSet>
      <dgm:spPr/>
      <dgm:t>
        <a:bodyPr/>
        <a:lstStyle/>
        <a:p>
          <a:endParaRPr lang="en-US"/>
        </a:p>
      </dgm:t>
    </dgm:pt>
    <dgm:pt modelId="{8A598430-CA33-42DB-8622-1CF542710372}" type="pres">
      <dgm:prSet presAssocID="{A971A5B1-DE2D-4FE8-BC94-F5F8CC3C2BBD}" presName="negativeSpace" presStyleCnt="0"/>
      <dgm:spPr/>
      <dgm:t>
        <a:bodyPr/>
        <a:lstStyle/>
        <a:p>
          <a:endParaRPr lang="en-US"/>
        </a:p>
      </dgm:t>
    </dgm:pt>
    <dgm:pt modelId="{4F41CD11-7EB0-4F42-9F77-CBB340E84F6C}" type="pres">
      <dgm:prSet presAssocID="{A971A5B1-DE2D-4FE8-BC94-F5F8CC3C2BBD}" presName="childText" presStyleLbl="conFgAcc1" presStyleIdx="2" presStyleCnt="3">
        <dgm:presLayoutVars>
          <dgm:bulletEnabled val="1"/>
        </dgm:presLayoutVars>
      </dgm:prSet>
      <dgm:spPr/>
      <dgm:t>
        <a:bodyPr/>
        <a:lstStyle/>
        <a:p>
          <a:endParaRPr lang="en-US"/>
        </a:p>
      </dgm:t>
    </dgm:pt>
  </dgm:ptLst>
  <dgm:cxnLst>
    <dgm:cxn modelId="{A0C781E5-3A0B-4C33-B552-A97B51EE5A21}" type="presOf" srcId="{6D854A99-CD93-4165-8042-8996EA70BDCC}" destId="{256979F8-FEE4-4B8C-BC67-472C69CCA343}" srcOrd="1" destOrd="0" presId="urn:microsoft.com/office/officeart/2005/8/layout/list1"/>
    <dgm:cxn modelId="{FC02B737-6BF5-4523-86CB-16D3C36DC201}" type="presOf" srcId="{6D854A99-CD93-4165-8042-8996EA70BDCC}" destId="{04EA6D81-C686-4BFA-A1D2-151149F43D72}" srcOrd="0" destOrd="0" presId="urn:microsoft.com/office/officeart/2005/8/layout/list1"/>
    <dgm:cxn modelId="{4211D347-0060-440A-81F1-4AA16E24C7FF}" type="presOf" srcId="{A971A5B1-DE2D-4FE8-BC94-F5F8CC3C2BBD}" destId="{1B02B9D6-5047-4CAB-B673-99370FEF9EAE}" srcOrd="1" destOrd="0" presId="urn:microsoft.com/office/officeart/2005/8/layout/list1"/>
    <dgm:cxn modelId="{B5A4BD6B-5117-4863-AA77-079C7A35BF14}" srcId="{7E0CA316-0A87-4615-869A-0F29A956704B}" destId="{6D854A99-CD93-4165-8042-8996EA70BDCC}" srcOrd="0" destOrd="0" parTransId="{101A39F7-081E-4CB8-AF25-79E76ABC50B2}" sibTransId="{1189245A-C031-4DD0-87D8-ECFA2FB1680B}"/>
    <dgm:cxn modelId="{4E7B685F-3630-4AAA-8B23-E1453CF2E1C6}" srcId="{7E0CA316-0A87-4615-869A-0F29A956704B}" destId="{A971A5B1-DE2D-4FE8-BC94-F5F8CC3C2BBD}" srcOrd="2" destOrd="0" parTransId="{76E8D715-3AE7-4CB8-BAE2-4B1DE57A6E44}" sibTransId="{7C6FD1F1-9A93-4F3F-B09B-617AF080800C}"/>
    <dgm:cxn modelId="{970823EE-2887-4FB6-B522-FC1BB620B0D5}" type="presOf" srcId="{A971A5B1-DE2D-4FE8-BC94-F5F8CC3C2BBD}" destId="{B0225441-2104-4CF0-8139-0FD356DE82EA}" srcOrd="0" destOrd="0" presId="urn:microsoft.com/office/officeart/2005/8/layout/list1"/>
    <dgm:cxn modelId="{D9598A5E-BE69-43C4-9BEC-76E403122BB4}" type="presOf" srcId="{27D838C1-92E0-494B-9BAB-CB302FDD769B}" destId="{EE94B67F-5952-495F-8485-833611FE6475}" srcOrd="1" destOrd="0" presId="urn:microsoft.com/office/officeart/2005/8/layout/list1"/>
    <dgm:cxn modelId="{E1CFC8C8-1517-4579-AE85-E815BF5AC6BB}" srcId="{7E0CA316-0A87-4615-869A-0F29A956704B}" destId="{27D838C1-92E0-494B-9BAB-CB302FDD769B}" srcOrd="1" destOrd="0" parTransId="{6D4C870F-8937-459C-B8E3-E43D329FBA9D}" sibTransId="{5371488C-A6B0-4686-B19E-E90B6EB27BBB}"/>
    <dgm:cxn modelId="{BD1EFA23-9E19-4A5C-80DD-9A3B2456D4EB}" type="presOf" srcId="{7E0CA316-0A87-4615-869A-0F29A956704B}" destId="{90FF51CC-4AA9-4F98-A076-91ABE0B351AE}" srcOrd="0" destOrd="0" presId="urn:microsoft.com/office/officeart/2005/8/layout/list1"/>
    <dgm:cxn modelId="{D7373FA1-16DC-469C-B543-73B6EA202D6C}" type="presOf" srcId="{27D838C1-92E0-494B-9BAB-CB302FDD769B}" destId="{B9CE8D42-000D-4B6F-BE12-110EA157C07F}" srcOrd="0" destOrd="0" presId="urn:microsoft.com/office/officeart/2005/8/layout/list1"/>
    <dgm:cxn modelId="{AF4D0A27-CBB2-4785-A2CB-62E7A7FB5173}" type="presParOf" srcId="{90FF51CC-4AA9-4F98-A076-91ABE0B351AE}" destId="{1F8376CF-70AC-4A7C-B88F-C63454B60D66}" srcOrd="0" destOrd="0" presId="urn:microsoft.com/office/officeart/2005/8/layout/list1"/>
    <dgm:cxn modelId="{C9727707-8D10-4E0E-9B3D-B24DEC0EC854}" type="presParOf" srcId="{1F8376CF-70AC-4A7C-B88F-C63454B60D66}" destId="{04EA6D81-C686-4BFA-A1D2-151149F43D72}" srcOrd="0" destOrd="0" presId="urn:microsoft.com/office/officeart/2005/8/layout/list1"/>
    <dgm:cxn modelId="{BA24FB93-33EB-4FA9-A25B-B0A7343DAFE9}" type="presParOf" srcId="{1F8376CF-70AC-4A7C-B88F-C63454B60D66}" destId="{256979F8-FEE4-4B8C-BC67-472C69CCA343}" srcOrd="1" destOrd="0" presId="urn:microsoft.com/office/officeart/2005/8/layout/list1"/>
    <dgm:cxn modelId="{F19279FD-AB0C-4A57-9322-1F5665ECE346}" type="presParOf" srcId="{90FF51CC-4AA9-4F98-A076-91ABE0B351AE}" destId="{34B6E543-0875-4D6F-A144-D544FC3E6651}" srcOrd="1" destOrd="0" presId="urn:microsoft.com/office/officeart/2005/8/layout/list1"/>
    <dgm:cxn modelId="{99013A48-A5AC-4C1C-A985-0BB0B5C732B8}" type="presParOf" srcId="{90FF51CC-4AA9-4F98-A076-91ABE0B351AE}" destId="{E555C720-C39E-4617-B5BA-D8E8C1B75530}" srcOrd="2" destOrd="0" presId="urn:microsoft.com/office/officeart/2005/8/layout/list1"/>
    <dgm:cxn modelId="{6168F779-CAF3-424B-A9F9-3831D722DC97}" type="presParOf" srcId="{90FF51CC-4AA9-4F98-A076-91ABE0B351AE}" destId="{1BC76EC6-3E70-499D-AA23-F7165A2F8009}" srcOrd="3" destOrd="0" presId="urn:microsoft.com/office/officeart/2005/8/layout/list1"/>
    <dgm:cxn modelId="{623E81D1-920B-4DC0-ACAD-B1D82A9C0663}" type="presParOf" srcId="{90FF51CC-4AA9-4F98-A076-91ABE0B351AE}" destId="{462F08B3-6F75-4CD1-822C-CEB196A88674}" srcOrd="4" destOrd="0" presId="urn:microsoft.com/office/officeart/2005/8/layout/list1"/>
    <dgm:cxn modelId="{6D8609DE-E344-464D-BE6F-5674946B895C}" type="presParOf" srcId="{462F08B3-6F75-4CD1-822C-CEB196A88674}" destId="{B9CE8D42-000D-4B6F-BE12-110EA157C07F}" srcOrd="0" destOrd="0" presId="urn:microsoft.com/office/officeart/2005/8/layout/list1"/>
    <dgm:cxn modelId="{930721DA-C852-4548-91BB-E4D86F620428}" type="presParOf" srcId="{462F08B3-6F75-4CD1-822C-CEB196A88674}" destId="{EE94B67F-5952-495F-8485-833611FE6475}" srcOrd="1" destOrd="0" presId="urn:microsoft.com/office/officeart/2005/8/layout/list1"/>
    <dgm:cxn modelId="{8B24EC2D-97D7-46A2-AFC4-3CA5AF19CC1B}" type="presParOf" srcId="{90FF51CC-4AA9-4F98-A076-91ABE0B351AE}" destId="{7AC11F5F-731A-460B-B30C-C0ABA0C41C0F}" srcOrd="5" destOrd="0" presId="urn:microsoft.com/office/officeart/2005/8/layout/list1"/>
    <dgm:cxn modelId="{1FA2AEDC-8049-44DB-BF38-6777F639207F}" type="presParOf" srcId="{90FF51CC-4AA9-4F98-A076-91ABE0B351AE}" destId="{4118B597-5353-4D72-8302-68394503DEC8}" srcOrd="6" destOrd="0" presId="urn:microsoft.com/office/officeart/2005/8/layout/list1"/>
    <dgm:cxn modelId="{7B3BDAB8-8D32-4231-BA77-7A0DD1350C26}" type="presParOf" srcId="{90FF51CC-4AA9-4F98-A076-91ABE0B351AE}" destId="{9353C274-2D05-43E4-823E-5D3E606E828C}" srcOrd="7" destOrd="0" presId="urn:microsoft.com/office/officeart/2005/8/layout/list1"/>
    <dgm:cxn modelId="{1BC3DCEA-989F-4C49-A250-BE45468097FF}" type="presParOf" srcId="{90FF51CC-4AA9-4F98-A076-91ABE0B351AE}" destId="{0F226E35-9A0E-4A73-BBE1-A27CE4C22828}" srcOrd="8" destOrd="0" presId="urn:microsoft.com/office/officeart/2005/8/layout/list1"/>
    <dgm:cxn modelId="{CA15C799-4AB6-4117-A305-CB9C76608F69}" type="presParOf" srcId="{0F226E35-9A0E-4A73-BBE1-A27CE4C22828}" destId="{B0225441-2104-4CF0-8139-0FD356DE82EA}" srcOrd="0" destOrd="0" presId="urn:microsoft.com/office/officeart/2005/8/layout/list1"/>
    <dgm:cxn modelId="{85A4E07F-C6F2-40BC-BC1D-9BC142BD8D6E}" type="presParOf" srcId="{0F226E35-9A0E-4A73-BBE1-A27CE4C22828}" destId="{1B02B9D6-5047-4CAB-B673-99370FEF9EAE}" srcOrd="1" destOrd="0" presId="urn:microsoft.com/office/officeart/2005/8/layout/list1"/>
    <dgm:cxn modelId="{27ADF3B8-B28D-423E-955E-497B6732D2E1}" type="presParOf" srcId="{90FF51CC-4AA9-4F98-A076-91ABE0B351AE}" destId="{8A598430-CA33-42DB-8622-1CF542710372}" srcOrd="9" destOrd="0" presId="urn:microsoft.com/office/officeart/2005/8/layout/list1"/>
    <dgm:cxn modelId="{22960A05-B812-42DE-9A61-49B2BDE923C3}" type="presParOf" srcId="{90FF51CC-4AA9-4F98-A076-91ABE0B351AE}" destId="{4F41CD11-7EB0-4F42-9F77-CBB340E84F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D8984-FFB3-41C9-BF62-18E0972A64FC}"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en-US"/>
        </a:p>
      </dgm:t>
    </dgm:pt>
    <dgm:pt modelId="{290D0920-9DD1-428F-BB67-5446127A6782}">
      <dgm:prSet phldrT="[Text]" custT="1"/>
      <dgm:spPr/>
      <dgm:t>
        <a:bodyPr/>
        <a:lstStyle/>
        <a:p>
          <a:pPr rtl="1"/>
          <a:r>
            <a:rPr lang="fa-IR" sz="2200" b="1" dirty="0" smtClean="0"/>
            <a:t>اهداف به چهار دسته تقسیم می شوند:</a:t>
          </a:r>
          <a:endParaRPr lang="en-US" sz="2200" dirty="0"/>
        </a:p>
      </dgm:t>
    </dgm:pt>
    <dgm:pt modelId="{748404B9-F84C-4C79-92E9-3034C5D3EA08}" type="parTrans" cxnId="{D75AEB8E-D6AD-44B1-9CD1-98781D25CE8C}">
      <dgm:prSet/>
      <dgm:spPr/>
      <dgm:t>
        <a:bodyPr/>
        <a:lstStyle/>
        <a:p>
          <a:endParaRPr lang="en-US"/>
        </a:p>
      </dgm:t>
    </dgm:pt>
    <dgm:pt modelId="{FB03192A-1677-4E12-86E8-34F460AF24E0}" type="sibTrans" cxnId="{D75AEB8E-D6AD-44B1-9CD1-98781D25CE8C}">
      <dgm:prSet/>
      <dgm:spPr/>
      <dgm:t>
        <a:bodyPr/>
        <a:lstStyle/>
        <a:p>
          <a:endParaRPr lang="en-US"/>
        </a:p>
      </dgm:t>
    </dgm:pt>
    <dgm:pt modelId="{501022E5-0CF1-4E0C-940B-7E7E853FEAA4}">
      <dgm:prSet phldrT="[Text]" custT="1"/>
      <dgm:spPr/>
      <dgm:t>
        <a:bodyPr/>
        <a:lstStyle/>
        <a:p>
          <a:pPr algn="r" rtl="1"/>
          <a:r>
            <a:rPr lang="fa-IR" sz="1800" dirty="0" smtClean="0"/>
            <a:t>ج)  هدف ویژه:  که زیر مجموعه ی هدف کلی استو دستیابی به اهداف ویژه منجر به دست یابی به هدف کلی(اصلی)می شود.</a:t>
          </a:r>
          <a:endParaRPr lang="en-US" sz="1800" dirty="0"/>
        </a:p>
      </dgm:t>
    </dgm:pt>
    <dgm:pt modelId="{C0B5EE5F-DB8D-4ED7-91AB-0CCA5CE5EC84}" type="parTrans" cxnId="{64563F12-1C76-4CA9-A6E4-C101455C778E}">
      <dgm:prSet/>
      <dgm:spPr/>
      <dgm:t>
        <a:bodyPr/>
        <a:lstStyle/>
        <a:p>
          <a:endParaRPr lang="en-US"/>
        </a:p>
      </dgm:t>
    </dgm:pt>
    <dgm:pt modelId="{1C757479-F274-4F71-B966-D89EB3BCA28A}" type="sibTrans" cxnId="{64563F12-1C76-4CA9-A6E4-C101455C778E}">
      <dgm:prSet/>
      <dgm:spPr/>
      <dgm:t>
        <a:bodyPr/>
        <a:lstStyle/>
        <a:p>
          <a:endParaRPr lang="en-US"/>
        </a:p>
      </dgm:t>
    </dgm:pt>
    <dgm:pt modelId="{27E1BE7B-A283-4965-A18F-927AF8F27E16}">
      <dgm:prSet phldrT="[Text]" custT="1"/>
      <dgm:spPr/>
      <dgm:t>
        <a:bodyPr/>
        <a:lstStyle/>
        <a:p>
          <a:pPr algn="r" rtl="1"/>
          <a:r>
            <a:rPr lang="fa-IR" sz="1800" dirty="0" smtClean="0"/>
            <a:t>د)  هدف کاربردی:  که مشخص می کند نتایج نهایی حاصل از اجرای پژوهش به چه گروه و اشخاصی کاربرد خواهد داشت و در‌جهت اخذ چه تصمیماتی مفید خواهد بود.</a:t>
          </a:r>
          <a:endParaRPr lang="en-US" sz="1800" dirty="0"/>
        </a:p>
      </dgm:t>
    </dgm:pt>
    <dgm:pt modelId="{90188AB7-B9E5-439E-935C-1937894A3E76}" type="parTrans" cxnId="{6BD7A78D-5154-4B79-ADF8-28AAB58C864E}">
      <dgm:prSet/>
      <dgm:spPr/>
      <dgm:t>
        <a:bodyPr/>
        <a:lstStyle/>
        <a:p>
          <a:endParaRPr lang="en-US"/>
        </a:p>
      </dgm:t>
    </dgm:pt>
    <dgm:pt modelId="{488A350A-130C-4787-889E-E0ADAB4DA2D8}" type="sibTrans" cxnId="{6BD7A78D-5154-4B79-ADF8-28AAB58C864E}">
      <dgm:prSet/>
      <dgm:spPr/>
      <dgm:t>
        <a:bodyPr/>
        <a:lstStyle/>
        <a:p>
          <a:endParaRPr lang="en-US"/>
        </a:p>
      </dgm:t>
    </dgm:pt>
    <dgm:pt modelId="{3EE13EAC-9DE6-41C5-BD10-D28A8DB89364}">
      <dgm:prSet phldrT="[Text]" custT="1"/>
      <dgm:spPr/>
      <dgm:t>
        <a:bodyPr/>
        <a:lstStyle/>
        <a:p>
          <a:pPr algn="r" rtl="1"/>
          <a:r>
            <a:rPr lang="fa-IR" sz="1800" dirty="0" smtClean="0"/>
            <a:t>الف )  اهداف آرمانی : که هدف نهایی از اجرای پژوهش است و پژوهشگر در مسیر دست یابی به آن حرکت می کند.</a:t>
          </a:r>
          <a:endParaRPr lang="en-US" sz="1800" dirty="0"/>
        </a:p>
      </dgm:t>
    </dgm:pt>
    <dgm:pt modelId="{A4DB2C4D-5BA1-4BF5-B147-DC79958BB08E}" type="sibTrans" cxnId="{952C2F61-9AD6-495E-94AA-20DE8A39454A}">
      <dgm:prSet/>
      <dgm:spPr/>
      <dgm:t>
        <a:bodyPr/>
        <a:lstStyle/>
        <a:p>
          <a:endParaRPr lang="en-US"/>
        </a:p>
      </dgm:t>
    </dgm:pt>
    <dgm:pt modelId="{9D448052-135C-4033-990A-39AB53A8949D}" type="parTrans" cxnId="{952C2F61-9AD6-495E-94AA-20DE8A39454A}">
      <dgm:prSet/>
      <dgm:spPr/>
      <dgm:t>
        <a:bodyPr/>
        <a:lstStyle/>
        <a:p>
          <a:endParaRPr lang="en-US"/>
        </a:p>
      </dgm:t>
    </dgm:pt>
    <dgm:pt modelId="{F225115C-F5CB-4CF9-ACF4-6BFC54424D09}">
      <dgm:prSet phldrT="[Text]" custT="1"/>
      <dgm:spPr/>
      <dgm:t>
        <a:bodyPr/>
        <a:lstStyle/>
        <a:p>
          <a:pPr algn="r"/>
          <a:r>
            <a:rPr lang="fa-IR" sz="1800" dirty="0" smtClean="0"/>
            <a:t>ب)  هدف کلی(اصلی): که هدف قابل دست یابی برای پژوهشگر است و برای مشخص کردن آن باید دید که با توجه به موضع پژوهش قراراست به چه چیزی دست یافت.</a:t>
          </a:r>
          <a:endParaRPr lang="en-US" sz="1800" dirty="0"/>
        </a:p>
      </dgm:t>
    </dgm:pt>
    <dgm:pt modelId="{A91ED07A-9EE6-4CB4-9D83-3898309AE0F1}" type="sibTrans" cxnId="{42D36F74-18B7-48E4-8465-73CD59EA9449}">
      <dgm:prSet/>
      <dgm:spPr/>
      <dgm:t>
        <a:bodyPr/>
        <a:lstStyle/>
        <a:p>
          <a:endParaRPr lang="en-US"/>
        </a:p>
      </dgm:t>
    </dgm:pt>
    <dgm:pt modelId="{7AF6F3BD-29D1-4D09-A05B-C72A3ED2815D}" type="parTrans" cxnId="{42D36F74-18B7-48E4-8465-73CD59EA9449}">
      <dgm:prSet/>
      <dgm:spPr/>
      <dgm:t>
        <a:bodyPr/>
        <a:lstStyle/>
        <a:p>
          <a:endParaRPr lang="en-US"/>
        </a:p>
      </dgm:t>
    </dgm:pt>
    <dgm:pt modelId="{484A65D2-147E-4874-8F77-031E58F90818}" type="pres">
      <dgm:prSet presAssocID="{B18D8984-FFB3-41C9-BF62-18E0972A64FC}" presName="layout" presStyleCnt="0">
        <dgm:presLayoutVars>
          <dgm:chMax/>
          <dgm:chPref/>
          <dgm:dir/>
          <dgm:animOne val="branch"/>
          <dgm:animLvl val="lvl"/>
          <dgm:resizeHandles/>
        </dgm:presLayoutVars>
      </dgm:prSet>
      <dgm:spPr/>
      <dgm:t>
        <a:bodyPr/>
        <a:lstStyle/>
        <a:p>
          <a:endParaRPr lang="en-US"/>
        </a:p>
      </dgm:t>
    </dgm:pt>
    <dgm:pt modelId="{39CBC94D-AF35-4722-98DE-978A1B7C3D82}" type="pres">
      <dgm:prSet presAssocID="{290D0920-9DD1-428F-BB67-5446127A6782}" presName="root" presStyleCnt="0">
        <dgm:presLayoutVars>
          <dgm:chMax/>
          <dgm:chPref val="4"/>
        </dgm:presLayoutVars>
      </dgm:prSet>
      <dgm:spPr/>
    </dgm:pt>
    <dgm:pt modelId="{E40DDC94-C998-4B23-8A77-89E21F89FF9C}" type="pres">
      <dgm:prSet presAssocID="{290D0920-9DD1-428F-BB67-5446127A6782}" presName="rootComposite" presStyleCnt="0">
        <dgm:presLayoutVars/>
      </dgm:prSet>
      <dgm:spPr/>
    </dgm:pt>
    <dgm:pt modelId="{5769B169-FA38-4083-8978-352976A354DE}" type="pres">
      <dgm:prSet presAssocID="{290D0920-9DD1-428F-BB67-5446127A6782}" presName="rootText" presStyleLbl="node0" presStyleIdx="0" presStyleCnt="1" custScaleX="134696" custScaleY="71670">
        <dgm:presLayoutVars>
          <dgm:chMax/>
          <dgm:chPref val="4"/>
        </dgm:presLayoutVars>
      </dgm:prSet>
      <dgm:spPr/>
      <dgm:t>
        <a:bodyPr/>
        <a:lstStyle/>
        <a:p>
          <a:endParaRPr lang="en-US"/>
        </a:p>
      </dgm:t>
    </dgm:pt>
    <dgm:pt modelId="{64068821-792F-4DB8-B1F4-13091F26B1F9}" type="pres">
      <dgm:prSet presAssocID="{290D0920-9DD1-428F-BB67-5446127A6782}" presName="childShape" presStyleCnt="0">
        <dgm:presLayoutVars>
          <dgm:chMax val="0"/>
          <dgm:chPref val="0"/>
        </dgm:presLayoutVars>
      </dgm:prSet>
      <dgm:spPr/>
    </dgm:pt>
    <dgm:pt modelId="{B7750180-5FCD-4940-83D4-7F86A7405FBC}" type="pres">
      <dgm:prSet presAssocID="{3EE13EAC-9DE6-41C5-BD10-D28A8DB89364}" presName="childComposite" presStyleCnt="0">
        <dgm:presLayoutVars>
          <dgm:chMax val="0"/>
          <dgm:chPref val="0"/>
        </dgm:presLayoutVars>
      </dgm:prSet>
      <dgm:spPr/>
    </dgm:pt>
    <dgm:pt modelId="{56B2B98C-62DA-4FA5-B19E-89057EE9113E}" type="pres">
      <dgm:prSet presAssocID="{3EE13EAC-9DE6-41C5-BD10-D28A8DB89364}" presName="Image" presStyleLbl="node1" presStyleIdx="0" presStyleCnt="4" custScaleX="12863" custScaleY="25929" custLinFactX="300000" custLinFactNeighborX="344882" custLinFactNeighborY="1242"/>
      <dgm:spPr/>
    </dgm:pt>
    <dgm:pt modelId="{3F917E0B-23F1-421E-A175-F1F59CDA42B7}" type="pres">
      <dgm:prSet presAssocID="{3EE13EAC-9DE6-41C5-BD10-D28A8DB89364}" presName="childText" presStyleLbl="lnNode1" presStyleIdx="0" presStyleCnt="4" custScaleX="160847" custScaleY="90730" custLinFactNeighborX="0" custLinFactNeighborY="2484">
        <dgm:presLayoutVars>
          <dgm:chMax val="0"/>
          <dgm:chPref val="0"/>
          <dgm:bulletEnabled val="1"/>
        </dgm:presLayoutVars>
      </dgm:prSet>
      <dgm:spPr/>
      <dgm:t>
        <a:bodyPr/>
        <a:lstStyle/>
        <a:p>
          <a:endParaRPr lang="en-US"/>
        </a:p>
      </dgm:t>
    </dgm:pt>
    <dgm:pt modelId="{9948F3DE-C865-4EA2-9C2D-B485A50E5CC6}" type="pres">
      <dgm:prSet presAssocID="{F225115C-F5CB-4CF9-ACF4-6BFC54424D09}" presName="childComposite" presStyleCnt="0">
        <dgm:presLayoutVars>
          <dgm:chMax val="0"/>
          <dgm:chPref val="0"/>
        </dgm:presLayoutVars>
      </dgm:prSet>
      <dgm:spPr/>
    </dgm:pt>
    <dgm:pt modelId="{1B7F3EE9-F545-4599-BC93-218B663A9336}" type="pres">
      <dgm:prSet presAssocID="{F225115C-F5CB-4CF9-ACF4-6BFC54424D09}" presName="Image" presStyleLbl="node1" presStyleIdx="1" presStyleCnt="4" custFlipVert="1" custFlipHor="1" custScaleX="8100" custScaleY="15591" custLinFactX="272138" custLinFactY="100000" custLinFactNeighborX="300000" custLinFactNeighborY="122852"/>
      <dgm:spPr/>
      <dgm:t>
        <a:bodyPr/>
        <a:lstStyle/>
        <a:p>
          <a:endParaRPr lang="en-US"/>
        </a:p>
      </dgm:t>
    </dgm:pt>
    <dgm:pt modelId="{4467C782-47D6-4F3F-80A9-DE24AE838114}" type="pres">
      <dgm:prSet presAssocID="{F225115C-F5CB-4CF9-ACF4-6BFC54424D09}" presName="childText" presStyleLbl="lnNode1" presStyleIdx="1" presStyleCnt="4" custScaleX="160847" custLinFactNeighborX="-21739">
        <dgm:presLayoutVars>
          <dgm:chMax val="0"/>
          <dgm:chPref val="0"/>
          <dgm:bulletEnabled val="1"/>
        </dgm:presLayoutVars>
      </dgm:prSet>
      <dgm:spPr/>
      <dgm:t>
        <a:bodyPr/>
        <a:lstStyle/>
        <a:p>
          <a:endParaRPr lang="en-US"/>
        </a:p>
      </dgm:t>
    </dgm:pt>
    <dgm:pt modelId="{A163C38D-EBCF-45E9-ADB4-39D2BE3C6D16}" type="pres">
      <dgm:prSet presAssocID="{501022E5-0CF1-4E0C-940B-7E7E853FEAA4}" presName="childComposite" presStyleCnt="0">
        <dgm:presLayoutVars>
          <dgm:chMax val="0"/>
          <dgm:chPref val="0"/>
        </dgm:presLayoutVars>
      </dgm:prSet>
      <dgm:spPr/>
    </dgm:pt>
    <dgm:pt modelId="{802D5E49-A1ED-4B87-9F96-EB7393B7CBC1}" type="pres">
      <dgm:prSet presAssocID="{501022E5-0CF1-4E0C-940B-7E7E853FEAA4}" presName="Image" presStyleLbl="node1" presStyleIdx="2" presStyleCnt="4" custFlipVert="1" custFlipHor="1" custScaleX="30517" custScaleY="9850" custLinFactX="244171" custLinFactNeighborX="300000"/>
      <dgm:spPr/>
      <dgm:t>
        <a:bodyPr/>
        <a:lstStyle/>
        <a:p>
          <a:endParaRPr lang="en-US"/>
        </a:p>
      </dgm:t>
    </dgm:pt>
    <dgm:pt modelId="{E0977D63-6F88-4BBF-98D0-E83361C37D82}" type="pres">
      <dgm:prSet presAssocID="{501022E5-0CF1-4E0C-940B-7E7E853FEAA4}" presName="childText" presStyleLbl="lnNode1" presStyleIdx="2" presStyleCnt="4" custScaleX="160847" custLinFactNeighborX="-21739">
        <dgm:presLayoutVars>
          <dgm:chMax val="0"/>
          <dgm:chPref val="0"/>
          <dgm:bulletEnabled val="1"/>
        </dgm:presLayoutVars>
      </dgm:prSet>
      <dgm:spPr/>
      <dgm:t>
        <a:bodyPr/>
        <a:lstStyle/>
        <a:p>
          <a:endParaRPr lang="en-US"/>
        </a:p>
      </dgm:t>
    </dgm:pt>
    <dgm:pt modelId="{56D21CB3-12D2-48D8-9683-67847844C882}" type="pres">
      <dgm:prSet presAssocID="{27E1BE7B-A283-4965-A18F-927AF8F27E16}" presName="childComposite" presStyleCnt="0">
        <dgm:presLayoutVars>
          <dgm:chMax val="0"/>
          <dgm:chPref val="0"/>
        </dgm:presLayoutVars>
      </dgm:prSet>
      <dgm:spPr/>
    </dgm:pt>
    <dgm:pt modelId="{0AA0D92B-EB0B-431A-B68E-67577B91AE5F}" type="pres">
      <dgm:prSet presAssocID="{27E1BE7B-A283-4965-A18F-927AF8F27E16}" presName="Image" presStyleLbl="node1" presStyleIdx="3" presStyleCnt="4" custFlipHor="1" custScaleX="18095" custScaleY="30309" custLinFactX="244171" custLinFactNeighborX="300000"/>
      <dgm:spPr/>
    </dgm:pt>
    <dgm:pt modelId="{B408F2F1-3D93-4B58-BA47-49DA814A0B79}" type="pres">
      <dgm:prSet presAssocID="{27E1BE7B-A283-4965-A18F-927AF8F27E16}" presName="childText" presStyleLbl="lnNode1" presStyleIdx="3" presStyleCnt="4" custScaleX="160847" custLinFactNeighborX="1879" custLinFactNeighborY="-3726">
        <dgm:presLayoutVars>
          <dgm:chMax val="0"/>
          <dgm:chPref val="0"/>
          <dgm:bulletEnabled val="1"/>
        </dgm:presLayoutVars>
      </dgm:prSet>
      <dgm:spPr/>
      <dgm:t>
        <a:bodyPr/>
        <a:lstStyle/>
        <a:p>
          <a:endParaRPr lang="en-US"/>
        </a:p>
      </dgm:t>
    </dgm:pt>
  </dgm:ptLst>
  <dgm:cxnLst>
    <dgm:cxn modelId="{42D36F74-18B7-48E4-8465-73CD59EA9449}" srcId="{290D0920-9DD1-428F-BB67-5446127A6782}" destId="{F225115C-F5CB-4CF9-ACF4-6BFC54424D09}" srcOrd="1" destOrd="0" parTransId="{7AF6F3BD-29D1-4D09-A05B-C72A3ED2815D}" sibTransId="{A91ED07A-9EE6-4CB4-9D83-3898309AE0F1}"/>
    <dgm:cxn modelId="{D75AEB8E-D6AD-44B1-9CD1-98781D25CE8C}" srcId="{B18D8984-FFB3-41C9-BF62-18E0972A64FC}" destId="{290D0920-9DD1-428F-BB67-5446127A6782}" srcOrd="0" destOrd="0" parTransId="{748404B9-F84C-4C79-92E9-3034C5D3EA08}" sibTransId="{FB03192A-1677-4E12-86E8-34F460AF24E0}"/>
    <dgm:cxn modelId="{16AC7ABB-CFA0-4AE5-900A-FCF1158DAE1B}" type="presOf" srcId="{3EE13EAC-9DE6-41C5-BD10-D28A8DB89364}" destId="{3F917E0B-23F1-421E-A175-F1F59CDA42B7}" srcOrd="0" destOrd="0" presId="urn:microsoft.com/office/officeart/2008/layout/PictureAccentList"/>
    <dgm:cxn modelId="{6BD7A78D-5154-4B79-ADF8-28AAB58C864E}" srcId="{290D0920-9DD1-428F-BB67-5446127A6782}" destId="{27E1BE7B-A283-4965-A18F-927AF8F27E16}" srcOrd="3" destOrd="0" parTransId="{90188AB7-B9E5-439E-935C-1937894A3E76}" sibTransId="{488A350A-130C-4787-889E-E0ADAB4DA2D8}"/>
    <dgm:cxn modelId="{4EBF5C9D-5AF9-411B-B7D6-1E0435D94A30}" type="presOf" srcId="{290D0920-9DD1-428F-BB67-5446127A6782}" destId="{5769B169-FA38-4083-8978-352976A354DE}" srcOrd="0" destOrd="0" presId="urn:microsoft.com/office/officeart/2008/layout/PictureAccentList"/>
    <dgm:cxn modelId="{569541C5-D910-4A36-BB9F-A3C436F389AB}" type="presOf" srcId="{501022E5-0CF1-4E0C-940B-7E7E853FEAA4}" destId="{E0977D63-6F88-4BBF-98D0-E83361C37D82}" srcOrd="0" destOrd="0" presId="urn:microsoft.com/office/officeart/2008/layout/PictureAccentList"/>
    <dgm:cxn modelId="{BB29791B-3664-4865-A3E9-6A9DCBD36110}" type="presOf" srcId="{27E1BE7B-A283-4965-A18F-927AF8F27E16}" destId="{B408F2F1-3D93-4B58-BA47-49DA814A0B79}" srcOrd="0" destOrd="0" presId="urn:microsoft.com/office/officeart/2008/layout/PictureAccentList"/>
    <dgm:cxn modelId="{64563F12-1C76-4CA9-A6E4-C101455C778E}" srcId="{290D0920-9DD1-428F-BB67-5446127A6782}" destId="{501022E5-0CF1-4E0C-940B-7E7E853FEAA4}" srcOrd="2" destOrd="0" parTransId="{C0B5EE5F-DB8D-4ED7-91AB-0CCA5CE5EC84}" sibTransId="{1C757479-F274-4F71-B966-D89EB3BCA28A}"/>
    <dgm:cxn modelId="{952C2F61-9AD6-495E-94AA-20DE8A39454A}" srcId="{290D0920-9DD1-428F-BB67-5446127A6782}" destId="{3EE13EAC-9DE6-41C5-BD10-D28A8DB89364}" srcOrd="0" destOrd="0" parTransId="{9D448052-135C-4033-990A-39AB53A8949D}" sibTransId="{A4DB2C4D-5BA1-4BF5-B147-DC79958BB08E}"/>
    <dgm:cxn modelId="{05720E8F-FC98-46A0-B0FB-6E02E7722439}" type="presOf" srcId="{B18D8984-FFB3-41C9-BF62-18E0972A64FC}" destId="{484A65D2-147E-4874-8F77-031E58F90818}" srcOrd="0" destOrd="0" presId="urn:microsoft.com/office/officeart/2008/layout/PictureAccentList"/>
    <dgm:cxn modelId="{AEFF29EF-6890-42BA-A35B-40D36F30D4AC}" type="presOf" srcId="{F225115C-F5CB-4CF9-ACF4-6BFC54424D09}" destId="{4467C782-47D6-4F3F-80A9-DE24AE838114}" srcOrd="0" destOrd="0" presId="urn:microsoft.com/office/officeart/2008/layout/PictureAccentList"/>
    <dgm:cxn modelId="{E5A78245-ACE1-4FC7-9DC1-74EB2386CC34}" type="presParOf" srcId="{484A65D2-147E-4874-8F77-031E58F90818}" destId="{39CBC94D-AF35-4722-98DE-978A1B7C3D82}" srcOrd="0" destOrd="0" presId="urn:microsoft.com/office/officeart/2008/layout/PictureAccentList"/>
    <dgm:cxn modelId="{C379405C-6A98-4276-A17F-D0C2517AAD02}" type="presParOf" srcId="{39CBC94D-AF35-4722-98DE-978A1B7C3D82}" destId="{E40DDC94-C998-4B23-8A77-89E21F89FF9C}" srcOrd="0" destOrd="0" presId="urn:microsoft.com/office/officeart/2008/layout/PictureAccentList"/>
    <dgm:cxn modelId="{E1AE9216-F8D7-4C19-91F4-1BA08F2E0276}" type="presParOf" srcId="{E40DDC94-C998-4B23-8A77-89E21F89FF9C}" destId="{5769B169-FA38-4083-8978-352976A354DE}" srcOrd="0" destOrd="0" presId="urn:microsoft.com/office/officeart/2008/layout/PictureAccentList"/>
    <dgm:cxn modelId="{92313059-677F-4431-BCEC-C9C05D020304}" type="presParOf" srcId="{39CBC94D-AF35-4722-98DE-978A1B7C3D82}" destId="{64068821-792F-4DB8-B1F4-13091F26B1F9}" srcOrd="1" destOrd="0" presId="urn:microsoft.com/office/officeart/2008/layout/PictureAccentList"/>
    <dgm:cxn modelId="{A4AC3315-44F3-4F8C-9B31-4DC90F7D98B9}" type="presParOf" srcId="{64068821-792F-4DB8-B1F4-13091F26B1F9}" destId="{B7750180-5FCD-4940-83D4-7F86A7405FBC}" srcOrd="0" destOrd="0" presId="urn:microsoft.com/office/officeart/2008/layout/PictureAccentList"/>
    <dgm:cxn modelId="{D8712ACE-F577-4F5B-AA52-3486F755198B}" type="presParOf" srcId="{B7750180-5FCD-4940-83D4-7F86A7405FBC}" destId="{56B2B98C-62DA-4FA5-B19E-89057EE9113E}" srcOrd="0" destOrd="0" presId="urn:microsoft.com/office/officeart/2008/layout/PictureAccentList"/>
    <dgm:cxn modelId="{EAEF4719-3043-4453-BC34-64A8C0B53FD2}" type="presParOf" srcId="{B7750180-5FCD-4940-83D4-7F86A7405FBC}" destId="{3F917E0B-23F1-421E-A175-F1F59CDA42B7}" srcOrd="1" destOrd="0" presId="urn:microsoft.com/office/officeart/2008/layout/PictureAccentList"/>
    <dgm:cxn modelId="{E44E3F1B-BB19-4B06-8577-FCE11A0480F5}" type="presParOf" srcId="{64068821-792F-4DB8-B1F4-13091F26B1F9}" destId="{9948F3DE-C865-4EA2-9C2D-B485A50E5CC6}" srcOrd="1" destOrd="0" presId="urn:microsoft.com/office/officeart/2008/layout/PictureAccentList"/>
    <dgm:cxn modelId="{D27D8725-B873-409D-8355-B9241C19276F}" type="presParOf" srcId="{9948F3DE-C865-4EA2-9C2D-B485A50E5CC6}" destId="{1B7F3EE9-F545-4599-BC93-218B663A9336}" srcOrd="0" destOrd="0" presId="urn:microsoft.com/office/officeart/2008/layout/PictureAccentList"/>
    <dgm:cxn modelId="{11DE2238-F708-4380-9A02-BB588E800B87}" type="presParOf" srcId="{9948F3DE-C865-4EA2-9C2D-B485A50E5CC6}" destId="{4467C782-47D6-4F3F-80A9-DE24AE838114}" srcOrd="1" destOrd="0" presId="urn:microsoft.com/office/officeart/2008/layout/PictureAccentList"/>
    <dgm:cxn modelId="{CE512489-CDF3-4B2D-899F-2EC960E63AED}" type="presParOf" srcId="{64068821-792F-4DB8-B1F4-13091F26B1F9}" destId="{A163C38D-EBCF-45E9-ADB4-39D2BE3C6D16}" srcOrd="2" destOrd="0" presId="urn:microsoft.com/office/officeart/2008/layout/PictureAccentList"/>
    <dgm:cxn modelId="{0234F66A-3B93-4C45-A989-A4D925377ED0}" type="presParOf" srcId="{A163C38D-EBCF-45E9-ADB4-39D2BE3C6D16}" destId="{802D5E49-A1ED-4B87-9F96-EB7393B7CBC1}" srcOrd="0" destOrd="0" presId="urn:microsoft.com/office/officeart/2008/layout/PictureAccentList"/>
    <dgm:cxn modelId="{79689C4A-7EB4-4FC2-8293-D9F6B376F9E2}" type="presParOf" srcId="{A163C38D-EBCF-45E9-ADB4-39D2BE3C6D16}" destId="{E0977D63-6F88-4BBF-98D0-E83361C37D82}" srcOrd="1" destOrd="0" presId="urn:microsoft.com/office/officeart/2008/layout/PictureAccentList"/>
    <dgm:cxn modelId="{65D95148-FE46-4BBA-810B-928DD0233FEE}" type="presParOf" srcId="{64068821-792F-4DB8-B1F4-13091F26B1F9}" destId="{56D21CB3-12D2-48D8-9683-67847844C882}" srcOrd="3" destOrd="0" presId="urn:microsoft.com/office/officeart/2008/layout/PictureAccentList"/>
    <dgm:cxn modelId="{742871CF-A776-49EA-851E-8A3E6EA7FB6A}" type="presParOf" srcId="{56D21CB3-12D2-48D8-9683-67847844C882}" destId="{0AA0D92B-EB0B-431A-B68E-67577B91AE5F}" srcOrd="0" destOrd="0" presId="urn:microsoft.com/office/officeart/2008/layout/PictureAccentList"/>
    <dgm:cxn modelId="{42D5D112-D48A-499F-B1D9-0A41BB5F01A1}" type="presParOf" srcId="{56D21CB3-12D2-48D8-9683-67847844C882}" destId="{B408F2F1-3D93-4B58-BA47-49DA814A0B7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98548-C4B6-4FD4-A0FC-E36E53BBC3C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464A320-97F7-4D4E-AAB0-C3BEA688E9F9}">
      <dgm:prSet phldrT="[Text]" custT="1"/>
      <dgm:spPr/>
      <dgm:t>
        <a:bodyPr/>
        <a:lstStyle/>
        <a:p>
          <a:r>
            <a:rPr lang="fa-IR" sz="1900" b="1" dirty="0" smtClean="0"/>
            <a:t>جامعه هدف (آماری) </a:t>
          </a:r>
          <a:endParaRPr lang="en-US" sz="1900" b="1" dirty="0"/>
        </a:p>
      </dgm:t>
    </dgm:pt>
    <dgm:pt modelId="{90807D2E-3F12-4620-96D1-065DCF1FE141}" type="parTrans" cxnId="{CA804EBB-595D-4285-8EC5-4117609A327B}">
      <dgm:prSet/>
      <dgm:spPr/>
      <dgm:t>
        <a:bodyPr/>
        <a:lstStyle/>
        <a:p>
          <a:endParaRPr lang="en-US"/>
        </a:p>
      </dgm:t>
    </dgm:pt>
    <dgm:pt modelId="{2F48F387-309E-45B6-B1FD-9DA8A056057E}" type="sibTrans" cxnId="{CA804EBB-595D-4285-8EC5-4117609A327B}">
      <dgm:prSet/>
      <dgm:spPr/>
      <dgm:t>
        <a:bodyPr/>
        <a:lstStyle/>
        <a:p>
          <a:endParaRPr lang="en-US"/>
        </a:p>
      </dgm:t>
    </dgm:pt>
    <dgm:pt modelId="{36E717CD-6102-4767-AE5C-9BB97FC5DA83}">
      <dgm:prSet phldrT="[Text]" custT="1"/>
      <dgm:spPr/>
      <dgm:t>
        <a:bodyPr/>
        <a:lstStyle/>
        <a:p>
          <a:r>
            <a:rPr lang="fa-IR" sz="1900" b="1" dirty="0" smtClean="0"/>
            <a:t>جامعه در دسترس </a:t>
          </a:r>
          <a:endParaRPr lang="en-US" sz="1900" b="1" dirty="0"/>
        </a:p>
      </dgm:t>
    </dgm:pt>
    <dgm:pt modelId="{AEF1B73D-00E7-424D-AC83-A8D4130534AE}" type="parTrans" cxnId="{333D504E-9BFE-4BDA-A71A-5A31F66FE97E}">
      <dgm:prSet/>
      <dgm:spPr/>
      <dgm:t>
        <a:bodyPr/>
        <a:lstStyle/>
        <a:p>
          <a:endParaRPr lang="en-US"/>
        </a:p>
      </dgm:t>
    </dgm:pt>
    <dgm:pt modelId="{61745435-0981-4527-A1A1-B97D3F6D4299}" type="sibTrans" cxnId="{333D504E-9BFE-4BDA-A71A-5A31F66FE97E}">
      <dgm:prSet/>
      <dgm:spPr/>
      <dgm:t>
        <a:bodyPr/>
        <a:lstStyle/>
        <a:p>
          <a:endParaRPr lang="en-US"/>
        </a:p>
      </dgm:t>
    </dgm:pt>
    <dgm:pt modelId="{AC4B17E5-C30E-4735-AD47-4C7A237395E6}">
      <dgm:prSet phldrT="[Text]" custT="1"/>
      <dgm:spPr/>
      <dgm:t>
        <a:bodyPr/>
        <a:lstStyle/>
        <a:p>
          <a:pPr rtl="1"/>
          <a:r>
            <a:rPr lang="fa-IR" sz="2200" b="1" dirty="0" smtClean="0"/>
            <a:t>جامعه و نمونه آماری:</a:t>
          </a:r>
          <a:endParaRPr lang="en-US" sz="2200" dirty="0"/>
        </a:p>
      </dgm:t>
    </dgm:pt>
    <dgm:pt modelId="{0DF8B09A-AC9F-4D64-A45E-CC33DD825121}" type="sibTrans" cxnId="{5499322D-C4BC-455D-A956-5B9909EE0F35}">
      <dgm:prSet/>
      <dgm:spPr/>
      <dgm:t>
        <a:bodyPr/>
        <a:lstStyle/>
        <a:p>
          <a:endParaRPr lang="en-US"/>
        </a:p>
      </dgm:t>
    </dgm:pt>
    <dgm:pt modelId="{DC5CA51F-3D77-41E7-99AB-C272FB79E997}" type="parTrans" cxnId="{5499322D-C4BC-455D-A956-5B9909EE0F35}">
      <dgm:prSet/>
      <dgm:spPr/>
      <dgm:t>
        <a:bodyPr/>
        <a:lstStyle/>
        <a:p>
          <a:endParaRPr lang="en-US"/>
        </a:p>
      </dgm:t>
    </dgm:pt>
    <dgm:pt modelId="{CBCCDF30-EB1B-44DC-B18D-5E918E7FF6D9}">
      <dgm:prSet/>
      <dgm:spPr/>
      <dgm:t>
        <a:bodyPr/>
        <a:lstStyle/>
        <a:p>
          <a:endParaRPr lang="en-US"/>
        </a:p>
      </dgm:t>
    </dgm:pt>
    <dgm:pt modelId="{FAFA5D62-B04B-496B-98C6-A6BDDB1142D7}" type="parTrans" cxnId="{F9CF9AC3-9856-48A9-A024-BF91ED37F34A}">
      <dgm:prSet/>
      <dgm:spPr/>
      <dgm:t>
        <a:bodyPr/>
        <a:lstStyle/>
        <a:p>
          <a:endParaRPr lang="en-US"/>
        </a:p>
      </dgm:t>
    </dgm:pt>
    <dgm:pt modelId="{56082A19-3FFC-442F-8808-DC56BC49ED12}" type="sibTrans" cxnId="{F9CF9AC3-9856-48A9-A024-BF91ED37F34A}">
      <dgm:prSet/>
      <dgm:spPr/>
      <dgm:t>
        <a:bodyPr/>
        <a:lstStyle/>
        <a:p>
          <a:endParaRPr lang="en-US"/>
        </a:p>
      </dgm:t>
    </dgm:pt>
    <dgm:pt modelId="{0A77B3AF-EBDC-4B6B-A0E2-AC5B72CA8483}" type="pres">
      <dgm:prSet presAssocID="{22A98548-C4B6-4FD4-A0FC-E36E53BBC3C2}" presName="Name0" presStyleCnt="0">
        <dgm:presLayoutVars>
          <dgm:chMax val="1"/>
          <dgm:chPref val="1"/>
          <dgm:dir/>
          <dgm:animOne val="branch"/>
          <dgm:animLvl val="lvl"/>
        </dgm:presLayoutVars>
      </dgm:prSet>
      <dgm:spPr/>
      <dgm:t>
        <a:bodyPr/>
        <a:lstStyle/>
        <a:p>
          <a:endParaRPr lang="en-US"/>
        </a:p>
      </dgm:t>
    </dgm:pt>
    <dgm:pt modelId="{86A9241C-00EF-4558-939F-37E2CCED9247}" type="pres">
      <dgm:prSet presAssocID="{AC4B17E5-C30E-4735-AD47-4C7A237395E6}" presName="singleCycle" presStyleCnt="0"/>
      <dgm:spPr/>
    </dgm:pt>
    <dgm:pt modelId="{BDFAAB7C-2E82-4350-A8FD-A944D23093E9}" type="pres">
      <dgm:prSet presAssocID="{AC4B17E5-C30E-4735-AD47-4C7A237395E6}" presName="singleCenter" presStyleLbl="node1" presStyleIdx="0" presStyleCnt="3" custScaleX="274785" custScaleY="63552" custLinFactNeighborX="-631" custLinFactNeighborY="-44766">
        <dgm:presLayoutVars>
          <dgm:chMax val="7"/>
          <dgm:chPref val="7"/>
        </dgm:presLayoutVars>
      </dgm:prSet>
      <dgm:spPr/>
      <dgm:t>
        <a:bodyPr/>
        <a:lstStyle/>
        <a:p>
          <a:endParaRPr lang="en-US"/>
        </a:p>
      </dgm:t>
    </dgm:pt>
    <dgm:pt modelId="{F3D2115C-9EDB-4282-9A93-F21AC5617172}" type="pres">
      <dgm:prSet presAssocID="{90807D2E-3F12-4620-96D1-065DCF1FE141}" presName="Name56" presStyleLbl="parChTrans1D2" presStyleIdx="0" presStyleCnt="2" custSzX="16852"/>
      <dgm:spPr/>
      <dgm:t>
        <a:bodyPr/>
        <a:lstStyle/>
        <a:p>
          <a:endParaRPr lang="en-US"/>
        </a:p>
      </dgm:t>
    </dgm:pt>
    <dgm:pt modelId="{CBB65293-4646-428B-90D7-5D6B3C11DE09}" type="pres">
      <dgm:prSet presAssocID="{8464A320-97F7-4D4E-AAB0-C3BEA688E9F9}" presName="text0" presStyleLbl="node1" presStyleIdx="1" presStyleCnt="3" custScaleX="406501" custScaleY="96030" custRadScaleRad="124484" custRadScaleInc="106488">
        <dgm:presLayoutVars>
          <dgm:bulletEnabled val="1"/>
        </dgm:presLayoutVars>
      </dgm:prSet>
      <dgm:spPr/>
      <dgm:t>
        <a:bodyPr/>
        <a:lstStyle/>
        <a:p>
          <a:endParaRPr lang="en-US"/>
        </a:p>
      </dgm:t>
    </dgm:pt>
    <dgm:pt modelId="{EC5F8070-2C50-437A-8D46-7825A63266E8}" type="pres">
      <dgm:prSet presAssocID="{AEF1B73D-00E7-424D-AC83-A8D4130534AE}" presName="Name56" presStyleLbl="parChTrans1D2" presStyleIdx="1" presStyleCnt="2" custSzX="16278"/>
      <dgm:spPr/>
      <dgm:t>
        <a:bodyPr/>
        <a:lstStyle/>
        <a:p>
          <a:endParaRPr lang="en-US"/>
        </a:p>
      </dgm:t>
    </dgm:pt>
    <dgm:pt modelId="{BFA74736-FB01-47AC-B108-3236ADC3B1B9}" type="pres">
      <dgm:prSet presAssocID="{36E717CD-6102-4767-AE5C-9BB97FC5DA83}" presName="text0" presStyleLbl="node1" presStyleIdx="2" presStyleCnt="3" custScaleX="368633" custScaleY="89357" custRadScaleRad="123443" custRadScaleInc="93462">
        <dgm:presLayoutVars>
          <dgm:bulletEnabled val="1"/>
        </dgm:presLayoutVars>
      </dgm:prSet>
      <dgm:spPr/>
      <dgm:t>
        <a:bodyPr/>
        <a:lstStyle/>
        <a:p>
          <a:endParaRPr lang="en-US"/>
        </a:p>
      </dgm:t>
    </dgm:pt>
  </dgm:ptLst>
  <dgm:cxnLst>
    <dgm:cxn modelId="{5B9C9FEF-ABE0-4ACD-8847-E74455CEE874}" type="presOf" srcId="{8464A320-97F7-4D4E-AAB0-C3BEA688E9F9}" destId="{CBB65293-4646-428B-90D7-5D6B3C11DE09}" srcOrd="0" destOrd="0" presId="urn:microsoft.com/office/officeart/2008/layout/RadialCluster"/>
    <dgm:cxn modelId="{28A4508F-EDBB-4814-87FF-02EE0533B3A1}" type="presOf" srcId="{AC4B17E5-C30E-4735-AD47-4C7A237395E6}" destId="{BDFAAB7C-2E82-4350-A8FD-A944D23093E9}" srcOrd="0" destOrd="0" presId="urn:microsoft.com/office/officeart/2008/layout/RadialCluster"/>
    <dgm:cxn modelId="{2EF567EA-0EDC-4CCD-BE52-760E6040B06E}" type="presOf" srcId="{AEF1B73D-00E7-424D-AC83-A8D4130534AE}" destId="{EC5F8070-2C50-437A-8D46-7825A63266E8}" srcOrd="0" destOrd="0" presId="urn:microsoft.com/office/officeart/2008/layout/RadialCluster"/>
    <dgm:cxn modelId="{340A1AF1-F532-477E-96B8-148A15DE67AE}" type="presOf" srcId="{90807D2E-3F12-4620-96D1-065DCF1FE141}" destId="{F3D2115C-9EDB-4282-9A93-F21AC5617172}" srcOrd="0" destOrd="0" presId="urn:microsoft.com/office/officeart/2008/layout/RadialCluster"/>
    <dgm:cxn modelId="{F9CF9AC3-9856-48A9-A024-BF91ED37F34A}" srcId="{22A98548-C4B6-4FD4-A0FC-E36E53BBC3C2}" destId="{CBCCDF30-EB1B-44DC-B18D-5E918E7FF6D9}" srcOrd="1" destOrd="0" parTransId="{FAFA5D62-B04B-496B-98C6-A6BDDB1142D7}" sibTransId="{56082A19-3FFC-442F-8808-DC56BC49ED12}"/>
    <dgm:cxn modelId="{512AB81E-18D4-4CC0-8C1B-0D5C5A5B9381}" type="presOf" srcId="{22A98548-C4B6-4FD4-A0FC-E36E53BBC3C2}" destId="{0A77B3AF-EBDC-4B6B-A0E2-AC5B72CA8483}" srcOrd="0" destOrd="0" presId="urn:microsoft.com/office/officeart/2008/layout/RadialCluster"/>
    <dgm:cxn modelId="{333D504E-9BFE-4BDA-A71A-5A31F66FE97E}" srcId="{AC4B17E5-C30E-4735-AD47-4C7A237395E6}" destId="{36E717CD-6102-4767-AE5C-9BB97FC5DA83}" srcOrd="1" destOrd="0" parTransId="{AEF1B73D-00E7-424D-AC83-A8D4130534AE}" sibTransId="{61745435-0981-4527-A1A1-B97D3F6D4299}"/>
    <dgm:cxn modelId="{CA804EBB-595D-4285-8EC5-4117609A327B}" srcId="{AC4B17E5-C30E-4735-AD47-4C7A237395E6}" destId="{8464A320-97F7-4D4E-AAB0-C3BEA688E9F9}" srcOrd="0" destOrd="0" parTransId="{90807D2E-3F12-4620-96D1-065DCF1FE141}" sibTransId="{2F48F387-309E-45B6-B1FD-9DA8A056057E}"/>
    <dgm:cxn modelId="{5499322D-C4BC-455D-A956-5B9909EE0F35}" srcId="{22A98548-C4B6-4FD4-A0FC-E36E53BBC3C2}" destId="{AC4B17E5-C30E-4735-AD47-4C7A237395E6}" srcOrd="0" destOrd="0" parTransId="{DC5CA51F-3D77-41E7-99AB-C272FB79E997}" sibTransId="{0DF8B09A-AC9F-4D64-A45E-CC33DD825121}"/>
    <dgm:cxn modelId="{77B370A9-E5B1-4338-ADE6-C86D6D1737F3}" type="presOf" srcId="{36E717CD-6102-4767-AE5C-9BB97FC5DA83}" destId="{BFA74736-FB01-47AC-B108-3236ADC3B1B9}" srcOrd="0" destOrd="0" presId="urn:microsoft.com/office/officeart/2008/layout/RadialCluster"/>
    <dgm:cxn modelId="{DF3D7AB4-8F15-4582-95BC-EB8DA901D20E}" type="presParOf" srcId="{0A77B3AF-EBDC-4B6B-A0E2-AC5B72CA8483}" destId="{86A9241C-00EF-4558-939F-37E2CCED9247}" srcOrd="0" destOrd="0" presId="urn:microsoft.com/office/officeart/2008/layout/RadialCluster"/>
    <dgm:cxn modelId="{CE6C37E0-27B5-48D2-8D96-1F4BBE7C1F6A}" type="presParOf" srcId="{86A9241C-00EF-4558-939F-37E2CCED9247}" destId="{BDFAAB7C-2E82-4350-A8FD-A944D23093E9}" srcOrd="0" destOrd="0" presId="urn:microsoft.com/office/officeart/2008/layout/RadialCluster"/>
    <dgm:cxn modelId="{FBC058CC-5DCE-4EA7-9C42-2908F5514003}" type="presParOf" srcId="{86A9241C-00EF-4558-939F-37E2CCED9247}" destId="{F3D2115C-9EDB-4282-9A93-F21AC5617172}" srcOrd="1" destOrd="0" presId="urn:microsoft.com/office/officeart/2008/layout/RadialCluster"/>
    <dgm:cxn modelId="{629CA288-86CF-48E8-9892-75464794384E}" type="presParOf" srcId="{86A9241C-00EF-4558-939F-37E2CCED9247}" destId="{CBB65293-4646-428B-90D7-5D6B3C11DE09}" srcOrd="2" destOrd="0" presId="urn:microsoft.com/office/officeart/2008/layout/RadialCluster"/>
    <dgm:cxn modelId="{973752AB-56F3-4C31-8C9F-FDBECF7A9DF2}" type="presParOf" srcId="{86A9241C-00EF-4558-939F-37E2CCED9247}" destId="{EC5F8070-2C50-437A-8D46-7825A63266E8}" srcOrd="3" destOrd="0" presId="urn:microsoft.com/office/officeart/2008/layout/RadialCluster"/>
    <dgm:cxn modelId="{C693FB84-EF80-4F7A-B579-D1F15779CEB6}" type="presParOf" srcId="{86A9241C-00EF-4558-939F-37E2CCED9247}" destId="{BFA74736-FB01-47AC-B108-3236ADC3B1B9}"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9D8DD8-7C9C-4B06-B205-36E54C1760F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FCD89F0-D5F0-423A-8FCE-23CADAA7752A}" type="pres">
      <dgm:prSet presAssocID="{839D8DD8-7C9C-4B06-B205-36E54C1760FE}" presName="Name0" presStyleCnt="0">
        <dgm:presLayoutVars>
          <dgm:chMax val="1"/>
          <dgm:chPref val="1"/>
          <dgm:dir/>
          <dgm:animOne val="branch"/>
          <dgm:animLvl val="lvl"/>
        </dgm:presLayoutVars>
      </dgm:prSet>
      <dgm:spPr/>
      <dgm:t>
        <a:bodyPr/>
        <a:lstStyle/>
        <a:p>
          <a:endParaRPr lang="en-US"/>
        </a:p>
      </dgm:t>
    </dgm:pt>
  </dgm:ptLst>
  <dgm:cxnLst>
    <dgm:cxn modelId="{9857DD94-E286-4275-8369-B206F01F0ACE}" type="presOf" srcId="{839D8DD8-7C9C-4B06-B205-36E54C1760FE}" destId="{8FCD89F0-D5F0-423A-8FCE-23CADAA7752A}" srcOrd="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5CA63C-2D78-46C1-860E-3C7BEA49B474}"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18B27EBA-2553-465E-BCE7-FCD35705176F}">
      <dgm:prSet phldrT="[Text]"/>
      <dgm:spPr/>
      <dgm:t>
        <a:bodyPr/>
        <a:lstStyle/>
        <a:p>
          <a:pPr rtl="1"/>
          <a:r>
            <a:rPr lang="fa-IR" b="1" dirty="0" smtClean="0"/>
            <a:t>انواع متغیرها ازنظر ماهیت  </a:t>
          </a:r>
          <a:endParaRPr lang="en-US" b="1" dirty="0"/>
        </a:p>
      </dgm:t>
    </dgm:pt>
    <dgm:pt modelId="{9AC70A94-5A82-442C-B9BB-946FD420F5B7}" type="parTrans" cxnId="{5203EE15-2E04-475C-A9E4-E73DC7F1FCB7}">
      <dgm:prSet/>
      <dgm:spPr/>
      <dgm:t>
        <a:bodyPr/>
        <a:lstStyle/>
        <a:p>
          <a:endParaRPr lang="en-US"/>
        </a:p>
      </dgm:t>
    </dgm:pt>
    <dgm:pt modelId="{B4FD99C0-F62C-49BD-9572-629B4E1E7B76}" type="sibTrans" cxnId="{5203EE15-2E04-475C-A9E4-E73DC7F1FCB7}">
      <dgm:prSet/>
      <dgm:spPr/>
      <dgm:t>
        <a:bodyPr/>
        <a:lstStyle/>
        <a:p>
          <a:endParaRPr lang="en-US"/>
        </a:p>
      </dgm:t>
    </dgm:pt>
    <dgm:pt modelId="{D8180B82-0B53-4632-836F-F05A5F7ACDC2}">
      <dgm:prSet phldrT="[Text]" custT="1"/>
      <dgm:spPr/>
      <dgm:t>
        <a:bodyPr/>
        <a:lstStyle/>
        <a:p>
          <a:pPr algn="ctr"/>
          <a:endParaRPr lang="fa-IR" sz="500" dirty="0" smtClean="0"/>
        </a:p>
        <a:p>
          <a:pPr algn="ctr"/>
          <a:endParaRPr lang="fa-IR" sz="500" dirty="0" smtClean="0"/>
        </a:p>
        <a:p>
          <a:pPr algn="ctr"/>
          <a:endParaRPr lang="fa-IR" sz="500" dirty="0" smtClean="0"/>
        </a:p>
        <a:p>
          <a:pPr algn="r" rtl="1"/>
          <a:r>
            <a:rPr lang="fa-IR" sz="1500" dirty="0" smtClean="0"/>
            <a:t>2- متغیر کیفی: به متغیری اطلاق می گردد که تغییرات آن را بتوان با اعداد اندازه گیری کرد و اختلاف بین حالت های آن کیفی باش</a:t>
          </a:r>
        </a:p>
        <a:p>
          <a:pPr algn="r" rtl="1"/>
          <a:endParaRPr lang="fa-IR" sz="1500" dirty="0" smtClean="0"/>
        </a:p>
      </dgm:t>
    </dgm:pt>
    <dgm:pt modelId="{35FAB7D8-5FC6-4DF7-982E-4090AFE265C2}" type="parTrans" cxnId="{C0987FA6-66B2-4CA9-8D9F-6C335CBF762F}">
      <dgm:prSet/>
      <dgm:spPr/>
      <dgm:t>
        <a:bodyPr/>
        <a:lstStyle/>
        <a:p>
          <a:endParaRPr lang="en-US"/>
        </a:p>
      </dgm:t>
    </dgm:pt>
    <dgm:pt modelId="{BDA156A6-1713-4FD9-A385-F10E6ACAB3CD}" type="sibTrans" cxnId="{C0987FA6-66B2-4CA9-8D9F-6C335CBF762F}">
      <dgm:prSet/>
      <dgm:spPr/>
      <dgm:t>
        <a:bodyPr/>
        <a:lstStyle/>
        <a:p>
          <a:endParaRPr lang="en-US"/>
        </a:p>
      </dgm:t>
    </dgm:pt>
    <dgm:pt modelId="{E4E82118-DCEE-4E2A-BB36-9FF6CFD6896B}">
      <dgm:prSet phldrT="[Text]" custT="1"/>
      <dgm:spPr/>
      <dgm:t>
        <a:bodyPr/>
        <a:lstStyle/>
        <a:p>
          <a:pPr algn="just" rtl="1"/>
          <a:r>
            <a:rPr lang="fa-IR" sz="1500" b="0" dirty="0" smtClean="0"/>
            <a:t>2- گسسته : اعداد صحیح به خود میگیرند و اعشار پذیر نیستند</a:t>
          </a:r>
          <a:br>
            <a:rPr lang="fa-IR" sz="1500" b="0" dirty="0" smtClean="0"/>
          </a:br>
          <a:r>
            <a:rPr lang="fa-IR" sz="1500" b="0" dirty="0" smtClean="0"/>
            <a:t>(مانند متغیرسود خالص و جریان وجه نقد عملیاتی) </a:t>
          </a:r>
        </a:p>
      </dgm:t>
    </dgm:pt>
    <dgm:pt modelId="{8AB1797F-D7AE-44F1-BA89-26B043583CF2}" type="parTrans" cxnId="{8ABFDB92-3E31-4FD7-8505-78B1077C054D}">
      <dgm:prSet/>
      <dgm:spPr/>
      <dgm:t>
        <a:bodyPr/>
        <a:lstStyle/>
        <a:p>
          <a:endParaRPr lang="en-US"/>
        </a:p>
      </dgm:t>
    </dgm:pt>
    <dgm:pt modelId="{E552959F-D2BF-4583-B68D-9B8B98133547}" type="sibTrans" cxnId="{8ABFDB92-3E31-4FD7-8505-78B1077C054D}">
      <dgm:prSet/>
      <dgm:spPr/>
      <dgm:t>
        <a:bodyPr/>
        <a:lstStyle/>
        <a:p>
          <a:endParaRPr lang="en-US"/>
        </a:p>
      </dgm:t>
    </dgm:pt>
    <dgm:pt modelId="{DF52C913-158C-4C9F-A660-362314CCDECD}">
      <dgm:prSet phldrT="[Text]" custT="1"/>
      <dgm:spPr/>
      <dgm:t>
        <a:bodyPr/>
        <a:lstStyle/>
        <a:p>
          <a:pPr algn="just" rtl="1"/>
          <a:r>
            <a:rPr lang="fa-IR" sz="1500" b="0" dirty="0" smtClean="0"/>
            <a:t>1-پیوسته : بین هر دو عدد متوالی، مقادیر بی شماری برای آن متغیر وجود دارد. (متغیر نسبت جاری و نسبت اهرم مالی چون می تواند به صورت اعشاری باشد)</a:t>
          </a:r>
          <a:endParaRPr lang="en-US" sz="1500" b="0" dirty="0"/>
        </a:p>
      </dgm:t>
    </dgm:pt>
    <dgm:pt modelId="{F6C18382-72A7-40C3-967B-34371777908F}" type="parTrans" cxnId="{86092DCD-1F3E-4E66-A4D1-E4E59E60A130}">
      <dgm:prSet/>
      <dgm:spPr/>
      <dgm:t>
        <a:bodyPr/>
        <a:lstStyle/>
        <a:p>
          <a:endParaRPr lang="en-US"/>
        </a:p>
      </dgm:t>
    </dgm:pt>
    <dgm:pt modelId="{763AE204-1221-4C99-895E-44582A4B4AF5}" type="sibTrans" cxnId="{86092DCD-1F3E-4E66-A4D1-E4E59E60A130}">
      <dgm:prSet/>
      <dgm:spPr/>
      <dgm:t>
        <a:bodyPr/>
        <a:lstStyle/>
        <a:p>
          <a:endParaRPr lang="en-US"/>
        </a:p>
      </dgm:t>
    </dgm:pt>
    <dgm:pt modelId="{987C4737-3D15-467B-BCD5-5A727716A27A}">
      <dgm:prSet phldrT="[Text]" custT="1"/>
      <dgm:spPr/>
      <dgm:t>
        <a:bodyPr/>
        <a:lstStyle/>
        <a:p>
          <a:pPr algn="just" rtl="1"/>
          <a:r>
            <a:rPr lang="fa-IR" sz="1355" b="0" dirty="0" smtClean="0"/>
            <a:t>1- متغیر کمی: به متغیری اطلاق میشود که اختلاف مقادیر آن را بتوان با عدد نشان داد .وجود دارد.(متغیر نسبت جاری و نسبت اهرم مالی چون میتواند به این متغیرها دارای معیار اندازه گیری هستند مانند قد و وزن که برحسب سانتی متر و کیلو اندازه می شوند. </a:t>
          </a:r>
        </a:p>
      </dgm:t>
    </dgm:pt>
    <dgm:pt modelId="{B9FDA410-8413-4B89-816F-7D9A9D5D8EBD}" type="parTrans" cxnId="{E6BB0137-D6CE-4EE5-A017-63420349FC5D}">
      <dgm:prSet/>
      <dgm:spPr/>
      <dgm:t>
        <a:bodyPr/>
        <a:lstStyle/>
        <a:p>
          <a:endParaRPr lang="en-US"/>
        </a:p>
      </dgm:t>
    </dgm:pt>
    <dgm:pt modelId="{4AEE88C3-2FE0-40F5-AC47-62D7DA17D9E7}" type="sibTrans" cxnId="{E6BB0137-D6CE-4EE5-A017-63420349FC5D}">
      <dgm:prSet/>
      <dgm:spPr/>
      <dgm:t>
        <a:bodyPr/>
        <a:lstStyle/>
        <a:p>
          <a:endParaRPr lang="en-US"/>
        </a:p>
      </dgm:t>
    </dgm:pt>
    <dgm:pt modelId="{40595281-C491-40BD-8E18-30EC927F1317}" type="pres">
      <dgm:prSet presAssocID="{325CA63C-2D78-46C1-860E-3C7BEA49B474}" presName="hierChild1" presStyleCnt="0">
        <dgm:presLayoutVars>
          <dgm:chPref val="1"/>
          <dgm:dir/>
          <dgm:animOne val="branch"/>
          <dgm:animLvl val="lvl"/>
          <dgm:resizeHandles/>
        </dgm:presLayoutVars>
      </dgm:prSet>
      <dgm:spPr/>
      <dgm:t>
        <a:bodyPr/>
        <a:lstStyle/>
        <a:p>
          <a:endParaRPr lang="en-US"/>
        </a:p>
      </dgm:t>
    </dgm:pt>
    <dgm:pt modelId="{2C03EB0F-2FEE-48D5-BCBD-837594CCCC06}" type="pres">
      <dgm:prSet presAssocID="{18B27EBA-2553-465E-BCE7-FCD35705176F}" presName="hierRoot1" presStyleCnt="0"/>
      <dgm:spPr/>
    </dgm:pt>
    <dgm:pt modelId="{8B697B93-9ECF-4C0F-8576-C6D68F508226}" type="pres">
      <dgm:prSet presAssocID="{18B27EBA-2553-465E-BCE7-FCD35705176F}" presName="composite" presStyleCnt="0"/>
      <dgm:spPr/>
    </dgm:pt>
    <dgm:pt modelId="{DBBFFE8B-6E46-465E-8A1D-F9C4585E667E}" type="pres">
      <dgm:prSet presAssocID="{18B27EBA-2553-465E-BCE7-FCD35705176F}" presName="background" presStyleLbl="node0" presStyleIdx="0" presStyleCnt="1"/>
      <dgm:spPr/>
    </dgm:pt>
    <dgm:pt modelId="{C922D376-8308-44BD-8C3D-FF33DB07CAB4}" type="pres">
      <dgm:prSet presAssocID="{18B27EBA-2553-465E-BCE7-FCD35705176F}" presName="text" presStyleLbl="fgAcc0" presStyleIdx="0" presStyleCnt="1" custScaleX="710273" custScaleY="214839" custLinFactY="-47427" custLinFactNeighborX="-66152" custLinFactNeighborY="-100000">
        <dgm:presLayoutVars>
          <dgm:chPref val="3"/>
        </dgm:presLayoutVars>
      </dgm:prSet>
      <dgm:spPr/>
      <dgm:t>
        <a:bodyPr/>
        <a:lstStyle/>
        <a:p>
          <a:endParaRPr lang="en-US"/>
        </a:p>
      </dgm:t>
    </dgm:pt>
    <dgm:pt modelId="{28948DD3-4E59-4695-A884-36E05DF90F60}" type="pres">
      <dgm:prSet presAssocID="{18B27EBA-2553-465E-BCE7-FCD35705176F}" presName="hierChild2" presStyleCnt="0"/>
      <dgm:spPr/>
    </dgm:pt>
    <dgm:pt modelId="{4DBD9B86-9019-45F9-9863-BD548CD4AF04}" type="pres">
      <dgm:prSet presAssocID="{35FAB7D8-5FC6-4DF7-982E-4090AFE265C2}" presName="Name10" presStyleLbl="parChTrans1D2" presStyleIdx="0" presStyleCnt="2"/>
      <dgm:spPr/>
      <dgm:t>
        <a:bodyPr/>
        <a:lstStyle/>
        <a:p>
          <a:endParaRPr lang="en-US"/>
        </a:p>
      </dgm:t>
    </dgm:pt>
    <dgm:pt modelId="{49FB377B-0DF6-41B0-B2E5-DC4FDAE6F8D3}" type="pres">
      <dgm:prSet presAssocID="{D8180B82-0B53-4632-836F-F05A5F7ACDC2}" presName="hierRoot2" presStyleCnt="0"/>
      <dgm:spPr/>
    </dgm:pt>
    <dgm:pt modelId="{48389D29-A4ED-4E10-9529-7568766A3EF9}" type="pres">
      <dgm:prSet presAssocID="{D8180B82-0B53-4632-836F-F05A5F7ACDC2}" presName="composite2" presStyleCnt="0"/>
      <dgm:spPr/>
    </dgm:pt>
    <dgm:pt modelId="{2C123D30-5576-4979-9C8A-C3A60270CC12}" type="pres">
      <dgm:prSet presAssocID="{D8180B82-0B53-4632-836F-F05A5F7ACDC2}" presName="background2" presStyleLbl="node2" presStyleIdx="0" presStyleCnt="2"/>
      <dgm:spPr/>
    </dgm:pt>
    <dgm:pt modelId="{6C6829AA-0CBB-4139-A3EB-BD629923567B}" type="pres">
      <dgm:prSet presAssocID="{D8180B82-0B53-4632-836F-F05A5F7ACDC2}" presName="text2" presStyleLbl="fgAcc2" presStyleIdx="0" presStyleCnt="2" custScaleX="756706" custScaleY="402644" custLinFactX="-51613" custLinFactNeighborX="-100000" custLinFactNeighborY="-74114">
        <dgm:presLayoutVars>
          <dgm:chPref val="3"/>
        </dgm:presLayoutVars>
      </dgm:prSet>
      <dgm:spPr/>
      <dgm:t>
        <a:bodyPr/>
        <a:lstStyle/>
        <a:p>
          <a:endParaRPr lang="en-US"/>
        </a:p>
      </dgm:t>
    </dgm:pt>
    <dgm:pt modelId="{5DA505D0-EAFA-4D03-9B93-806AD1C3AB67}" type="pres">
      <dgm:prSet presAssocID="{D8180B82-0B53-4632-836F-F05A5F7ACDC2}" presName="hierChild3" presStyleCnt="0"/>
      <dgm:spPr/>
    </dgm:pt>
    <dgm:pt modelId="{93A74C50-769B-4CF4-AEBF-BC64D12F50A9}" type="pres">
      <dgm:prSet presAssocID="{8AB1797F-D7AE-44F1-BA89-26B043583CF2}" presName="Name17" presStyleLbl="parChTrans1D3" presStyleIdx="0" presStyleCnt="2"/>
      <dgm:spPr/>
      <dgm:t>
        <a:bodyPr/>
        <a:lstStyle/>
        <a:p>
          <a:endParaRPr lang="en-US"/>
        </a:p>
      </dgm:t>
    </dgm:pt>
    <dgm:pt modelId="{DD510970-FF70-4B3A-94B8-F228316D9FBE}" type="pres">
      <dgm:prSet presAssocID="{E4E82118-DCEE-4E2A-BB36-9FF6CFD6896B}" presName="hierRoot3" presStyleCnt="0"/>
      <dgm:spPr/>
    </dgm:pt>
    <dgm:pt modelId="{F1AF64F9-A835-4326-850E-FE45953A8EDB}" type="pres">
      <dgm:prSet presAssocID="{E4E82118-DCEE-4E2A-BB36-9FF6CFD6896B}" presName="composite3" presStyleCnt="0"/>
      <dgm:spPr/>
    </dgm:pt>
    <dgm:pt modelId="{7154A7E9-9A7A-4B66-89B7-3C8E1EE4EE51}" type="pres">
      <dgm:prSet presAssocID="{E4E82118-DCEE-4E2A-BB36-9FF6CFD6896B}" presName="background3" presStyleLbl="node3" presStyleIdx="0" presStyleCnt="2"/>
      <dgm:spPr/>
      <dgm:t>
        <a:bodyPr/>
        <a:lstStyle/>
        <a:p>
          <a:endParaRPr lang="en-US"/>
        </a:p>
      </dgm:t>
    </dgm:pt>
    <dgm:pt modelId="{F9402370-7A20-4BAB-ABAC-BEBA007F7B2E}" type="pres">
      <dgm:prSet presAssocID="{E4E82118-DCEE-4E2A-BB36-9FF6CFD6896B}" presName="text3" presStyleLbl="fgAcc3" presStyleIdx="0" presStyleCnt="2" custScaleX="616873" custScaleY="354731" custLinFactNeighborX="-3741" custLinFactNeighborY="70715">
        <dgm:presLayoutVars>
          <dgm:chPref val="3"/>
        </dgm:presLayoutVars>
      </dgm:prSet>
      <dgm:spPr/>
      <dgm:t>
        <a:bodyPr/>
        <a:lstStyle/>
        <a:p>
          <a:endParaRPr lang="en-US"/>
        </a:p>
      </dgm:t>
    </dgm:pt>
    <dgm:pt modelId="{A65A7942-F335-4411-9DC5-C01D630836F8}" type="pres">
      <dgm:prSet presAssocID="{E4E82118-DCEE-4E2A-BB36-9FF6CFD6896B}" presName="hierChild4" presStyleCnt="0"/>
      <dgm:spPr/>
    </dgm:pt>
    <dgm:pt modelId="{41AD2479-FC3A-4A00-A437-AE3F57B2687C}" type="pres">
      <dgm:prSet presAssocID="{F6C18382-72A7-40C3-967B-34371777908F}" presName="Name17" presStyleLbl="parChTrans1D3" presStyleIdx="1" presStyleCnt="2"/>
      <dgm:spPr/>
      <dgm:t>
        <a:bodyPr/>
        <a:lstStyle/>
        <a:p>
          <a:endParaRPr lang="en-US"/>
        </a:p>
      </dgm:t>
    </dgm:pt>
    <dgm:pt modelId="{9994E645-1895-4AB1-AAD4-3932B7C60ADE}" type="pres">
      <dgm:prSet presAssocID="{DF52C913-158C-4C9F-A660-362314CCDECD}" presName="hierRoot3" presStyleCnt="0"/>
      <dgm:spPr/>
    </dgm:pt>
    <dgm:pt modelId="{D3E52CAA-E79C-43D6-A27C-A516CFDD093B}" type="pres">
      <dgm:prSet presAssocID="{DF52C913-158C-4C9F-A660-362314CCDECD}" presName="composite3" presStyleCnt="0"/>
      <dgm:spPr/>
    </dgm:pt>
    <dgm:pt modelId="{049BD0DA-ADC6-4469-AC9A-6F507148E573}" type="pres">
      <dgm:prSet presAssocID="{DF52C913-158C-4C9F-A660-362314CCDECD}" presName="background3" presStyleLbl="node3" presStyleIdx="1" presStyleCnt="2"/>
      <dgm:spPr/>
    </dgm:pt>
    <dgm:pt modelId="{4D59E1ED-7C1A-4FCB-8AE0-A2946B0E6CFF}" type="pres">
      <dgm:prSet presAssocID="{DF52C913-158C-4C9F-A660-362314CCDECD}" presName="text3" presStyleLbl="fgAcc3" presStyleIdx="1" presStyleCnt="2" custScaleX="704318" custScaleY="360669" custLinFactNeighborX="39179" custLinFactNeighborY="70791">
        <dgm:presLayoutVars>
          <dgm:chPref val="3"/>
        </dgm:presLayoutVars>
      </dgm:prSet>
      <dgm:spPr/>
      <dgm:t>
        <a:bodyPr/>
        <a:lstStyle/>
        <a:p>
          <a:endParaRPr lang="en-US"/>
        </a:p>
      </dgm:t>
    </dgm:pt>
    <dgm:pt modelId="{90F4F9B5-91A1-46A4-830B-6FDECBCE03BF}" type="pres">
      <dgm:prSet presAssocID="{DF52C913-158C-4C9F-A660-362314CCDECD}" presName="hierChild4" presStyleCnt="0"/>
      <dgm:spPr/>
    </dgm:pt>
    <dgm:pt modelId="{28BBF60B-EB35-4BCA-865A-EF839A6E2302}" type="pres">
      <dgm:prSet presAssocID="{B9FDA410-8413-4B89-816F-7D9A9D5D8EBD}" presName="Name10" presStyleLbl="parChTrans1D2" presStyleIdx="1" presStyleCnt="2"/>
      <dgm:spPr/>
      <dgm:t>
        <a:bodyPr/>
        <a:lstStyle/>
        <a:p>
          <a:endParaRPr lang="en-US"/>
        </a:p>
      </dgm:t>
    </dgm:pt>
    <dgm:pt modelId="{F8204D5C-A407-4ABD-B510-E7FD896FB73B}" type="pres">
      <dgm:prSet presAssocID="{987C4737-3D15-467B-BCD5-5A727716A27A}" presName="hierRoot2" presStyleCnt="0"/>
      <dgm:spPr/>
    </dgm:pt>
    <dgm:pt modelId="{C771D781-9487-4BEF-B65A-5DBEF202497E}" type="pres">
      <dgm:prSet presAssocID="{987C4737-3D15-467B-BCD5-5A727716A27A}" presName="composite2" presStyleCnt="0"/>
      <dgm:spPr/>
    </dgm:pt>
    <dgm:pt modelId="{4DC519C3-8D10-4121-8898-FCA0FAF12EEF}" type="pres">
      <dgm:prSet presAssocID="{987C4737-3D15-467B-BCD5-5A727716A27A}" presName="background2" presStyleLbl="node2" presStyleIdx="1" presStyleCnt="2"/>
      <dgm:spPr/>
    </dgm:pt>
    <dgm:pt modelId="{4F30F5BB-9340-4F50-A051-13BF8922CEF4}" type="pres">
      <dgm:prSet presAssocID="{987C4737-3D15-467B-BCD5-5A727716A27A}" presName="text2" presStyleLbl="fgAcc2" presStyleIdx="1" presStyleCnt="2" custScaleX="790213" custScaleY="398470" custLinFactNeighborX="-88042" custLinFactNeighborY="-72947">
        <dgm:presLayoutVars>
          <dgm:chPref val="3"/>
        </dgm:presLayoutVars>
      </dgm:prSet>
      <dgm:spPr/>
      <dgm:t>
        <a:bodyPr/>
        <a:lstStyle/>
        <a:p>
          <a:endParaRPr lang="en-US"/>
        </a:p>
      </dgm:t>
    </dgm:pt>
    <dgm:pt modelId="{D980EBDB-2F70-41B3-8D82-F4ED40B02DC5}" type="pres">
      <dgm:prSet presAssocID="{987C4737-3D15-467B-BCD5-5A727716A27A}" presName="hierChild3" presStyleCnt="0"/>
      <dgm:spPr/>
    </dgm:pt>
  </dgm:ptLst>
  <dgm:cxnLst>
    <dgm:cxn modelId="{BE6F194C-60CD-4B0F-BD56-7F543F9A7F1A}" type="presOf" srcId="{E4E82118-DCEE-4E2A-BB36-9FF6CFD6896B}" destId="{F9402370-7A20-4BAB-ABAC-BEBA007F7B2E}" srcOrd="0" destOrd="0" presId="urn:microsoft.com/office/officeart/2005/8/layout/hierarchy1"/>
    <dgm:cxn modelId="{17BA5005-F200-4CBF-9546-D9F42203856D}" type="presOf" srcId="{F6C18382-72A7-40C3-967B-34371777908F}" destId="{41AD2479-FC3A-4A00-A437-AE3F57B2687C}" srcOrd="0" destOrd="0" presId="urn:microsoft.com/office/officeart/2005/8/layout/hierarchy1"/>
    <dgm:cxn modelId="{E6BB0137-D6CE-4EE5-A017-63420349FC5D}" srcId="{18B27EBA-2553-465E-BCE7-FCD35705176F}" destId="{987C4737-3D15-467B-BCD5-5A727716A27A}" srcOrd="1" destOrd="0" parTransId="{B9FDA410-8413-4B89-816F-7D9A9D5D8EBD}" sibTransId="{4AEE88C3-2FE0-40F5-AC47-62D7DA17D9E7}"/>
    <dgm:cxn modelId="{CDA6F0A9-EB20-4A0F-9228-73B3EEBBDDF3}" type="presOf" srcId="{DF52C913-158C-4C9F-A660-362314CCDECD}" destId="{4D59E1ED-7C1A-4FCB-8AE0-A2946B0E6CFF}" srcOrd="0" destOrd="0" presId="urn:microsoft.com/office/officeart/2005/8/layout/hierarchy1"/>
    <dgm:cxn modelId="{2C03E94C-3F3C-44F5-8130-BBF31B1FFF9D}" type="presOf" srcId="{325CA63C-2D78-46C1-860E-3C7BEA49B474}" destId="{40595281-C491-40BD-8E18-30EC927F1317}" srcOrd="0" destOrd="0" presId="urn:microsoft.com/office/officeart/2005/8/layout/hierarchy1"/>
    <dgm:cxn modelId="{11E0264C-7DF2-40AB-89BE-46CC72A29F2E}" type="presOf" srcId="{18B27EBA-2553-465E-BCE7-FCD35705176F}" destId="{C922D376-8308-44BD-8C3D-FF33DB07CAB4}" srcOrd="0" destOrd="0" presId="urn:microsoft.com/office/officeart/2005/8/layout/hierarchy1"/>
    <dgm:cxn modelId="{C3B816DA-DC6B-4918-8358-7FE8F55B4F04}" type="presOf" srcId="{8AB1797F-D7AE-44F1-BA89-26B043583CF2}" destId="{93A74C50-769B-4CF4-AEBF-BC64D12F50A9}" srcOrd="0" destOrd="0" presId="urn:microsoft.com/office/officeart/2005/8/layout/hierarchy1"/>
    <dgm:cxn modelId="{8ABFDB92-3E31-4FD7-8505-78B1077C054D}" srcId="{D8180B82-0B53-4632-836F-F05A5F7ACDC2}" destId="{E4E82118-DCEE-4E2A-BB36-9FF6CFD6896B}" srcOrd="0" destOrd="0" parTransId="{8AB1797F-D7AE-44F1-BA89-26B043583CF2}" sibTransId="{E552959F-D2BF-4583-B68D-9B8B98133547}"/>
    <dgm:cxn modelId="{FEEA9B58-990A-4BD9-86A3-C50CBAE240F6}" type="presOf" srcId="{987C4737-3D15-467B-BCD5-5A727716A27A}" destId="{4F30F5BB-9340-4F50-A051-13BF8922CEF4}" srcOrd="0" destOrd="0" presId="urn:microsoft.com/office/officeart/2005/8/layout/hierarchy1"/>
    <dgm:cxn modelId="{C0987FA6-66B2-4CA9-8D9F-6C335CBF762F}" srcId="{18B27EBA-2553-465E-BCE7-FCD35705176F}" destId="{D8180B82-0B53-4632-836F-F05A5F7ACDC2}" srcOrd="0" destOrd="0" parTransId="{35FAB7D8-5FC6-4DF7-982E-4090AFE265C2}" sibTransId="{BDA156A6-1713-4FD9-A385-F10E6ACAB3CD}"/>
    <dgm:cxn modelId="{5203EE15-2E04-475C-A9E4-E73DC7F1FCB7}" srcId="{325CA63C-2D78-46C1-860E-3C7BEA49B474}" destId="{18B27EBA-2553-465E-BCE7-FCD35705176F}" srcOrd="0" destOrd="0" parTransId="{9AC70A94-5A82-442C-B9BB-946FD420F5B7}" sibTransId="{B4FD99C0-F62C-49BD-9572-629B4E1E7B76}"/>
    <dgm:cxn modelId="{A234590E-62DA-491D-BF03-29ADDAE2A40F}" type="presOf" srcId="{35FAB7D8-5FC6-4DF7-982E-4090AFE265C2}" destId="{4DBD9B86-9019-45F9-9863-BD548CD4AF04}" srcOrd="0" destOrd="0" presId="urn:microsoft.com/office/officeart/2005/8/layout/hierarchy1"/>
    <dgm:cxn modelId="{E52AB9D0-E7F2-4AB8-AEED-867627E5D115}" type="presOf" srcId="{B9FDA410-8413-4B89-816F-7D9A9D5D8EBD}" destId="{28BBF60B-EB35-4BCA-865A-EF839A6E2302}" srcOrd="0" destOrd="0" presId="urn:microsoft.com/office/officeart/2005/8/layout/hierarchy1"/>
    <dgm:cxn modelId="{E20EAFBC-0D36-4D59-9081-61374DAE832D}" type="presOf" srcId="{D8180B82-0B53-4632-836F-F05A5F7ACDC2}" destId="{6C6829AA-0CBB-4139-A3EB-BD629923567B}" srcOrd="0" destOrd="0" presId="urn:microsoft.com/office/officeart/2005/8/layout/hierarchy1"/>
    <dgm:cxn modelId="{86092DCD-1F3E-4E66-A4D1-E4E59E60A130}" srcId="{D8180B82-0B53-4632-836F-F05A5F7ACDC2}" destId="{DF52C913-158C-4C9F-A660-362314CCDECD}" srcOrd="1" destOrd="0" parTransId="{F6C18382-72A7-40C3-967B-34371777908F}" sibTransId="{763AE204-1221-4C99-895E-44582A4B4AF5}"/>
    <dgm:cxn modelId="{370C5831-EF75-42B0-ABF9-218A16FAEC74}" type="presParOf" srcId="{40595281-C491-40BD-8E18-30EC927F1317}" destId="{2C03EB0F-2FEE-48D5-BCBD-837594CCCC06}" srcOrd="0" destOrd="0" presId="urn:microsoft.com/office/officeart/2005/8/layout/hierarchy1"/>
    <dgm:cxn modelId="{00747B89-83ED-424C-A14C-6194D20C6A35}" type="presParOf" srcId="{2C03EB0F-2FEE-48D5-BCBD-837594CCCC06}" destId="{8B697B93-9ECF-4C0F-8576-C6D68F508226}" srcOrd="0" destOrd="0" presId="urn:microsoft.com/office/officeart/2005/8/layout/hierarchy1"/>
    <dgm:cxn modelId="{C55CC676-A2CF-4222-BB52-89BAA3118D33}" type="presParOf" srcId="{8B697B93-9ECF-4C0F-8576-C6D68F508226}" destId="{DBBFFE8B-6E46-465E-8A1D-F9C4585E667E}" srcOrd="0" destOrd="0" presId="urn:microsoft.com/office/officeart/2005/8/layout/hierarchy1"/>
    <dgm:cxn modelId="{1630FDFD-6913-4CAF-AEDE-EF6FDE288EC6}" type="presParOf" srcId="{8B697B93-9ECF-4C0F-8576-C6D68F508226}" destId="{C922D376-8308-44BD-8C3D-FF33DB07CAB4}" srcOrd="1" destOrd="0" presId="urn:microsoft.com/office/officeart/2005/8/layout/hierarchy1"/>
    <dgm:cxn modelId="{57136EB9-161C-4A99-A7F5-F83E841FB2DA}" type="presParOf" srcId="{2C03EB0F-2FEE-48D5-BCBD-837594CCCC06}" destId="{28948DD3-4E59-4695-A884-36E05DF90F60}" srcOrd="1" destOrd="0" presId="urn:microsoft.com/office/officeart/2005/8/layout/hierarchy1"/>
    <dgm:cxn modelId="{CD24CF48-FDDA-4B1C-AB0C-CEF256136828}" type="presParOf" srcId="{28948DD3-4E59-4695-A884-36E05DF90F60}" destId="{4DBD9B86-9019-45F9-9863-BD548CD4AF04}" srcOrd="0" destOrd="0" presId="urn:microsoft.com/office/officeart/2005/8/layout/hierarchy1"/>
    <dgm:cxn modelId="{14534ACD-AB7A-4F96-AF6C-9812E5299788}" type="presParOf" srcId="{28948DD3-4E59-4695-A884-36E05DF90F60}" destId="{49FB377B-0DF6-41B0-B2E5-DC4FDAE6F8D3}" srcOrd="1" destOrd="0" presId="urn:microsoft.com/office/officeart/2005/8/layout/hierarchy1"/>
    <dgm:cxn modelId="{E81F9EF2-09B5-44A2-81C2-54BCE0D8BD7C}" type="presParOf" srcId="{49FB377B-0DF6-41B0-B2E5-DC4FDAE6F8D3}" destId="{48389D29-A4ED-4E10-9529-7568766A3EF9}" srcOrd="0" destOrd="0" presId="urn:microsoft.com/office/officeart/2005/8/layout/hierarchy1"/>
    <dgm:cxn modelId="{9E226B06-69CF-406E-9086-636A39314546}" type="presParOf" srcId="{48389D29-A4ED-4E10-9529-7568766A3EF9}" destId="{2C123D30-5576-4979-9C8A-C3A60270CC12}" srcOrd="0" destOrd="0" presId="urn:microsoft.com/office/officeart/2005/8/layout/hierarchy1"/>
    <dgm:cxn modelId="{BF6AAB32-C5A3-4CB2-AD8E-1F9BAECF7AE3}" type="presParOf" srcId="{48389D29-A4ED-4E10-9529-7568766A3EF9}" destId="{6C6829AA-0CBB-4139-A3EB-BD629923567B}" srcOrd="1" destOrd="0" presId="urn:microsoft.com/office/officeart/2005/8/layout/hierarchy1"/>
    <dgm:cxn modelId="{ABE0A1DF-023D-468C-BFFA-496704F92081}" type="presParOf" srcId="{49FB377B-0DF6-41B0-B2E5-DC4FDAE6F8D3}" destId="{5DA505D0-EAFA-4D03-9B93-806AD1C3AB67}" srcOrd="1" destOrd="0" presId="urn:microsoft.com/office/officeart/2005/8/layout/hierarchy1"/>
    <dgm:cxn modelId="{51A50C54-5462-4BEA-B04E-44EBA1414629}" type="presParOf" srcId="{5DA505D0-EAFA-4D03-9B93-806AD1C3AB67}" destId="{93A74C50-769B-4CF4-AEBF-BC64D12F50A9}" srcOrd="0" destOrd="0" presId="urn:microsoft.com/office/officeart/2005/8/layout/hierarchy1"/>
    <dgm:cxn modelId="{09F84FF2-1D2E-4CD5-B451-D5F3FD39A658}" type="presParOf" srcId="{5DA505D0-EAFA-4D03-9B93-806AD1C3AB67}" destId="{DD510970-FF70-4B3A-94B8-F228316D9FBE}" srcOrd="1" destOrd="0" presId="urn:microsoft.com/office/officeart/2005/8/layout/hierarchy1"/>
    <dgm:cxn modelId="{1EF79AA9-D651-4692-8AD9-31AC9007DA5D}" type="presParOf" srcId="{DD510970-FF70-4B3A-94B8-F228316D9FBE}" destId="{F1AF64F9-A835-4326-850E-FE45953A8EDB}" srcOrd="0" destOrd="0" presId="urn:microsoft.com/office/officeart/2005/8/layout/hierarchy1"/>
    <dgm:cxn modelId="{E7670EAC-2877-4A5A-93F0-CEA8B15E9EC3}" type="presParOf" srcId="{F1AF64F9-A835-4326-850E-FE45953A8EDB}" destId="{7154A7E9-9A7A-4B66-89B7-3C8E1EE4EE51}" srcOrd="0" destOrd="0" presId="urn:microsoft.com/office/officeart/2005/8/layout/hierarchy1"/>
    <dgm:cxn modelId="{35383F63-B7B4-4250-9DC3-F4CDFFED48FA}" type="presParOf" srcId="{F1AF64F9-A835-4326-850E-FE45953A8EDB}" destId="{F9402370-7A20-4BAB-ABAC-BEBA007F7B2E}" srcOrd="1" destOrd="0" presId="urn:microsoft.com/office/officeart/2005/8/layout/hierarchy1"/>
    <dgm:cxn modelId="{91BC0B5E-6844-4A40-95B7-5BD92E4E5DAD}" type="presParOf" srcId="{DD510970-FF70-4B3A-94B8-F228316D9FBE}" destId="{A65A7942-F335-4411-9DC5-C01D630836F8}" srcOrd="1" destOrd="0" presId="urn:microsoft.com/office/officeart/2005/8/layout/hierarchy1"/>
    <dgm:cxn modelId="{7A065EF8-BD1A-4276-85FD-905E28AE0FC2}" type="presParOf" srcId="{5DA505D0-EAFA-4D03-9B93-806AD1C3AB67}" destId="{41AD2479-FC3A-4A00-A437-AE3F57B2687C}" srcOrd="2" destOrd="0" presId="urn:microsoft.com/office/officeart/2005/8/layout/hierarchy1"/>
    <dgm:cxn modelId="{F98E32C2-DAD2-4EA8-849E-F74DE59DE9E3}" type="presParOf" srcId="{5DA505D0-EAFA-4D03-9B93-806AD1C3AB67}" destId="{9994E645-1895-4AB1-AAD4-3932B7C60ADE}" srcOrd="3" destOrd="0" presId="urn:microsoft.com/office/officeart/2005/8/layout/hierarchy1"/>
    <dgm:cxn modelId="{0E516385-9A0A-4B96-93B1-822421B2A64B}" type="presParOf" srcId="{9994E645-1895-4AB1-AAD4-3932B7C60ADE}" destId="{D3E52CAA-E79C-43D6-A27C-A516CFDD093B}" srcOrd="0" destOrd="0" presId="urn:microsoft.com/office/officeart/2005/8/layout/hierarchy1"/>
    <dgm:cxn modelId="{046C5515-F40F-418B-97E5-9794161D3028}" type="presParOf" srcId="{D3E52CAA-E79C-43D6-A27C-A516CFDD093B}" destId="{049BD0DA-ADC6-4469-AC9A-6F507148E573}" srcOrd="0" destOrd="0" presId="urn:microsoft.com/office/officeart/2005/8/layout/hierarchy1"/>
    <dgm:cxn modelId="{2BA61B90-BC7D-4D0E-81F0-37F536EE3AA2}" type="presParOf" srcId="{D3E52CAA-E79C-43D6-A27C-A516CFDD093B}" destId="{4D59E1ED-7C1A-4FCB-8AE0-A2946B0E6CFF}" srcOrd="1" destOrd="0" presId="urn:microsoft.com/office/officeart/2005/8/layout/hierarchy1"/>
    <dgm:cxn modelId="{3AD61966-B489-4E8C-B957-5CD9768AA8D6}" type="presParOf" srcId="{9994E645-1895-4AB1-AAD4-3932B7C60ADE}" destId="{90F4F9B5-91A1-46A4-830B-6FDECBCE03BF}" srcOrd="1" destOrd="0" presId="urn:microsoft.com/office/officeart/2005/8/layout/hierarchy1"/>
    <dgm:cxn modelId="{1457DEF4-F0D4-4858-B2C6-3C4D5B610D08}" type="presParOf" srcId="{28948DD3-4E59-4695-A884-36E05DF90F60}" destId="{28BBF60B-EB35-4BCA-865A-EF839A6E2302}" srcOrd="2" destOrd="0" presId="urn:microsoft.com/office/officeart/2005/8/layout/hierarchy1"/>
    <dgm:cxn modelId="{80DE834B-B7C2-4CEF-8002-096ACC9F0C5C}" type="presParOf" srcId="{28948DD3-4E59-4695-A884-36E05DF90F60}" destId="{F8204D5C-A407-4ABD-B510-E7FD896FB73B}" srcOrd="3" destOrd="0" presId="urn:microsoft.com/office/officeart/2005/8/layout/hierarchy1"/>
    <dgm:cxn modelId="{4B84AEB3-799A-426C-9099-19C39FC744D7}" type="presParOf" srcId="{F8204D5C-A407-4ABD-B510-E7FD896FB73B}" destId="{C771D781-9487-4BEF-B65A-5DBEF202497E}" srcOrd="0" destOrd="0" presId="urn:microsoft.com/office/officeart/2005/8/layout/hierarchy1"/>
    <dgm:cxn modelId="{9D15520D-349F-457F-82FD-5E16B410C7E9}" type="presParOf" srcId="{C771D781-9487-4BEF-B65A-5DBEF202497E}" destId="{4DC519C3-8D10-4121-8898-FCA0FAF12EEF}" srcOrd="0" destOrd="0" presId="urn:microsoft.com/office/officeart/2005/8/layout/hierarchy1"/>
    <dgm:cxn modelId="{BC6E7F1E-54B0-4C38-8C48-ED9803FCDADB}" type="presParOf" srcId="{C771D781-9487-4BEF-B65A-5DBEF202497E}" destId="{4F30F5BB-9340-4F50-A051-13BF8922CEF4}" srcOrd="1" destOrd="0" presId="urn:microsoft.com/office/officeart/2005/8/layout/hierarchy1"/>
    <dgm:cxn modelId="{50709B8B-1CDF-4035-9539-8945FF1BBFC3}" type="presParOf" srcId="{F8204D5C-A407-4ABD-B510-E7FD896FB73B}" destId="{D980EBDB-2F70-41B3-8D82-F4ED40B02DC5}"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7B0D81-D190-4482-88E7-FB9E11935287}"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B1184730-5411-4B43-8D8B-AE6AD2C420F8}" type="pres">
      <dgm:prSet presAssocID="{597B0D81-D190-4482-88E7-FB9E11935287}" presName="diagram" presStyleCnt="0">
        <dgm:presLayoutVars>
          <dgm:dir/>
          <dgm:resizeHandles val="exact"/>
        </dgm:presLayoutVars>
      </dgm:prSet>
      <dgm:spPr/>
      <dgm:t>
        <a:bodyPr/>
        <a:lstStyle/>
        <a:p>
          <a:endParaRPr lang="en-US"/>
        </a:p>
      </dgm:t>
    </dgm:pt>
  </dgm:ptLst>
  <dgm:cxnLst>
    <dgm:cxn modelId="{6707365C-0595-4364-94AF-093D5B22AA80}" type="presOf" srcId="{597B0D81-D190-4482-88E7-FB9E11935287}" destId="{B1184730-5411-4B43-8D8B-AE6AD2C420F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52B7C5-81D5-405E-B956-8E2B98E1FFD4}"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023893AE-D579-407B-A1FF-2B027B1F941B}">
      <dgm:prSet phldrT="[Text]" custT="1"/>
      <dgm:spPr/>
      <dgm:t>
        <a:bodyPr/>
        <a:lstStyle/>
        <a:p>
          <a:pPr algn="ctr">
            <a:lnSpc>
              <a:spcPct val="100000"/>
            </a:lnSpc>
          </a:pPr>
          <a:r>
            <a:rPr lang="fa-IR" sz="2400" b="1" dirty="0" smtClean="0">
              <a:solidFill>
                <a:schemeClr val="tx1"/>
              </a:solidFill>
            </a:rPr>
            <a:t>متغیرها از نظر مقیاس سنجش به 4 گروه یا </a:t>
          </a:r>
          <a:br>
            <a:rPr lang="fa-IR" sz="2400" b="1" dirty="0" smtClean="0">
              <a:solidFill>
                <a:schemeClr val="tx1"/>
              </a:solidFill>
            </a:rPr>
          </a:br>
          <a:r>
            <a:rPr lang="fa-IR" sz="2400" b="1" dirty="0" smtClean="0">
              <a:solidFill>
                <a:schemeClr val="tx1"/>
              </a:solidFill>
            </a:rPr>
            <a:t>سطوح اندازه گیری   </a:t>
          </a:r>
          <a:endParaRPr lang="en-US" sz="2400" b="1" dirty="0">
            <a:solidFill>
              <a:schemeClr val="tx1"/>
            </a:solidFill>
          </a:endParaRPr>
        </a:p>
      </dgm:t>
    </dgm:pt>
    <dgm:pt modelId="{5FC64AF9-1D55-4D0B-A147-7401BEBD115B}" type="parTrans" cxnId="{71306B81-E148-43A2-A5FD-9013D94E7B82}">
      <dgm:prSet/>
      <dgm:spPr/>
      <dgm:t>
        <a:bodyPr/>
        <a:lstStyle/>
        <a:p>
          <a:endParaRPr lang="en-US"/>
        </a:p>
      </dgm:t>
    </dgm:pt>
    <dgm:pt modelId="{03103988-B926-469A-A533-EA565FEADFD3}" type="sibTrans" cxnId="{71306B81-E148-43A2-A5FD-9013D94E7B82}">
      <dgm:prSet/>
      <dgm:spPr/>
      <dgm:t>
        <a:bodyPr/>
        <a:lstStyle/>
        <a:p>
          <a:endParaRPr lang="en-US"/>
        </a:p>
      </dgm:t>
    </dgm:pt>
    <dgm:pt modelId="{64EC28FF-8293-46D9-BFE0-762DAF6702F9}">
      <dgm:prSet phldrT="[Text]"/>
      <dgm:spPr/>
      <dgm:t>
        <a:bodyPr/>
        <a:lstStyle/>
        <a:p>
          <a:r>
            <a:rPr lang="fa-IR" dirty="0" smtClean="0">
              <a:solidFill>
                <a:schemeClr val="tx1"/>
              </a:solidFill>
            </a:rPr>
            <a:t>نسبی</a:t>
          </a:r>
          <a:endParaRPr lang="en-US" dirty="0">
            <a:solidFill>
              <a:schemeClr val="tx1"/>
            </a:solidFill>
          </a:endParaRPr>
        </a:p>
      </dgm:t>
    </dgm:pt>
    <dgm:pt modelId="{1931CF18-C2BE-4054-BC78-863BBDA1D0D8}" type="parTrans" cxnId="{343DFE78-334B-4BD2-831F-08AD3A9AB01E}">
      <dgm:prSet/>
      <dgm:spPr/>
      <dgm:t>
        <a:bodyPr/>
        <a:lstStyle/>
        <a:p>
          <a:endParaRPr lang="en-US"/>
        </a:p>
      </dgm:t>
    </dgm:pt>
    <dgm:pt modelId="{7FA6AC09-343F-4855-8E91-2A0B12E8BDA4}" type="sibTrans" cxnId="{343DFE78-334B-4BD2-831F-08AD3A9AB01E}">
      <dgm:prSet/>
      <dgm:spPr/>
      <dgm:t>
        <a:bodyPr/>
        <a:lstStyle/>
        <a:p>
          <a:endParaRPr lang="en-US"/>
        </a:p>
      </dgm:t>
    </dgm:pt>
    <dgm:pt modelId="{10407CE2-5A66-488D-BA25-39C8FE1E2B34}">
      <dgm:prSet phldrT="[Text]"/>
      <dgm:spPr/>
      <dgm:t>
        <a:bodyPr/>
        <a:lstStyle/>
        <a:p>
          <a:r>
            <a:rPr lang="fa-IR" dirty="0" smtClean="0">
              <a:solidFill>
                <a:schemeClr val="tx1"/>
              </a:solidFill>
            </a:rPr>
            <a:t>اسمی</a:t>
          </a:r>
          <a:endParaRPr lang="en-US" dirty="0">
            <a:solidFill>
              <a:schemeClr val="tx1"/>
            </a:solidFill>
          </a:endParaRPr>
        </a:p>
      </dgm:t>
    </dgm:pt>
    <dgm:pt modelId="{0BA8EBC4-C89E-4919-9945-50C6A1CFE831}" type="parTrans" cxnId="{86EFECFE-7313-438E-BF1F-D815E1289CD7}">
      <dgm:prSet/>
      <dgm:spPr/>
      <dgm:t>
        <a:bodyPr/>
        <a:lstStyle/>
        <a:p>
          <a:endParaRPr lang="en-US"/>
        </a:p>
      </dgm:t>
    </dgm:pt>
    <dgm:pt modelId="{2B616E1F-7B72-462A-A93D-2AFBF5A5AA4B}" type="sibTrans" cxnId="{86EFECFE-7313-438E-BF1F-D815E1289CD7}">
      <dgm:prSet/>
      <dgm:spPr/>
      <dgm:t>
        <a:bodyPr/>
        <a:lstStyle/>
        <a:p>
          <a:endParaRPr lang="en-US"/>
        </a:p>
      </dgm:t>
    </dgm:pt>
    <dgm:pt modelId="{18AA0207-B826-4057-B186-E839092CCFDA}">
      <dgm:prSet phldrT="[Text]"/>
      <dgm:spPr/>
      <dgm:t>
        <a:bodyPr/>
        <a:lstStyle/>
        <a:p>
          <a:r>
            <a:rPr lang="fa-IR" dirty="0" smtClean="0">
              <a:solidFill>
                <a:schemeClr val="tx1"/>
              </a:solidFill>
            </a:rPr>
            <a:t>رتبه ای</a:t>
          </a:r>
          <a:endParaRPr lang="en-US" dirty="0">
            <a:solidFill>
              <a:schemeClr val="tx1"/>
            </a:solidFill>
          </a:endParaRPr>
        </a:p>
      </dgm:t>
    </dgm:pt>
    <dgm:pt modelId="{C75BCA29-4174-4A0B-9269-8B60D784A07C}" type="parTrans" cxnId="{93FFF1E2-F55C-42FA-9C0B-CE5EEDBA677C}">
      <dgm:prSet/>
      <dgm:spPr/>
      <dgm:t>
        <a:bodyPr/>
        <a:lstStyle/>
        <a:p>
          <a:endParaRPr lang="en-US"/>
        </a:p>
      </dgm:t>
    </dgm:pt>
    <dgm:pt modelId="{83B84508-1334-4491-99C9-DA2B11BFB28A}" type="sibTrans" cxnId="{93FFF1E2-F55C-42FA-9C0B-CE5EEDBA677C}">
      <dgm:prSet/>
      <dgm:spPr/>
      <dgm:t>
        <a:bodyPr/>
        <a:lstStyle/>
        <a:p>
          <a:endParaRPr lang="en-US"/>
        </a:p>
      </dgm:t>
    </dgm:pt>
    <dgm:pt modelId="{19B78F5E-1B3C-4260-9D2F-BFB729396185}">
      <dgm:prSet phldrT="[Text]"/>
      <dgm:spPr/>
      <dgm:t>
        <a:bodyPr/>
        <a:lstStyle/>
        <a:p>
          <a:r>
            <a:rPr lang="fa-IR" dirty="0" smtClean="0">
              <a:solidFill>
                <a:schemeClr val="tx1"/>
              </a:solidFill>
            </a:rPr>
            <a:t>فاصله ای</a:t>
          </a:r>
          <a:endParaRPr lang="en-US" dirty="0">
            <a:solidFill>
              <a:schemeClr val="tx1"/>
            </a:solidFill>
          </a:endParaRPr>
        </a:p>
      </dgm:t>
    </dgm:pt>
    <dgm:pt modelId="{19A200B8-5736-4F66-A90C-B5BEFDEA19EE}" type="parTrans" cxnId="{8DE377EF-52EC-475D-9D96-6682167967BF}">
      <dgm:prSet/>
      <dgm:spPr/>
      <dgm:t>
        <a:bodyPr/>
        <a:lstStyle/>
        <a:p>
          <a:endParaRPr lang="en-US"/>
        </a:p>
      </dgm:t>
    </dgm:pt>
    <dgm:pt modelId="{1A800127-88F6-4BEF-8B9D-738FBFAF8806}" type="sibTrans" cxnId="{8DE377EF-52EC-475D-9D96-6682167967BF}">
      <dgm:prSet/>
      <dgm:spPr/>
      <dgm:t>
        <a:bodyPr/>
        <a:lstStyle/>
        <a:p>
          <a:endParaRPr lang="en-US"/>
        </a:p>
      </dgm:t>
    </dgm:pt>
    <dgm:pt modelId="{EF309CF4-5D2E-4F7D-B4A5-3417BCEF6000}" type="pres">
      <dgm:prSet presAssocID="{D252B7C5-81D5-405E-B956-8E2B98E1FFD4}" presName="mainComposite" presStyleCnt="0">
        <dgm:presLayoutVars>
          <dgm:chPref val="1"/>
          <dgm:dir/>
          <dgm:animOne val="branch"/>
          <dgm:animLvl val="lvl"/>
          <dgm:resizeHandles val="exact"/>
        </dgm:presLayoutVars>
      </dgm:prSet>
      <dgm:spPr/>
      <dgm:t>
        <a:bodyPr/>
        <a:lstStyle/>
        <a:p>
          <a:endParaRPr lang="en-US"/>
        </a:p>
      </dgm:t>
    </dgm:pt>
    <dgm:pt modelId="{DB4F8F03-7BB2-4FB9-9B03-5D3A472C40DA}" type="pres">
      <dgm:prSet presAssocID="{D252B7C5-81D5-405E-B956-8E2B98E1FFD4}" presName="hierFlow" presStyleCnt="0"/>
      <dgm:spPr/>
    </dgm:pt>
    <dgm:pt modelId="{81BB8E21-7568-44B9-969C-8A0A0163EF39}" type="pres">
      <dgm:prSet presAssocID="{D252B7C5-81D5-405E-B956-8E2B98E1FFD4}" presName="hierChild1" presStyleCnt="0">
        <dgm:presLayoutVars>
          <dgm:chPref val="1"/>
          <dgm:animOne val="branch"/>
          <dgm:animLvl val="lvl"/>
        </dgm:presLayoutVars>
      </dgm:prSet>
      <dgm:spPr/>
    </dgm:pt>
    <dgm:pt modelId="{665B3BDB-4013-403A-8AAE-CB870CB1696C}" type="pres">
      <dgm:prSet presAssocID="{023893AE-D579-407B-A1FF-2B027B1F941B}" presName="Name14" presStyleCnt="0"/>
      <dgm:spPr/>
    </dgm:pt>
    <dgm:pt modelId="{447FCF3B-6118-479B-B0E8-1F5473B2B921}" type="pres">
      <dgm:prSet presAssocID="{023893AE-D579-407B-A1FF-2B027B1F941B}" presName="level1Shape" presStyleLbl="node0" presStyleIdx="0" presStyleCnt="1" custScaleX="417199" custScaleY="130518" custLinFactNeighborX="802" custLinFactNeighborY="-67850">
        <dgm:presLayoutVars>
          <dgm:chPref val="3"/>
        </dgm:presLayoutVars>
      </dgm:prSet>
      <dgm:spPr/>
      <dgm:t>
        <a:bodyPr/>
        <a:lstStyle/>
        <a:p>
          <a:endParaRPr lang="en-US"/>
        </a:p>
      </dgm:t>
    </dgm:pt>
    <dgm:pt modelId="{F68E9051-CB77-41DE-A4B2-46F2CE304A9B}" type="pres">
      <dgm:prSet presAssocID="{023893AE-D579-407B-A1FF-2B027B1F941B}" presName="hierChild2" presStyleCnt="0"/>
      <dgm:spPr/>
    </dgm:pt>
    <dgm:pt modelId="{E68CF681-629A-43C1-902A-43F9318E20CB}" type="pres">
      <dgm:prSet presAssocID="{1931CF18-C2BE-4054-BC78-863BBDA1D0D8}" presName="Name19" presStyleLbl="parChTrans1D2" presStyleIdx="0" presStyleCnt="4"/>
      <dgm:spPr/>
      <dgm:t>
        <a:bodyPr/>
        <a:lstStyle/>
        <a:p>
          <a:endParaRPr lang="en-US"/>
        </a:p>
      </dgm:t>
    </dgm:pt>
    <dgm:pt modelId="{A03C7B84-D09A-44ED-9023-5DEF66D521A2}" type="pres">
      <dgm:prSet presAssocID="{64EC28FF-8293-46D9-BFE0-762DAF6702F9}" presName="Name21" presStyleCnt="0"/>
      <dgm:spPr/>
    </dgm:pt>
    <dgm:pt modelId="{BB46F174-85E6-4BFF-B0F5-392ADCEEA01B}" type="pres">
      <dgm:prSet presAssocID="{64EC28FF-8293-46D9-BFE0-762DAF6702F9}" presName="level2Shape" presStyleLbl="node2" presStyleIdx="0" presStyleCnt="4"/>
      <dgm:spPr/>
      <dgm:t>
        <a:bodyPr/>
        <a:lstStyle/>
        <a:p>
          <a:endParaRPr lang="en-US"/>
        </a:p>
      </dgm:t>
    </dgm:pt>
    <dgm:pt modelId="{4A99FD63-5D97-40AD-AB05-876842A63CBF}" type="pres">
      <dgm:prSet presAssocID="{64EC28FF-8293-46D9-BFE0-762DAF6702F9}" presName="hierChild3" presStyleCnt="0"/>
      <dgm:spPr/>
    </dgm:pt>
    <dgm:pt modelId="{3A944E80-B52E-4A02-A909-F77B9089CB68}" type="pres">
      <dgm:prSet presAssocID="{19A200B8-5736-4F66-A90C-B5BEFDEA19EE}" presName="Name19" presStyleLbl="parChTrans1D2" presStyleIdx="1" presStyleCnt="4"/>
      <dgm:spPr/>
      <dgm:t>
        <a:bodyPr/>
        <a:lstStyle/>
        <a:p>
          <a:endParaRPr lang="en-US"/>
        </a:p>
      </dgm:t>
    </dgm:pt>
    <dgm:pt modelId="{1C538F1C-1DE3-4D01-AB8E-508C3257C702}" type="pres">
      <dgm:prSet presAssocID="{19B78F5E-1B3C-4260-9D2F-BFB729396185}" presName="Name21" presStyleCnt="0"/>
      <dgm:spPr/>
    </dgm:pt>
    <dgm:pt modelId="{95ADF485-471A-4E44-9958-991F5109B612}" type="pres">
      <dgm:prSet presAssocID="{19B78F5E-1B3C-4260-9D2F-BFB729396185}" presName="level2Shape" presStyleLbl="node2" presStyleIdx="1" presStyleCnt="4"/>
      <dgm:spPr/>
      <dgm:t>
        <a:bodyPr/>
        <a:lstStyle/>
        <a:p>
          <a:endParaRPr lang="en-US"/>
        </a:p>
      </dgm:t>
    </dgm:pt>
    <dgm:pt modelId="{A83EB96F-DD78-4277-9729-B3C73B061201}" type="pres">
      <dgm:prSet presAssocID="{19B78F5E-1B3C-4260-9D2F-BFB729396185}" presName="hierChild3" presStyleCnt="0"/>
      <dgm:spPr/>
    </dgm:pt>
    <dgm:pt modelId="{8A49585F-5154-4431-A982-93D7580D180C}" type="pres">
      <dgm:prSet presAssocID="{C75BCA29-4174-4A0B-9269-8B60D784A07C}" presName="Name19" presStyleLbl="parChTrans1D2" presStyleIdx="2" presStyleCnt="4"/>
      <dgm:spPr/>
      <dgm:t>
        <a:bodyPr/>
        <a:lstStyle/>
        <a:p>
          <a:endParaRPr lang="en-US"/>
        </a:p>
      </dgm:t>
    </dgm:pt>
    <dgm:pt modelId="{3A86B689-700A-43DB-A622-34D39BB496FA}" type="pres">
      <dgm:prSet presAssocID="{18AA0207-B826-4057-B186-E839092CCFDA}" presName="Name21" presStyleCnt="0"/>
      <dgm:spPr/>
    </dgm:pt>
    <dgm:pt modelId="{C52F66B8-B71C-47CB-B4AF-7F34390B0F6B}" type="pres">
      <dgm:prSet presAssocID="{18AA0207-B826-4057-B186-E839092CCFDA}" presName="level2Shape" presStyleLbl="node2" presStyleIdx="2" presStyleCnt="4"/>
      <dgm:spPr/>
      <dgm:t>
        <a:bodyPr/>
        <a:lstStyle/>
        <a:p>
          <a:endParaRPr lang="en-US"/>
        </a:p>
      </dgm:t>
    </dgm:pt>
    <dgm:pt modelId="{A4AF469B-18B2-4CCE-BDEE-9123B490260B}" type="pres">
      <dgm:prSet presAssocID="{18AA0207-B826-4057-B186-E839092CCFDA}" presName="hierChild3" presStyleCnt="0"/>
      <dgm:spPr/>
    </dgm:pt>
    <dgm:pt modelId="{767C6122-5D85-40B5-B97B-9C22CF1D23CF}" type="pres">
      <dgm:prSet presAssocID="{0BA8EBC4-C89E-4919-9945-50C6A1CFE831}" presName="Name19" presStyleLbl="parChTrans1D2" presStyleIdx="3" presStyleCnt="4"/>
      <dgm:spPr/>
      <dgm:t>
        <a:bodyPr/>
        <a:lstStyle/>
        <a:p>
          <a:endParaRPr lang="en-US"/>
        </a:p>
      </dgm:t>
    </dgm:pt>
    <dgm:pt modelId="{9600B051-0881-41B4-A739-4C5F77E0575C}" type="pres">
      <dgm:prSet presAssocID="{10407CE2-5A66-488D-BA25-39C8FE1E2B34}" presName="Name21" presStyleCnt="0"/>
      <dgm:spPr/>
    </dgm:pt>
    <dgm:pt modelId="{E814E27C-E997-483E-B0A1-BED380151AD8}" type="pres">
      <dgm:prSet presAssocID="{10407CE2-5A66-488D-BA25-39C8FE1E2B34}" presName="level2Shape" presStyleLbl="node2" presStyleIdx="3" presStyleCnt="4"/>
      <dgm:spPr/>
      <dgm:t>
        <a:bodyPr/>
        <a:lstStyle/>
        <a:p>
          <a:endParaRPr lang="en-US"/>
        </a:p>
      </dgm:t>
    </dgm:pt>
    <dgm:pt modelId="{6C01ED01-61D7-426F-806F-029DF36FB1B2}" type="pres">
      <dgm:prSet presAssocID="{10407CE2-5A66-488D-BA25-39C8FE1E2B34}" presName="hierChild3" presStyleCnt="0"/>
      <dgm:spPr/>
    </dgm:pt>
    <dgm:pt modelId="{DF24114D-82E8-4C7C-9D41-E5D0FDCABF91}" type="pres">
      <dgm:prSet presAssocID="{D252B7C5-81D5-405E-B956-8E2B98E1FFD4}" presName="bgShapesFlow" presStyleCnt="0"/>
      <dgm:spPr/>
    </dgm:pt>
  </dgm:ptLst>
  <dgm:cxnLst>
    <dgm:cxn modelId="{7C0F38BD-AEFE-4E8B-A143-E5BD32562223}" type="presOf" srcId="{D252B7C5-81D5-405E-B956-8E2B98E1FFD4}" destId="{EF309CF4-5D2E-4F7D-B4A5-3417BCEF6000}" srcOrd="0" destOrd="0" presId="urn:microsoft.com/office/officeart/2005/8/layout/hierarchy6"/>
    <dgm:cxn modelId="{66AD5C8F-C0C6-4E0B-8104-723DD527E4C5}" type="presOf" srcId="{19B78F5E-1B3C-4260-9D2F-BFB729396185}" destId="{95ADF485-471A-4E44-9958-991F5109B612}" srcOrd="0" destOrd="0" presId="urn:microsoft.com/office/officeart/2005/8/layout/hierarchy6"/>
    <dgm:cxn modelId="{86EFECFE-7313-438E-BF1F-D815E1289CD7}" srcId="{023893AE-D579-407B-A1FF-2B027B1F941B}" destId="{10407CE2-5A66-488D-BA25-39C8FE1E2B34}" srcOrd="3" destOrd="0" parTransId="{0BA8EBC4-C89E-4919-9945-50C6A1CFE831}" sibTransId="{2B616E1F-7B72-462A-A93D-2AFBF5A5AA4B}"/>
    <dgm:cxn modelId="{65B7C93C-938F-496B-8283-ED4D5609F1E8}" type="presOf" srcId="{C75BCA29-4174-4A0B-9269-8B60D784A07C}" destId="{8A49585F-5154-4431-A982-93D7580D180C}" srcOrd="0" destOrd="0" presId="urn:microsoft.com/office/officeart/2005/8/layout/hierarchy6"/>
    <dgm:cxn modelId="{C16B4C7C-1410-468C-91AD-521725C409E7}" type="presOf" srcId="{18AA0207-B826-4057-B186-E839092CCFDA}" destId="{C52F66B8-B71C-47CB-B4AF-7F34390B0F6B}" srcOrd="0" destOrd="0" presId="urn:microsoft.com/office/officeart/2005/8/layout/hierarchy6"/>
    <dgm:cxn modelId="{93FFF1E2-F55C-42FA-9C0B-CE5EEDBA677C}" srcId="{023893AE-D579-407B-A1FF-2B027B1F941B}" destId="{18AA0207-B826-4057-B186-E839092CCFDA}" srcOrd="2" destOrd="0" parTransId="{C75BCA29-4174-4A0B-9269-8B60D784A07C}" sibTransId="{83B84508-1334-4491-99C9-DA2B11BFB28A}"/>
    <dgm:cxn modelId="{71306B81-E148-43A2-A5FD-9013D94E7B82}" srcId="{D252B7C5-81D5-405E-B956-8E2B98E1FFD4}" destId="{023893AE-D579-407B-A1FF-2B027B1F941B}" srcOrd="0" destOrd="0" parTransId="{5FC64AF9-1D55-4D0B-A147-7401BEBD115B}" sibTransId="{03103988-B926-469A-A533-EA565FEADFD3}"/>
    <dgm:cxn modelId="{309B435C-09A3-41D0-8EE3-9ED7E28D5983}" type="presOf" srcId="{19A200B8-5736-4F66-A90C-B5BEFDEA19EE}" destId="{3A944E80-B52E-4A02-A909-F77B9089CB68}" srcOrd="0" destOrd="0" presId="urn:microsoft.com/office/officeart/2005/8/layout/hierarchy6"/>
    <dgm:cxn modelId="{C49CF223-BE0F-4796-8BBC-034FB19FCECE}" type="presOf" srcId="{023893AE-D579-407B-A1FF-2B027B1F941B}" destId="{447FCF3B-6118-479B-B0E8-1F5473B2B921}" srcOrd="0" destOrd="0" presId="urn:microsoft.com/office/officeart/2005/8/layout/hierarchy6"/>
    <dgm:cxn modelId="{79A860AA-607B-4E8C-9552-F2733E0B8ECA}" type="presOf" srcId="{1931CF18-C2BE-4054-BC78-863BBDA1D0D8}" destId="{E68CF681-629A-43C1-902A-43F9318E20CB}" srcOrd="0" destOrd="0" presId="urn:microsoft.com/office/officeart/2005/8/layout/hierarchy6"/>
    <dgm:cxn modelId="{F9329BC7-2E31-4860-9638-370498D6AE01}" type="presOf" srcId="{10407CE2-5A66-488D-BA25-39C8FE1E2B34}" destId="{E814E27C-E997-483E-B0A1-BED380151AD8}" srcOrd="0" destOrd="0" presId="urn:microsoft.com/office/officeart/2005/8/layout/hierarchy6"/>
    <dgm:cxn modelId="{8DE377EF-52EC-475D-9D96-6682167967BF}" srcId="{023893AE-D579-407B-A1FF-2B027B1F941B}" destId="{19B78F5E-1B3C-4260-9D2F-BFB729396185}" srcOrd="1" destOrd="0" parTransId="{19A200B8-5736-4F66-A90C-B5BEFDEA19EE}" sibTransId="{1A800127-88F6-4BEF-8B9D-738FBFAF8806}"/>
    <dgm:cxn modelId="{AA5204DC-A192-4119-B60D-7357CBF1B3DA}" type="presOf" srcId="{0BA8EBC4-C89E-4919-9945-50C6A1CFE831}" destId="{767C6122-5D85-40B5-B97B-9C22CF1D23CF}" srcOrd="0" destOrd="0" presId="urn:microsoft.com/office/officeart/2005/8/layout/hierarchy6"/>
    <dgm:cxn modelId="{343DFE78-334B-4BD2-831F-08AD3A9AB01E}" srcId="{023893AE-D579-407B-A1FF-2B027B1F941B}" destId="{64EC28FF-8293-46D9-BFE0-762DAF6702F9}" srcOrd="0" destOrd="0" parTransId="{1931CF18-C2BE-4054-BC78-863BBDA1D0D8}" sibTransId="{7FA6AC09-343F-4855-8E91-2A0B12E8BDA4}"/>
    <dgm:cxn modelId="{053FB91C-A8C7-47CE-AAC1-F590B1DD7CDC}" type="presOf" srcId="{64EC28FF-8293-46D9-BFE0-762DAF6702F9}" destId="{BB46F174-85E6-4BFF-B0F5-392ADCEEA01B}" srcOrd="0" destOrd="0" presId="urn:microsoft.com/office/officeart/2005/8/layout/hierarchy6"/>
    <dgm:cxn modelId="{FB311A4D-660A-4087-839F-D5084F09884B}" type="presParOf" srcId="{EF309CF4-5D2E-4F7D-B4A5-3417BCEF6000}" destId="{DB4F8F03-7BB2-4FB9-9B03-5D3A472C40DA}" srcOrd="0" destOrd="0" presId="urn:microsoft.com/office/officeart/2005/8/layout/hierarchy6"/>
    <dgm:cxn modelId="{A84C7A80-66C6-4634-9905-E028378DF965}" type="presParOf" srcId="{DB4F8F03-7BB2-4FB9-9B03-5D3A472C40DA}" destId="{81BB8E21-7568-44B9-969C-8A0A0163EF39}" srcOrd="0" destOrd="0" presId="urn:microsoft.com/office/officeart/2005/8/layout/hierarchy6"/>
    <dgm:cxn modelId="{A2EC6F0A-4DF4-4B60-A23C-106329546BB1}" type="presParOf" srcId="{81BB8E21-7568-44B9-969C-8A0A0163EF39}" destId="{665B3BDB-4013-403A-8AAE-CB870CB1696C}" srcOrd="0" destOrd="0" presId="urn:microsoft.com/office/officeart/2005/8/layout/hierarchy6"/>
    <dgm:cxn modelId="{13502F0D-E89A-494F-B9B3-FEA746055998}" type="presParOf" srcId="{665B3BDB-4013-403A-8AAE-CB870CB1696C}" destId="{447FCF3B-6118-479B-B0E8-1F5473B2B921}" srcOrd="0" destOrd="0" presId="urn:microsoft.com/office/officeart/2005/8/layout/hierarchy6"/>
    <dgm:cxn modelId="{328317BA-30B1-43BA-8208-804DA6944E2E}" type="presParOf" srcId="{665B3BDB-4013-403A-8AAE-CB870CB1696C}" destId="{F68E9051-CB77-41DE-A4B2-46F2CE304A9B}" srcOrd="1" destOrd="0" presId="urn:microsoft.com/office/officeart/2005/8/layout/hierarchy6"/>
    <dgm:cxn modelId="{285F5188-568C-4386-8FEE-C7373754C4D4}" type="presParOf" srcId="{F68E9051-CB77-41DE-A4B2-46F2CE304A9B}" destId="{E68CF681-629A-43C1-902A-43F9318E20CB}" srcOrd="0" destOrd="0" presId="urn:microsoft.com/office/officeart/2005/8/layout/hierarchy6"/>
    <dgm:cxn modelId="{C67A4A8A-C4A3-445C-91C5-403830F60600}" type="presParOf" srcId="{F68E9051-CB77-41DE-A4B2-46F2CE304A9B}" destId="{A03C7B84-D09A-44ED-9023-5DEF66D521A2}" srcOrd="1" destOrd="0" presId="urn:microsoft.com/office/officeart/2005/8/layout/hierarchy6"/>
    <dgm:cxn modelId="{D63175D0-A380-4BE7-A0E8-DFEFA21BEBC2}" type="presParOf" srcId="{A03C7B84-D09A-44ED-9023-5DEF66D521A2}" destId="{BB46F174-85E6-4BFF-B0F5-392ADCEEA01B}" srcOrd="0" destOrd="0" presId="urn:microsoft.com/office/officeart/2005/8/layout/hierarchy6"/>
    <dgm:cxn modelId="{EB3D3510-4EFD-4857-B74D-CB830F00A0A0}" type="presParOf" srcId="{A03C7B84-D09A-44ED-9023-5DEF66D521A2}" destId="{4A99FD63-5D97-40AD-AB05-876842A63CBF}" srcOrd="1" destOrd="0" presId="urn:microsoft.com/office/officeart/2005/8/layout/hierarchy6"/>
    <dgm:cxn modelId="{50D50210-4CDD-4DC6-A13C-5D3259DDF370}" type="presParOf" srcId="{F68E9051-CB77-41DE-A4B2-46F2CE304A9B}" destId="{3A944E80-B52E-4A02-A909-F77B9089CB68}" srcOrd="2" destOrd="0" presId="urn:microsoft.com/office/officeart/2005/8/layout/hierarchy6"/>
    <dgm:cxn modelId="{C635F672-CA0F-4A0B-8BB8-B721B637352E}" type="presParOf" srcId="{F68E9051-CB77-41DE-A4B2-46F2CE304A9B}" destId="{1C538F1C-1DE3-4D01-AB8E-508C3257C702}" srcOrd="3" destOrd="0" presId="urn:microsoft.com/office/officeart/2005/8/layout/hierarchy6"/>
    <dgm:cxn modelId="{5C4802F1-D1EE-4BEA-8D4F-17E6A350970F}" type="presParOf" srcId="{1C538F1C-1DE3-4D01-AB8E-508C3257C702}" destId="{95ADF485-471A-4E44-9958-991F5109B612}" srcOrd="0" destOrd="0" presId="urn:microsoft.com/office/officeart/2005/8/layout/hierarchy6"/>
    <dgm:cxn modelId="{19458BE9-6CCF-4D16-A6CA-4346832DD550}" type="presParOf" srcId="{1C538F1C-1DE3-4D01-AB8E-508C3257C702}" destId="{A83EB96F-DD78-4277-9729-B3C73B061201}" srcOrd="1" destOrd="0" presId="urn:microsoft.com/office/officeart/2005/8/layout/hierarchy6"/>
    <dgm:cxn modelId="{0879C97B-B72D-438E-9ED3-30CF5197863C}" type="presParOf" srcId="{F68E9051-CB77-41DE-A4B2-46F2CE304A9B}" destId="{8A49585F-5154-4431-A982-93D7580D180C}" srcOrd="4" destOrd="0" presId="urn:microsoft.com/office/officeart/2005/8/layout/hierarchy6"/>
    <dgm:cxn modelId="{288659E0-D563-4477-8B04-525CD3DFDBD0}" type="presParOf" srcId="{F68E9051-CB77-41DE-A4B2-46F2CE304A9B}" destId="{3A86B689-700A-43DB-A622-34D39BB496FA}" srcOrd="5" destOrd="0" presId="urn:microsoft.com/office/officeart/2005/8/layout/hierarchy6"/>
    <dgm:cxn modelId="{58D066AA-ACB1-479A-A4CB-EBA6A49D515E}" type="presParOf" srcId="{3A86B689-700A-43DB-A622-34D39BB496FA}" destId="{C52F66B8-B71C-47CB-B4AF-7F34390B0F6B}" srcOrd="0" destOrd="0" presId="urn:microsoft.com/office/officeart/2005/8/layout/hierarchy6"/>
    <dgm:cxn modelId="{F6F4544B-A5F7-4821-94BB-0F9F981BB8C9}" type="presParOf" srcId="{3A86B689-700A-43DB-A622-34D39BB496FA}" destId="{A4AF469B-18B2-4CCE-BDEE-9123B490260B}" srcOrd="1" destOrd="0" presId="urn:microsoft.com/office/officeart/2005/8/layout/hierarchy6"/>
    <dgm:cxn modelId="{8C4F1A48-1D73-4B99-B4FA-BB3696D31F60}" type="presParOf" srcId="{F68E9051-CB77-41DE-A4B2-46F2CE304A9B}" destId="{767C6122-5D85-40B5-B97B-9C22CF1D23CF}" srcOrd="6" destOrd="0" presId="urn:microsoft.com/office/officeart/2005/8/layout/hierarchy6"/>
    <dgm:cxn modelId="{3F044725-79C4-4828-AEE7-93C6A11B55B7}" type="presParOf" srcId="{F68E9051-CB77-41DE-A4B2-46F2CE304A9B}" destId="{9600B051-0881-41B4-A739-4C5F77E0575C}" srcOrd="7" destOrd="0" presId="urn:microsoft.com/office/officeart/2005/8/layout/hierarchy6"/>
    <dgm:cxn modelId="{DE36E3F9-B1EF-4E18-ACDB-040F508FF144}" type="presParOf" srcId="{9600B051-0881-41B4-A739-4C5F77E0575C}" destId="{E814E27C-E997-483E-B0A1-BED380151AD8}" srcOrd="0" destOrd="0" presId="urn:microsoft.com/office/officeart/2005/8/layout/hierarchy6"/>
    <dgm:cxn modelId="{6608EC5A-D141-4258-9D41-274FC05EE753}" type="presParOf" srcId="{9600B051-0881-41B4-A739-4C5F77E0575C}" destId="{6C01ED01-61D7-426F-806F-029DF36FB1B2}" srcOrd="1" destOrd="0" presId="urn:microsoft.com/office/officeart/2005/8/layout/hierarchy6"/>
    <dgm:cxn modelId="{4CBA10C6-3834-4775-857C-E12FB7F89E8C}" type="presParOf" srcId="{EF309CF4-5D2E-4F7D-B4A5-3417BCEF6000}" destId="{DF24114D-82E8-4C7C-9D41-E5D0FDCABF9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52B7C5-81D5-405E-B956-8E2B98E1FFD4}"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023893AE-D579-407B-A1FF-2B027B1F941B}">
      <dgm:prSet phldrT="[Text]" custT="1"/>
      <dgm:spPr/>
      <dgm:t>
        <a:bodyPr/>
        <a:lstStyle/>
        <a:p>
          <a:pPr algn="ctr">
            <a:lnSpc>
              <a:spcPct val="100000"/>
            </a:lnSpc>
          </a:pPr>
          <a:r>
            <a:rPr lang="fa-IR" sz="2300" dirty="0" smtClean="0">
              <a:solidFill>
                <a:schemeClr val="tx1"/>
              </a:solidFill>
            </a:rPr>
            <a:t>متغیرهای کمی از طریق </a:t>
          </a:r>
          <a:endParaRPr lang="en-US" sz="2300" b="1" dirty="0">
            <a:solidFill>
              <a:schemeClr val="tx1"/>
            </a:solidFill>
          </a:endParaRPr>
        </a:p>
      </dgm:t>
    </dgm:pt>
    <dgm:pt modelId="{5FC64AF9-1D55-4D0B-A147-7401BEBD115B}" type="parTrans" cxnId="{71306B81-E148-43A2-A5FD-9013D94E7B82}">
      <dgm:prSet/>
      <dgm:spPr/>
      <dgm:t>
        <a:bodyPr/>
        <a:lstStyle/>
        <a:p>
          <a:endParaRPr lang="en-US"/>
        </a:p>
      </dgm:t>
    </dgm:pt>
    <dgm:pt modelId="{03103988-B926-469A-A533-EA565FEADFD3}" type="sibTrans" cxnId="{71306B81-E148-43A2-A5FD-9013D94E7B82}">
      <dgm:prSet/>
      <dgm:spPr/>
      <dgm:t>
        <a:bodyPr/>
        <a:lstStyle/>
        <a:p>
          <a:endParaRPr lang="en-US"/>
        </a:p>
      </dgm:t>
    </dgm:pt>
    <dgm:pt modelId="{64EC28FF-8293-46D9-BFE0-762DAF6702F9}">
      <dgm:prSet phldrT="[Text]"/>
      <dgm:spPr/>
      <dgm:t>
        <a:bodyPr/>
        <a:lstStyle/>
        <a:p>
          <a:r>
            <a:rPr lang="fa-IR" dirty="0" smtClean="0">
              <a:solidFill>
                <a:schemeClr val="tx1"/>
              </a:solidFill>
            </a:rPr>
            <a:t>نسبی</a:t>
          </a:r>
          <a:endParaRPr lang="en-US" dirty="0">
            <a:solidFill>
              <a:schemeClr val="tx1"/>
            </a:solidFill>
          </a:endParaRPr>
        </a:p>
      </dgm:t>
    </dgm:pt>
    <dgm:pt modelId="{1931CF18-C2BE-4054-BC78-863BBDA1D0D8}" type="parTrans" cxnId="{343DFE78-334B-4BD2-831F-08AD3A9AB01E}">
      <dgm:prSet/>
      <dgm:spPr/>
      <dgm:t>
        <a:bodyPr/>
        <a:lstStyle/>
        <a:p>
          <a:endParaRPr lang="en-US"/>
        </a:p>
      </dgm:t>
    </dgm:pt>
    <dgm:pt modelId="{7FA6AC09-343F-4855-8E91-2A0B12E8BDA4}" type="sibTrans" cxnId="{343DFE78-334B-4BD2-831F-08AD3A9AB01E}">
      <dgm:prSet/>
      <dgm:spPr/>
      <dgm:t>
        <a:bodyPr/>
        <a:lstStyle/>
        <a:p>
          <a:endParaRPr lang="en-US"/>
        </a:p>
      </dgm:t>
    </dgm:pt>
    <dgm:pt modelId="{19B78F5E-1B3C-4260-9D2F-BFB729396185}">
      <dgm:prSet phldrT="[Text]"/>
      <dgm:spPr/>
      <dgm:t>
        <a:bodyPr/>
        <a:lstStyle/>
        <a:p>
          <a:r>
            <a:rPr lang="fa-IR" b="0" dirty="0" smtClean="0">
              <a:solidFill>
                <a:schemeClr val="tx1"/>
              </a:solidFill>
            </a:rPr>
            <a:t>فاصله ای</a:t>
          </a:r>
          <a:endParaRPr lang="en-US" b="0" dirty="0">
            <a:solidFill>
              <a:schemeClr val="tx1"/>
            </a:solidFill>
          </a:endParaRPr>
        </a:p>
      </dgm:t>
    </dgm:pt>
    <dgm:pt modelId="{19A200B8-5736-4F66-A90C-B5BEFDEA19EE}" type="parTrans" cxnId="{8DE377EF-52EC-475D-9D96-6682167967BF}">
      <dgm:prSet/>
      <dgm:spPr/>
      <dgm:t>
        <a:bodyPr/>
        <a:lstStyle/>
        <a:p>
          <a:endParaRPr lang="en-US"/>
        </a:p>
      </dgm:t>
    </dgm:pt>
    <dgm:pt modelId="{1A800127-88F6-4BEF-8B9D-738FBFAF8806}" type="sibTrans" cxnId="{8DE377EF-52EC-475D-9D96-6682167967BF}">
      <dgm:prSet/>
      <dgm:spPr/>
      <dgm:t>
        <a:bodyPr/>
        <a:lstStyle/>
        <a:p>
          <a:endParaRPr lang="en-US"/>
        </a:p>
      </dgm:t>
    </dgm:pt>
    <dgm:pt modelId="{EF309CF4-5D2E-4F7D-B4A5-3417BCEF6000}" type="pres">
      <dgm:prSet presAssocID="{D252B7C5-81D5-405E-B956-8E2B98E1FFD4}" presName="mainComposite" presStyleCnt="0">
        <dgm:presLayoutVars>
          <dgm:chPref val="1"/>
          <dgm:dir/>
          <dgm:animOne val="branch"/>
          <dgm:animLvl val="lvl"/>
          <dgm:resizeHandles val="exact"/>
        </dgm:presLayoutVars>
      </dgm:prSet>
      <dgm:spPr/>
      <dgm:t>
        <a:bodyPr/>
        <a:lstStyle/>
        <a:p>
          <a:endParaRPr lang="en-US"/>
        </a:p>
      </dgm:t>
    </dgm:pt>
    <dgm:pt modelId="{DB4F8F03-7BB2-4FB9-9B03-5D3A472C40DA}" type="pres">
      <dgm:prSet presAssocID="{D252B7C5-81D5-405E-B956-8E2B98E1FFD4}" presName="hierFlow" presStyleCnt="0"/>
      <dgm:spPr/>
    </dgm:pt>
    <dgm:pt modelId="{81BB8E21-7568-44B9-969C-8A0A0163EF39}" type="pres">
      <dgm:prSet presAssocID="{D252B7C5-81D5-405E-B956-8E2B98E1FFD4}" presName="hierChild1" presStyleCnt="0">
        <dgm:presLayoutVars>
          <dgm:chPref val="1"/>
          <dgm:animOne val="branch"/>
          <dgm:animLvl val="lvl"/>
        </dgm:presLayoutVars>
      </dgm:prSet>
      <dgm:spPr/>
    </dgm:pt>
    <dgm:pt modelId="{665B3BDB-4013-403A-8AAE-CB870CB1696C}" type="pres">
      <dgm:prSet presAssocID="{023893AE-D579-407B-A1FF-2B027B1F941B}" presName="Name14" presStyleCnt="0"/>
      <dgm:spPr/>
    </dgm:pt>
    <dgm:pt modelId="{447FCF3B-6118-479B-B0E8-1F5473B2B921}" type="pres">
      <dgm:prSet presAssocID="{023893AE-D579-407B-A1FF-2B027B1F941B}" presName="level1Shape" presStyleLbl="node0" presStyleIdx="0" presStyleCnt="1" custScaleX="377550" custScaleY="130518" custLinFactNeighborX="155" custLinFactNeighborY="-40148">
        <dgm:presLayoutVars>
          <dgm:chPref val="3"/>
        </dgm:presLayoutVars>
      </dgm:prSet>
      <dgm:spPr/>
      <dgm:t>
        <a:bodyPr/>
        <a:lstStyle/>
        <a:p>
          <a:endParaRPr lang="en-US"/>
        </a:p>
      </dgm:t>
    </dgm:pt>
    <dgm:pt modelId="{F68E9051-CB77-41DE-A4B2-46F2CE304A9B}" type="pres">
      <dgm:prSet presAssocID="{023893AE-D579-407B-A1FF-2B027B1F941B}" presName="hierChild2" presStyleCnt="0"/>
      <dgm:spPr/>
    </dgm:pt>
    <dgm:pt modelId="{E68CF681-629A-43C1-902A-43F9318E20CB}" type="pres">
      <dgm:prSet presAssocID="{1931CF18-C2BE-4054-BC78-863BBDA1D0D8}" presName="Name19" presStyleLbl="parChTrans1D2" presStyleIdx="0" presStyleCnt="2"/>
      <dgm:spPr/>
      <dgm:t>
        <a:bodyPr/>
        <a:lstStyle/>
        <a:p>
          <a:endParaRPr lang="en-US"/>
        </a:p>
      </dgm:t>
    </dgm:pt>
    <dgm:pt modelId="{A03C7B84-D09A-44ED-9023-5DEF66D521A2}" type="pres">
      <dgm:prSet presAssocID="{64EC28FF-8293-46D9-BFE0-762DAF6702F9}" presName="Name21" presStyleCnt="0"/>
      <dgm:spPr/>
    </dgm:pt>
    <dgm:pt modelId="{BB46F174-85E6-4BFF-B0F5-392ADCEEA01B}" type="pres">
      <dgm:prSet presAssocID="{64EC28FF-8293-46D9-BFE0-762DAF6702F9}" presName="level2Shape" presStyleLbl="node2" presStyleIdx="0" presStyleCnt="2" custLinFactNeighborX="-43196"/>
      <dgm:spPr/>
      <dgm:t>
        <a:bodyPr/>
        <a:lstStyle/>
        <a:p>
          <a:endParaRPr lang="en-US"/>
        </a:p>
      </dgm:t>
    </dgm:pt>
    <dgm:pt modelId="{4A99FD63-5D97-40AD-AB05-876842A63CBF}" type="pres">
      <dgm:prSet presAssocID="{64EC28FF-8293-46D9-BFE0-762DAF6702F9}" presName="hierChild3" presStyleCnt="0"/>
      <dgm:spPr/>
    </dgm:pt>
    <dgm:pt modelId="{3A944E80-B52E-4A02-A909-F77B9089CB68}" type="pres">
      <dgm:prSet presAssocID="{19A200B8-5736-4F66-A90C-B5BEFDEA19EE}" presName="Name19" presStyleLbl="parChTrans1D2" presStyleIdx="1" presStyleCnt="2"/>
      <dgm:spPr/>
      <dgm:t>
        <a:bodyPr/>
        <a:lstStyle/>
        <a:p>
          <a:endParaRPr lang="en-US"/>
        </a:p>
      </dgm:t>
    </dgm:pt>
    <dgm:pt modelId="{1C538F1C-1DE3-4D01-AB8E-508C3257C702}" type="pres">
      <dgm:prSet presAssocID="{19B78F5E-1B3C-4260-9D2F-BFB729396185}" presName="Name21" presStyleCnt="0"/>
      <dgm:spPr/>
    </dgm:pt>
    <dgm:pt modelId="{95ADF485-471A-4E44-9958-991F5109B612}" type="pres">
      <dgm:prSet presAssocID="{19B78F5E-1B3C-4260-9D2F-BFB729396185}" presName="level2Shape" presStyleLbl="node2" presStyleIdx="1" presStyleCnt="2" custScaleX="122233" custLinFactNeighborX="58563"/>
      <dgm:spPr/>
      <dgm:t>
        <a:bodyPr/>
        <a:lstStyle/>
        <a:p>
          <a:endParaRPr lang="en-US"/>
        </a:p>
      </dgm:t>
    </dgm:pt>
    <dgm:pt modelId="{A83EB96F-DD78-4277-9729-B3C73B061201}" type="pres">
      <dgm:prSet presAssocID="{19B78F5E-1B3C-4260-9D2F-BFB729396185}" presName="hierChild3" presStyleCnt="0"/>
      <dgm:spPr/>
    </dgm:pt>
    <dgm:pt modelId="{DF24114D-82E8-4C7C-9D41-E5D0FDCABF91}" type="pres">
      <dgm:prSet presAssocID="{D252B7C5-81D5-405E-B956-8E2B98E1FFD4}" presName="bgShapesFlow" presStyleCnt="0"/>
      <dgm:spPr/>
    </dgm:pt>
  </dgm:ptLst>
  <dgm:cxnLst>
    <dgm:cxn modelId="{71306B81-E148-43A2-A5FD-9013D94E7B82}" srcId="{D252B7C5-81D5-405E-B956-8E2B98E1FFD4}" destId="{023893AE-D579-407B-A1FF-2B027B1F941B}" srcOrd="0" destOrd="0" parTransId="{5FC64AF9-1D55-4D0B-A147-7401BEBD115B}" sibTransId="{03103988-B926-469A-A533-EA565FEADFD3}"/>
    <dgm:cxn modelId="{4D42798E-F250-488E-8299-B960470D76F1}" type="presOf" srcId="{D252B7C5-81D5-405E-B956-8E2B98E1FFD4}" destId="{EF309CF4-5D2E-4F7D-B4A5-3417BCEF6000}" srcOrd="0" destOrd="0" presId="urn:microsoft.com/office/officeart/2005/8/layout/hierarchy6"/>
    <dgm:cxn modelId="{643D7DB7-39C2-483D-911B-FFAF97412E62}" type="presOf" srcId="{64EC28FF-8293-46D9-BFE0-762DAF6702F9}" destId="{BB46F174-85E6-4BFF-B0F5-392ADCEEA01B}" srcOrd="0" destOrd="0" presId="urn:microsoft.com/office/officeart/2005/8/layout/hierarchy6"/>
    <dgm:cxn modelId="{C9532757-3272-4106-8AA8-661E55DC9ED8}" type="presOf" srcId="{19A200B8-5736-4F66-A90C-B5BEFDEA19EE}" destId="{3A944E80-B52E-4A02-A909-F77B9089CB68}" srcOrd="0" destOrd="0" presId="urn:microsoft.com/office/officeart/2005/8/layout/hierarchy6"/>
    <dgm:cxn modelId="{2BDF6746-447F-4246-BBEA-6788E8BE5E1D}" type="presOf" srcId="{1931CF18-C2BE-4054-BC78-863BBDA1D0D8}" destId="{E68CF681-629A-43C1-902A-43F9318E20CB}" srcOrd="0" destOrd="0" presId="urn:microsoft.com/office/officeart/2005/8/layout/hierarchy6"/>
    <dgm:cxn modelId="{091189B8-41FD-49E1-864E-05E27A99173B}" type="presOf" srcId="{19B78F5E-1B3C-4260-9D2F-BFB729396185}" destId="{95ADF485-471A-4E44-9958-991F5109B612}" srcOrd="0" destOrd="0" presId="urn:microsoft.com/office/officeart/2005/8/layout/hierarchy6"/>
    <dgm:cxn modelId="{8DE377EF-52EC-475D-9D96-6682167967BF}" srcId="{023893AE-D579-407B-A1FF-2B027B1F941B}" destId="{19B78F5E-1B3C-4260-9D2F-BFB729396185}" srcOrd="1" destOrd="0" parTransId="{19A200B8-5736-4F66-A90C-B5BEFDEA19EE}" sibTransId="{1A800127-88F6-4BEF-8B9D-738FBFAF8806}"/>
    <dgm:cxn modelId="{A32EB007-6159-402C-AD64-CFC5520925E0}" type="presOf" srcId="{023893AE-D579-407B-A1FF-2B027B1F941B}" destId="{447FCF3B-6118-479B-B0E8-1F5473B2B921}" srcOrd="0" destOrd="0" presId="urn:microsoft.com/office/officeart/2005/8/layout/hierarchy6"/>
    <dgm:cxn modelId="{343DFE78-334B-4BD2-831F-08AD3A9AB01E}" srcId="{023893AE-D579-407B-A1FF-2B027B1F941B}" destId="{64EC28FF-8293-46D9-BFE0-762DAF6702F9}" srcOrd="0" destOrd="0" parTransId="{1931CF18-C2BE-4054-BC78-863BBDA1D0D8}" sibTransId="{7FA6AC09-343F-4855-8E91-2A0B12E8BDA4}"/>
    <dgm:cxn modelId="{007A18AC-8021-4D66-9E8E-61A789EC5E86}" type="presParOf" srcId="{EF309CF4-5D2E-4F7D-B4A5-3417BCEF6000}" destId="{DB4F8F03-7BB2-4FB9-9B03-5D3A472C40DA}" srcOrd="0" destOrd="0" presId="urn:microsoft.com/office/officeart/2005/8/layout/hierarchy6"/>
    <dgm:cxn modelId="{7BF417F9-8AE0-467C-991E-D0775CC9840C}" type="presParOf" srcId="{DB4F8F03-7BB2-4FB9-9B03-5D3A472C40DA}" destId="{81BB8E21-7568-44B9-969C-8A0A0163EF39}" srcOrd="0" destOrd="0" presId="urn:microsoft.com/office/officeart/2005/8/layout/hierarchy6"/>
    <dgm:cxn modelId="{D07DB499-7619-4980-8A89-E717F94A49AF}" type="presParOf" srcId="{81BB8E21-7568-44B9-969C-8A0A0163EF39}" destId="{665B3BDB-4013-403A-8AAE-CB870CB1696C}" srcOrd="0" destOrd="0" presId="urn:microsoft.com/office/officeart/2005/8/layout/hierarchy6"/>
    <dgm:cxn modelId="{FE38AB7C-9C9E-4E6C-8942-4668C60A945B}" type="presParOf" srcId="{665B3BDB-4013-403A-8AAE-CB870CB1696C}" destId="{447FCF3B-6118-479B-B0E8-1F5473B2B921}" srcOrd="0" destOrd="0" presId="urn:microsoft.com/office/officeart/2005/8/layout/hierarchy6"/>
    <dgm:cxn modelId="{EB597F4D-8818-4E7E-95AA-366395C35BF4}" type="presParOf" srcId="{665B3BDB-4013-403A-8AAE-CB870CB1696C}" destId="{F68E9051-CB77-41DE-A4B2-46F2CE304A9B}" srcOrd="1" destOrd="0" presId="urn:microsoft.com/office/officeart/2005/8/layout/hierarchy6"/>
    <dgm:cxn modelId="{BC0FA670-F361-4CAB-9BFC-2D9241AA4DEB}" type="presParOf" srcId="{F68E9051-CB77-41DE-A4B2-46F2CE304A9B}" destId="{E68CF681-629A-43C1-902A-43F9318E20CB}" srcOrd="0" destOrd="0" presId="urn:microsoft.com/office/officeart/2005/8/layout/hierarchy6"/>
    <dgm:cxn modelId="{7F013620-76DA-4709-BA72-462AA497744C}" type="presParOf" srcId="{F68E9051-CB77-41DE-A4B2-46F2CE304A9B}" destId="{A03C7B84-D09A-44ED-9023-5DEF66D521A2}" srcOrd="1" destOrd="0" presId="urn:microsoft.com/office/officeart/2005/8/layout/hierarchy6"/>
    <dgm:cxn modelId="{637A3157-A501-494D-B108-9EC3E847EAE2}" type="presParOf" srcId="{A03C7B84-D09A-44ED-9023-5DEF66D521A2}" destId="{BB46F174-85E6-4BFF-B0F5-392ADCEEA01B}" srcOrd="0" destOrd="0" presId="urn:microsoft.com/office/officeart/2005/8/layout/hierarchy6"/>
    <dgm:cxn modelId="{D121AF14-3B11-4C2D-9A50-8F27EDC75485}" type="presParOf" srcId="{A03C7B84-D09A-44ED-9023-5DEF66D521A2}" destId="{4A99FD63-5D97-40AD-AB05-876842A63CBF}" srcOrd="1" destOrd="0" presId="urn:microsoft.com/office/officeart/2005/8/layout/hierarchy6"/>
    <dgm:cxn modelId="{1CCF5961-8E95-4E9F-8168-7A26846C4C7D}" type="presParOf" srcId="{F68E9051-CB77-41DE-A4B2-46F2CE304A9B}" destId="{3A944E80-B52E-4A02-A909-F77B9089CB68}" srcOrd="2" destOrd="0" presId="urn:microsoft.com/office/officeart/2005/8/layout/hierarchy6"/>
    <dgm:cxn modelId="{7A94AD27-2753-4277-A434-81930BDFD7DD}" type="presParOf" srcId="{F68E9051-CB77-41DE-A4B2-46F2CE304A9B}" destId="{1C538F1C-1DE3-4D01-AB8E-508C3257C702}" srcOrd="3" destOrd="0" presId="urn:microsoft.com/office/officeart/2005/8/layout/hierarchy6"/>
    <dgm:cxn modelId="{043BDBEF-E001-4704-B27F-63A3968B581C}" type="presParOf" srcId="{1C538F1C-1DE3-4D01-AB8E-508C3257C702}" destId="{95ADF485-471A-4E44-9958-991F5109B612}" srcOrd="0" destOrd="0" presId="urn:microsoft.com/office/officeart/2005/8/layout/hierarchy6"/>
    <dgm:cxn modelId="{97BC7E98-7C05-4516-9B9D-C5390A2EE7D0}" type="presParOf" srcId="{1C538F1C-1DE3-4D01-AB8E-508C3257C702}" destId="{A83EB96F-DD78-4277-9729-B3C73B061201}" srcOrd="1" destOrd="0" presId="urn:microsoft.com/office/officeart/2005/8/layout/hierarchy6"/>
    <dgm:cxn modelId="{85D2BFE7-F039-46D6-B9A3-6D5813869EDB}" type="presParOf" srcId="{EF309CF4-5D2E-4F7D-B4A5-3417BCEF6000}" destId="{DF24114D-82E8-4C7C-9D41-E5D0FDCABF91}"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1482F-906E-4F8E-93AE-01F7C2C1F3E3}">
      <dsp:nvSpPr>
        <dsp:cNvPr id="0" name=""/>
        <dsp:cNvSpPr/>
      </dsp:nvSpPr>
      <dsp:spPr>
        <a:xfrm>
          <a:off x="0" y="0"/>
          <a:ext cx="7486650" cy="3239572"/>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fa-IR" sz="2800" kern="1200" dirty="0" smtClean="0"/>
            <a:t>موضوع انتخاب شده باید دارای این ویژگی ها باشد:</a:t>
          </a:r>
          <a:endParaRPr lang="en-US" sz="2800" kern="1200" dirty="0"/>
        </a:p>
      </dsp:txBody>
      <dsp:txXfrm>
        <a:off x="0" y="0"/>
        <a:ext cx="7486650" cy="1749368"/>
      </dsp:txXfrm>
    </dsp:sp>
    <dsp:sp modelId="{A83FBD73-A68B-4EDD-85F4-4951CC1E195C}">
      <dsp:nvSpPr>
        <dsp:cNvPr id="0" name=""/>
        <dsp:cNvSpPr/>
      </dsp:nvSpPr>
      <dsp:spPr>
        <a:xfrm>
          <a:off x="0" y="1749368"/>
          <a:ext cx="1895172" cy="149020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fa-IR" sz="2000" b="1" kern="1200" dirty="0" smtClean="0"/>
            <a:t>4 – علاقه و</a:t>
          </a:r>
        </a:p>
        <a:p>
          <a:pPr lvl="0" algn="ctr" defTabSz="889000" rtl="1">
            <a:lnSpc>
              <a:spcPct val="90000"/>
            </a:lnSpc>
            <a:spcBef>
              <a:spcPct val="0"/>
            </a:spcBef>
            <a:spcAft>
              <a:spcPct val="35000"/>
            </a:spcAft>
          </a:pPr>
          <a:r>
            <a:rPr lang="fa-IR" sz="2000" b="1" kern="1200" dirty="0" smtClean="0"/>
            <a:t> توان پژوهشگر</a:t>
          </a:r>
          <a:endParaRPr lang="en-US" sz="2000" b="1" kern="1200" dirty="0"/>
        </a:p>
      </dsp:txBody>
      <dsp:txXfrm>
        <a:off x="0" y="1749368"/>
        <a:ext cx="1895172" cy="1490203"/>
      </dsp:txXfrm>
    </dsp:sp>
    <dsp:sp modelId="{18B2AD27-660D-4764-B745-3E7B65EB601F}">
      <dsp:nvSpPr>
        <dsp:cNvPr id="0" name=""/>
        <dsp:cNvSpPr/>
      </dsp:nvSpPr>
      <dsp:spPr>
        <a:xfrm>
          <a:off x="1890590" y="1749368"/>
          <a:ext cx="2136680" cy="149020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r" defTabSz="889000">
            <a:lnSpc>
              <a:spcPct val="90000"/>
            </a:lnSpc>
            <a:spcBef>
              <a:spcPct val="0"/>
            </a:spcBef>
            <a:spcAft>
              <a:spcPct val="35000"/>
            </a:spcAft>
          </a:pPr>
          <a:r>
            <a:rPr lang="fa-IR" sz="2000" b="1" kern="1200" dirty="0" smtClean="0"/>
            <a:t>3 -  محدودیت در</a:t>
          </a:r>
          <a:br>
            <a:rPr lang="fa-IR" sz="2000" b="1" kern="1200" dirty="0" smtClean="0"/>
          </a:br>
          <a:r>
            <a:rPr lang="fa-IR" sz="2000" b="1" kern="1200" dirty="0" smtClean="0"/>
            <a:t/>
          </a:r>
          <a:br>
            <a:rPr lang="fa-IR" sz="2000" b="1" kern="1200" dirty="0" smtClean="0"/>
          </a:br>
          <a:r>
            <a:rPr lang="fa-IR" sz="2000" b="1" kern="1200" dirty="0" smtClean="0"/>
            <a:t>  زمان و امکانات     </a:t>
          </a:r>
          <a:endParaRPr lang="en-US" sz="2000" b="1" kern="1200" dirty="0"/>
        </a:p>
      </dsp:txBody>
      <dsp:txXfrm>
        <a:off x="1890590" y="1749368"/>
        <a:ext cx="2136680" cy="1490203"/>
      </dsp:txXfrm>
    </dsp:sp>
    <dsp:sp modelId="{7ED64BF3-0E2D-4D10-A1C7-3DA84FC20E43}">
      <dsp:nvSpPr>
        <dsp:cNvPr id="0" name=""/>
        <dsp:cNvSpPr/>
      </dsp:nvSpPr>
      <dsp:spPr>
        <a:xfrm>
          <a:off x="4031264" y="1749368"/>
          <a:ext cx="1872986" cy="149020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a-IR" sz="1900" b="1" kern="1200" dirty="0" smtClean="0"/>
            <a:t>2- امکان</a:t>
          </a:r>
          <a:br>
            <a:rPr lang="fa-IR" sz="1900" b="1" kern="1200" dirty="0" smtClean="0"/>
          </a:br>
          <a:r>
            <a:rPr lang="fa-IR" sz="1900" b="1" kern="1200" dirty="0" smtClean="0"/>
            <a:t>           سنجی      </a:t>
          </a:r>
          <a:endParaRPr lang="en-US" sz="1900" b="1" kern="1200" dirty="0"/>
        </a:p>
      </dsp:txBody>
      <dsp:txXfrm>
        <a:off x="4031264" y="1749368"/>
        <a:ext cx="1872986" cy="1490203"/>
      </dsp:txXfrm>
    </dsp:sp>
    <dsp:sp modelId="{6ADFB753-79F8-4717-BF32-93C7B58271E2}">
      <dsp:nvSpPr>
        <dsp:cNvPr id="0" name=""/>
        <dsp:cNvSpPr/>
      </dsp:nvSpPr>
      <dsp:spPr>
        <a:xfrm>
          <a:off x="5907719" y="1749368"/>
          <a:ext cx="1578930" cy="149020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a-IR" sz="2000" b="1" kern="1200" dirty="0" smtClean="0"/>
            <a:t>1-  نوآوری     </a:t>
          </a:r>
          <a:endParaRPr lang="en-US" sz="2000" b="1" kern="1200" dirty="0"/>
        </a:p>
      </dsp:txBody>
      <dsp:txXfrm>
        <a:off x="5907719" y="1749368"/>
        <a:ext cx="1578930" cy="14902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CF3B-6118-479B-B0E8-1F5473B2B921}">
      <dsp:nvSpPr>
        <dsp:cNvPr id="0" name=""/>
        <dsp:cNvSpPr/>
      </dsp:nvSpPr>
      <dsp:spPr>
        <a:xfrm>
          <a:off x="2945" y="0"/>
          <a:ext cx="3589346" cy="82721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100000"/>
            </a:lnSpc>
            <a:spcBef>
              <a:spcPct val="0"/>
            </a:spcBef>
            <a:spcAft>
              <a:spcPct val="35000"/>
            </a:spcAft>
          </a:pPr>
          <a:r>
            <a:rPr lang="fa-IR" sz="2100" b="1" kern="1200" dirty="0" smtClean="0">
              <a:solidFill>
                <a:schemeClr val="tx1"/>
              </a:solidFill>
            </a:rPr>
            <a:t>متغیر های کیفی</a:t>
          </a:r>
          <a:endParaRPr lang="en-US" sz="2100" b="1" kern="1200" dirty="0">
            <a:solidFill>
              <a:schemeClr val="tx1"/>
            </a:solidFill>
          </a:endParaRPr>
        </a:p>
      </dsp:txBody>
      <dsp:txXfrm>
        <a:off x="27173" y="24228"/>
        <a:ext cx="3540890" cy="778762"/>
      </dsp:txXfrm>
    </dsp:sp>
    <dsp:sp modelId="{8A49585F-5154-4431-A982-93D7580D180C}">
      <dsp:nvSpPr>
        <dsp:cNvPr id="0" name=""/>
        <dsp:cNvSpPr/>
      </dsp:nvSpPr>
      <dsp:spPr>
        <a:xfrm>
          <a:off x="1005538" y="827218"/>
          <a:ext cx="792079" cy="481195"/>
        </a:xfrm>
        <a:custGeom>
          <a:avLst/>
          <a:gdLst/>
          <a:ahLst/>
          <a:cxnLst/>
          <a:rect l="0" t="0" r="0" b="0"/>
          <a:pathLst>
            <a:path>
              <a:moveTo>
                <a:pt x="792079" y="0"/>
              </a:moveTo>
              <a:lnTo>
                <a:pt x="792079" y="240597"/>
              </a:lnTo>
              <a:lnTo>
                <a:pt x="0" y="240597"/>
              </a:lnTo>
              <a:lnTo>
                <a:pt x="0" y="481195"/>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2F66B8-B71C-47CB-B4AF-7F34390B0F6B}">
      <dsp:nvSpPr>
        <dsp:cNvPr id="0" name=""/>
        <dsp:cNvSpPr/>
      </dsp:nvSpPr>
      <dsp:spPr>
        <a:xfrm>
          <a:off x="530191" y="1308413"/>
          <a:ext cx="950694" cy="6337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a-IR" sz="2300" kern="1200" dirty="0" smtClean="0">
              <a:solidFill>
                <a:schemeClr val="tx1"/>
              </a:solidFill>
            </a:rPr>
            <a:t>رتبه ای</a:t>
          </a:r>
          <a:endParaRPr lang="en-US" sz="2300" kern="1200" dirty="0">
            <a:solidFill>
              <a:schemeClr val="tx1"/>
            </a:solidFill>
          </a:endParaRPr>
        </a:p>
      </dsp:txBody>
      <dsp:txXfrm>
        <a:off x="548754" y="1326976"/>
        <a:ext cx="913568" cy="596670"/>
      </dsp:txXfrm>
    </dsp:sp>
    <dsp:sp modelId="{767C6122-5D85-40B5-B97B-9C22CF1D23CF}">
      <dsp:nvSpPr>
        <dsp:cNvPr id="0" name=""/>
        <dsp:cNvSpPr/>
      </dsp:nvSpPr>
      <dsp:spPr>
        <a:xfrm>
          <a:off x="1797618" y="827218"/>
          <a:ext cx="736009" cy="481195"/>
        </a:xfrm>
        <a:custGeom>
          <a:avLst/>
          <a:gdLst/>
          <a:ahLst/>
          <a:cxnLst/>
          <a:rect l="0" t="0" r="0" b="0"/>
          <a:pathLst>
            <a:path>
              <a:moveTo>
                <a:pt x="0" y="0"/>
              </a:moveTo>
              <a:lnTo>
                <a:pt x="0" y="240597"/>
              </a:lnTo>
              <a:lnTo>
                <a:pt x="736009" y="240597"/>
              </a:lnTo>
              <a:lnTo>
                <a:pt x="736009" y="481195"/>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14E27C-E997-483E-B0A1-BED380151AD8}">
      <dsp:nvSpPr>
        <dsp:cNvPr id="0" name=""/>
        <dsp:cNvSpPr/>
      </dsp:nvSpPr>
      <dsp:spPr>
        <a:xfrm>
          <a:off x="2058280" y="1308413"/>
          <a:ext cx="950694" cy="6337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a-IR" sz="2300" kern="1200" dirty="0" smtClean="0">
              <a:solidFill>
                <a:schemeClr val="tx1"/>
              </a:solidFill>
            </a:rPr>
            <a:t>اسمی</a:t>
          </a:r>
          <a:endParaRPr lang="en-US" sz="2300" kern="1200" dirty="0">
            <a:solidFill>
              <a:schemeClr val="tx1"/>
            </a:solidFill>
          </a:endParaRPr>
        </a:p>
      </dsp:txBody>
      <dsp:txXfrm>
        <a:off x="2076843" y="1326976"/>
        <a:ext cx="913568" cy="5966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9BD1-8116-4824-A4F4-C358F33363CA}">
      <dsp:nvSpPr>
        <dsp:cNvPr id="0" name=""/>
        <dsp:cNvSpPr/>
      </dsp:nvSpPr>
      <dsp:spPr>
        <a:xfrm rot="5400000">
          <a:off x="-117307" y="117849"/>
          <a:ext cx="782049" cy="547434"/>
        </a:xfrm>
        <a:prstGeom prst="chevron">
          <a:avLst/>
        </a:prstGeom>
        <a:solidFill>
          <a:schemeClr val="tx2">
            <a:lumMod val="50000"/>
            <a:lumOff val="5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b="1" kern="1200" dirty="0" smtClean="0"/>
            <a:t>کد 4</a:t>
          </a:r>
          <a:endParaRPr lang="en-US" sz="1500" b="1" kern="1200" dirty="0"/>
        </a:p>
      </dsp:txBody>
      <dsp:txXfrm rot="-5400000">
        <a:off x="1" y="274258"/>
        <a:ext cx="547434" cy="234615"/>
      </dsp:txXfrm>
    </dsp:sp>
    <dsp:sp modelId="{0F5C3454-4D74-403F-BBBE-7179BFD280D6}">
      <dsp:nvSpPr>
        <dsp:cNvPr id="0" name=""/>
        <dsp:cNvSpPr/>
      </dsp:nvSpPr>
      <dsp:spPr>
        <a:xfrm rot="5400000">
          <a:off x="3285145" y="-2737169"/>
          <a:ext cx="508332" cy="598375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a-IR" sz="3000" kern="1200" dirty="0" smtClean="0"/>
            <a:t>اظهار نظر مقبول </a:t>
          </a:r>
          <a:endParaRPr lang="en-US" sz="3000" kern="1200" dirty="0"/>
        </a:p>
      </dsp:txBody>
      <dsp:txXfrm rot="-5400000">
        <a:off x="547435" y="25356"/>
        <a:ext cx="5958939" cy="458702"/>
      </dsp:txXfrm>
    </dsp:sp>
    <dsp:sp modelId="{C97A26FF-F14D-48BD-8C5F-E36B139BDCDA}">
      <dsp:nvSpPr>
        <dsp:cNvPr id="0" name=""/>
        <dsp:cNvSpPr/>
      </dsp:nvSpPr>
      <dsp:spPr>
        <a:xfrm rot="5400000">
          <a:off x="-117307" y="742176"/>
          <a:ext cx="782049" cy="547434"/>
        </a:xfrm>
        <a:prstGeom prst="chevron">
          <a:avLst/>
        </a:prstGeom>
        <a:solidFill>
          <a:schemeClr val="accent4">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rgbClr val="002060"/>
              </a:solidFill>
            </a:rPr>
            <a:t>کد 3</a:t>
          </a:r>
          <a:endParaRPr lang="en-US" sz="1500" kern="1200" dirty="0">
            <a:solidFill>
              <a:srgbClr val="002060"/>
            </a:solidFill>
          </a:endParaRPr>
        </a:p>
      </dsp:txBody>
      <dsp:txXfrm rot="-5400000">
        <a:off x="1" y="898585"/>
        <a:ext cx="547434" cy="234615"/>
      </dsp:txXfrm>
    </dsp:sp>
    <dsp:sp modelId="{6F81EBE4-2D87-456B-B918-239A315E30B7}">
      <dsp:nvSpPr>
        <dsp:cNvPr id="0" name=""/>
        <dsp:cNvSpPr/>
      </dsp:nvSpPr>
      <dsp:spPr>
        <a:xfrm rot="5400000">
          <a:off x="3285145" y="-2112841"/>
          <a:ext cx="508332" cy="598375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a-IR" sz="3000" kern="1200" dirty="0" smtClean="0"/>
            <a:t>اظهار نظر مشروط</a:t>
          </a:r>
          <a:endParaRPr lang="en-US" sz="3000" kern="1200" dirty="0"/>
        </a:p>
      </dsp:txBody>
      <dsp:txXfrm rot="-5400000">
        <a:off x="547435" y="649684"/>
        <a:ext cx="5958939" cy="458702"/>
      </dsp:txXfrm>
    </dsp:sp>
    <dsp:sp modelId="{72589440-E7BB-453E-9543-60F138A6F38F}">
      <dsp:nvSpPr>
        <dsp:cNvPr id="0" name=""/>
        <dsp:cNvSpPr/>
      </dsp:nvSpPr>
      <dsp:spPr>
        <a:xfrm rot="5400000">
          <a:off x="-117307" y="1366504"/>
          <a:ext cx="782049" cy="547434"/>
        </a:xfrm>
        <a:prstGeom prst="chevron">
          <a:avLst/>
        </a:prstGeom>
        <a:solidFill>
          <a:schemeClr val="accent6">
            <a:lumMod val="75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rgbClr val="002060"/>
              </a:solidFill>
            </a:rPr>
            <a:t>کد 2</a:t>
          </a:r>
          <a:endParaRPr lang="en-US" sz="1500" kern="1200" dirty="0">
            <a:solidFill>
              <a:srgbClr val="002060"/>
            </a:solidFill>
          </a:endParaRPr>
        </a:p>
      </dsp:txBody>
      <dsp:txXfrm rot="-5400000">
        <a:off x="1" y="1522913"/>
        <a:ext cx="547434" cy="234615"/>
      </dsp:txXfrm>
    </dsp:sp>
    <dsp:sp modelId="{BE6B5132-6055-4410-A5E4-DF42D7FEC258}">
      <dsp:nvSpPr>
        <dsp:cNvPr id="0" name=""/>
        <dsp:cNvSpPr/>
      </dsp:nvSpPr>
      <dsp:spPr>
        <a:xfrm rot="5400000">
          <a:off x="3285145" y="-1488513"/>
          <a:ext cx="508332" cy="598375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a-IR" sz="3000" kern="1200" dirty="0" smtClean="0"/>
            <a:t>ظهار نظر مردود </a:t>
          </a:r>
          <a:endParaRPr lang="en-US" sz="3000" kern="1200" dirty="0"/>
        </a:p>
      </dsp:txBody>
      <dsp:txXfrm rot="-5400000">
        <a:off x="547435" y="1274012"/>
        <a:ext cx="5958939" cy="458702"/>
      </dsp:txXfrm>
    </dsp:sp>
    <dsp:sp modelId="{1B87D911-D1A0-4AD1-8331-CE7102411CE1}">
      <dsp:nvSpPr>
        <dsp:cNvPr id="0" name=""/>
        <dsp:cNvSpPr/>
      </dsp:nvSpPr>
      <dsp:spPr>
        <a:xfrm rot="5400000">
          <a:off x="-117307" y="1990831"/>
          <a:ext cx="782049" cy="547434"/>
        </a:xfrm>
        <a:prstGeom prst="chevron">
          <a:avLst/>
        </a:prstGeom>
        <a:solidFill>
          <a:srgbClr val="00CC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t>کد 1</a:t>
          </a:r>
          <a:endParaRPr lang="en-US" sz="1500" kern="1200" dirty="0"/>
        </a:p>
      </dsp:txBody>
      <dsp:txXfrm rot="-5400000">
        <a:off x="1" y="2147240"/>
        <a:ext cx="547434" cy="234615"/>
      </dsp:txXfrm>
    </dsp:sp>
    <dsp:sp modelId="{0DCBA98A-2A76-4BCB-8E3B-2BBECC2776CC}">
      <dsp:nvSpPr>
        <dsp:cNvPr id="0" name=""/>
        <dsp:cNvSpPr/>
      </dsp:nvSpPr>
      <dsp:spPr>
        <a:xfrm rot="5400000">
          <a:off x="3285145" y="-864186"/>
          <a:ext cx="508332" cy="598375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a-IR" sz="3000" kern="1200" dirty="0" smtClean="0"/>
            <a:t>عدم اظهار نظر</a:t>
          </a:r>
          <a:endParaRPr lang="en-US" sz="3000" kern="1200" dirty="0"/>
        </a:p>
      </dsp:txBody>
      <dsp:txXfrm rot="-5400000">
        <a:off x="547435" y="1898339"/>
        <a:ext cx="5958939" cy="4587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EFA5C-6E0D-4060-A9AB-ABB539ED109F}">
      <dsp:nvSpPr>
        <dsp:cNvPr id="0" name=""/>
        <dsp:cNvSpPr/>
      </dsp:nvSpPr>
      <dsp:spPr>
        <a:xfrm>
          <a:off x="4765780" y="2032000"/>
          <a:ext cx="479825" cy="1022466"/>
        </a:xfrm>
        <a:custGeom>
          <a:avLst/>
          <a:gdLst/>
          <a:ahLst/>
          <a:cxnLst/>
          <a:rect l="0" t="0" r="0" b="0"/>
          <a:pathLst>
            <a:path>
              <a:moveTo>
                <a:pt x="479825" y="0"/>
              </a:moveTo>
              <a:lnTo>
                <a:pt x="239912" y="0"/>
              </a:lnTo>
              <a:lnTo>
                <a:pt x="239912" y="1022466"/>
              </a:lnTo>
              <a:lnTo>
                <a:pt x="0" y="1022466"/>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77456" y="2514996"/>
        <a:ext cx="56472" cy="56472"/>
      </dsp:txXfrm>
    </dsp:sp>
    <dsp:sp modelId="{AF5B3CEA-7C79-4A59-AE78-EFC9E5C170AE}">
      <dsp:nvSpPr>
        <dsp:cNvPr id="0" name=""/>
        <dsp:cNvSpPr/>
      </dsp:nvSpPr>
      <dsp:spPr>
        <a:xfrm>
          <a:off x="4765780" y="1277314"/>
          <a:ext cx="479825" cy="754685"/>
        </a:xfrm>
        <a:custGeom>
          <a:avLst/>
          <a:gdLst/>
          <a:ahLst/>
          <a:cxnLst/>
          <a:rect l="0" t="0" r="0" b="0"/>
          <a:pathLst>
            <a:path>
              <a:moveTo>
                <a:pt x="479825" y="754685"/>
              </a:moveTo>
              <a:lnTo>
                <a:pt x="239912" y="754685"/>
              </a:lnTo>
              <a:lnTo>
                <a:pt x="239912" y="0"/>
              </a:lnTo>
              <a:lnTo>
                <a:pt x="0" y="0"/>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83335" y="1632299"/>
        <a:ext cx="44715" cy="44715"/>
      </dsp:txXfrm>
    </dsp:sp>
    <dsp:sp modelId="{4992C59A-2EC7-45AD-B76A-6AE250FEF2BA}">
      <dsp:nvSpPr>
        <dsp:cNvPr id="0" name=""/>
        <dsp:cNvSpPr/>
      </dsp:nvSpPr>
      <dsp:spPr>
        <a:xfrm rot="5400000">
          <a:off x="3744884" y="1607877"/>
          <a:ext cx="3849687" cy="8482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fa-IR" sz="2900" b="1" kern="1200" dirty="0" smtClean="0">
              <a:solidFill>
                <a:srgbClr val="FFCCCC"/>
              </a:solidFill>
            </a:rPr>
            <a:t>تفاوت متغیر کنترل با متغیر تعدیل گر:</a:t>
          </a:r>
          <a:endParaRPr lang="en-US" sz="2900" kern="1200" dirty="0">
            <a:solidFill>
              <a:srgbClr val="FFCCCC"/>
            </a:solidFill>
          </a:endParaRPr>
        </a:p>
      </dsp:txBody>
      <dsp:txXfrm>
        <a:off x="3744884" y="1607877"/>
        <a:ext cx="3849687" cy="848244"/>
      </dsp:txXfrm>
    </dsp:sp>
    <dsp:sp modelId="{E781B801-4EF0-41C9-BA22-A36B8D985B0A}">
      <dsp:nvSpPr>
        <dsp:cNvPr id="0" name=""/>
        <dsp:cNvSpPr/>
      </dsp:nvSpPr>
      <dsp:spPr>
        <a:xfrm>
          <a:off x="2149" y="346278"/>
          <a:ext cx="4763631" cy="186207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پژوهشگر اثر متغیر تعدیل گر را اندازه گیری و در قالب فرضیه آزمون می کند و لی اثر متغیر کنترل را از بین می برد.</a:t>
          </a:r>
          <a:endParaRPr lang="en-US" sz="1900" kern="1200" dirty="0"/>
        </a:p>
      </dsp:txBody>
      <dsp:txXfrm>
        <a:off x="2149" y="346278"/>
        <a:ext cx="4763631" cy="1862072"/>
      </dsp:txXfrm>
    </dsp:sp>
    <dsp:sp modelId="{8590DDC7-8D41-4802-A9EB-0AE2F0015983}">
      <dsp:nvSpPr>
        <dsp:cNvPr id="0" name=""/>
        <dsp:cNvSpPr/>
      </dsp:nvSpPr>
      <dsp:spPr>
        <a:xfrm>
          <a:off x="1998869" y="2391210"/>
          <a:ext cx="2766911" cy="132651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معمولا متغیرهای کنترل در عنوان پژوهش اشاره نمی شود اما متغیرهای تعدیل گر را می توان در عنوان ذکر کرد.</a:t>
          </a:r>
          <a:endParaRPr lang="en-US" sz="1900" kern="1200" dirty="0"/>
        </a:p>
      </dsp:txBody>
      <dsp:txXfrm>
        <a:off x="1998869" y="2391210"/>
        <a:ext cx="2766911" cy="13265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F8739-2EC0-4947-B47C-56BBA5A7971F}">
      <dsp:nvSpPr>
        <dsp:cNvPr id="0" name=""/>
        <dsp:cNvSpPr/>
      </dsp:nvSpPr>
      <dsp:spPr>
        <a:xfrm>
          <a:off x="4250802" y="2567708"/>
          <a:ext cx="561318" cy="2139171"/>
        </a:xfrm>
        <a:custGeom>
          <a:avLst/>
          <a:gdLst/>
          <a:ahLst/>
          <a:cxnLst/>
          <a:rect l="0" t="0" r="0" b="0"/>
          <a:pathLst>
            <a:path>
              <a:moveTo>
                <a:pt x="561318" y="0"/>
              </a:moveTo>
              <a:lnTo>
                <a:pt x="280659" y="0"/>
              </a:lnTo>
              <a:lnTo>
                <a:pt x="280659" y="2139171"/>
              </a:lnTo>
              <a:lnTo>
                <a:pt x="0" y="2139171"/>
              </a:lnTo>
            </a:path>
          </a:pathLst>
        </a:custGeom>
        <a:noFill/>
        <a:ln w="15875" cap="rnd"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476172" y="3582004"/>
        <a:ext cx="110579" cy="110579"/>
      </dsp:txXfrm>
    </dsp:sp>
    <dsp:sp modelId="{6C2F932C-88D2-4E93-B86E-BB0F033BE637}">
      <dsp:nvSpPr>
        <dsp:cNvPr id="0" name=""/>
        <dsp:cNvSpPr/>
      </dsp:nvSpPr>
      <dsp:spPr>
        <a:xfrm>
          <a:off x="4250802" y="2567708"/>
          <a:ext cx="561318" cy="1069585"/>
        </a:xfrm>
        <a:custGeom>
          <a:avLst/>
          <a:gdLst/>
          <a:ahLst/>
          <a:cxnLst/>
          <a:rect l="0" t="0" r="0" b="0"/>
          <a:pathLst>
            <a:path>
              <a:moveTo>
                <a:pt x="561318" y="0"/>
              </a:moveTo>
              <a:lnTo>
                <a:pt x="280659" y="0"/>
              </a:lnTo>
              <a:lnTo>
                <a:pt x="280659" y="1069585"/>
              </a:lnTo>
              <a:lnTo>
                <a:pt x="0" y="1069585"/>
              </a:lnTo>
            </a:path>
          </a:pathLst>
        </a:custGeom>
        <a:noFill/>
        <a:ln w="15875" cap="rnd"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01263" y="3072303"/>
        <a:ext cx="60396" cy="60396"/>
      </dsp:txXfrm>
    </dsp:sp>
    <dsp:sp modelId="{118C1416-B96D-4433-9C8E-A4E83ECE2981}">
      <dsp:nvSpPr>
        <dsp:cNvPr id="0" name=""/>
        <dsp:cNvSpPr/>
      </dsp:nvSpPr>
      <dsp:spPr>
        <a:xfrm>
          <a:off x="4250802" y="2521988"/>
          <a:ext cx="561318" cy="91440"/>
        </a:xfrm>
        <a:custGeom>
          <a:avLst/>
          <a:gdLst/>
          <a:ahLst/>
          <a:cxnLst/>
          <a:rect l="0" t="0" r="0" b="0"/>
          <a:pathLst>
            <a:path>
              <a:moveTo>
                <a:pt x="561318" y="45720"/>
              </a:moveTo>
              <a:lnTo>
                <a:pt x="0" y="45720"/>
              </a:lnTo>
            </a:path>
          </a:pathLst>
        </a:custGeom>
        <a:noFill/>
        <a:ln w="15875" cap="rnd"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17428" y="2553675"/>
        <a:ext cx="28065" cy="28065"/>
      </dsp:txXfrm>
    </dsp:sp>
    <dsp:sp modelId="{F684E532-2632-454A-B36C-A7FB6BCBC167}">
      <dsp:nvSpPr>
        <dsp:cNvPr id="0" name=""/>
        <dsp:cNvSpPr/>
      </dsp:nvSpPr>
      <dsp:spPr>
        <a:xfrm>
          <a:off x="4250802" y="1498122"/>
          <a:ext cx="561318" cy="1069585"/>
        </a:xfrm>
        <a:custGeom>
          <a:avLst/>
          <a:gdLst/>
          <a:ahLst/>
          <a:cxnLst/>
          <a:rect l="0" t="0" r="0" b="0"/>
          <a:pathLst>
            <a:path>
              <a:moveTo>
                <a:pt x="561318" y="1069585"/>
              </a:moveTo>
              <a:lnTo>
                <a:pt x="280659" y="1069585"/>
              </a:lnTo>
              <a:lnTo>
                <a:pt x="280659" y="0"/>
              </a:lnTo>
              <a:lnTo>
                <a:pt x="0" y="0"/>
              </a:lnTo>
            </a:path>
          </a:pathLst>
        </a:custGeom>
        <a:noFill/>
        <a:ln w="15875" cap="rnd"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01263" y="2002717"/>
        <a:ext cx="60396" cy="60396"/>
      </dsp:txXfrm>
    </dsp:sp>
    <dsp:sp modelId="{A99B0D97-1D86-4AA0-934B-FEAC8D510954}">
      <dsp:nvSpPr>
        <dsp:cNvPr id="0" name=""/>
        <dsp:cNvSpPr/>
      </dsp:nvSpPr>
      <dsp:spPr>
        <a:xfrm>
          <a:off x="4250802" y="428536"/>
          <a:ext cx="561318" cy="2139171"/>
        </a:xfrm>
        <a:custGeom>
          <a:avLst/>
          <a:gdLst/>
          <a:ahLst/>
          <a:cxnLst/>
          <a:rect l="0" t="0" r="0" b="0"/>
          <a:pathLst>
            <a:path>
              <a:moveTo>
                <a:pt x="561318" y="2139171"/>
              </a:moveTo>
              <a:lnTo>
                <a:pt x="280659" y="2139171"/>
              </a:lnTo>
              <a:lnTo>
                <a:pt x="280659" y="0"/>
              </a:lnTo>
              <a:lnTo>
                <a:pt x="0" y="0"/>
              </a:lnTo>
            </a:path>
          </a:pathLst>
        </a:custGeom>
        <a:noFill/>
        <a:ln w="15875" cap="rnd"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476172" y="1442832"/>
        <a:ext cx="110579" cy="110579"/>
      </dsp:txXfrm>
    </dsp:sp>
    <dsp:sp modelId="{B5FD2B3A-1C2A-49DB-8EE7-3E903F6D0FE7}">
      <dsp:nvSpPr>
        <dsp:cNvPr id="0" name=""/>
        <dsp:cNvSpPr/>
      </dsp:nvSpPr>
      <dsp:spPr>
        <a:xfrm rot="5400000">
          <a:off x="2988195" y="2139874"/>
          <a:ext cx="4503519" cy="85566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fa-IR" sz="3900" kern="1200" dirty="0" smtClean="0"/>
            <a:t>فرآیند اندازه گیری متغیرها:</a:t>
          </a:r>
          <a:endParaRPr lang="en-US" sz="3900" kern="1200" dirty="0"/>
        </a:p>
      </dsp:txBody>
      <dsp:txXfrm>
        <a:off x="2988195" y="2139874"/>
        <a:ext cx="4503519" cy="855668"/>
      </dsp:txXfrm>
    </dsp:sp>
    <dsp:sp modelId="{D1B5F23C-7222-4462-8499-5B538E2770ED}">
      <dsp:nvSpPr>
        <dsp:cNvPr id="0" name=""/>
        <dsp:cNvSpPr/>
      </dsp:nvSpPr>
      <dsp:spPr>
        <a:xfrm>
          <a:off x="1444208" y="702"/>
          <a:ext cx="2806593" cy="85566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kern="1200" dirty="0" smtClean="0"/>
            <a:t>1-تعریف مفهومی متغیر</a:t>
          </a:r>
          <a:endParaRPr lang="en-US" sz="2300" kern="1200" dirty="0"/>
        </a:p>
      </dsp:txBody>
      <dsp:txXfrm>
        <a:off x="1444208" y="702"/>
        <a:ext cx="2806593" cy="855668"/>
      </dsp:txXfrm>
    </dsp:sp>
    <dsp:sp modelId="{DA7FBFB0-61E0-4D57-8AA9-3D564FB438B1}">
      <dsp:nvSpPr>
        <dsp:cNvPr id="0" name=""/>
        <dsp:cNvSpPr/>
      </dsp:nvSpPr>
      <dsp:spPr>
        <a:xfrm>
          <a:off x="1444208" y="1070288"/>
          <a:ext cx="2806593" cy="85566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kern="1200" dirty="0" smtClean="0"/>
            <a:t>2-تعریف عملیاتی متغیر(معیار اندازه گیری)</a:t>
          </a:r>
          <a:endParaRPr lang="en-US" sz="2300" kern="1200" dirty="0"/>
        </a:p>
      </dsp:txBody>
      <dsp:txXfrm>
        <a:off x="1444208" y="1070288"/>
        <a:ext cx="2806593" cy="855668"/>
      </dsp:txXfrm>
    </dsp:sp>
    <dsp:sp modelId="{B6DD1B60-B5B5-4D4A-AF20-7DBE93CFC780}">
      <dsp:nvSpPr>
        <dsp:cNvPr id="0" name=""/>
        <dsp:cNvSpPr/>
      </dsp:nvSpPr>
      <dsp:spPr>
        <a:xfrm>
          <a:off x="1444208" y="2139874"/>
          <a:ext cx="2806593" cy="85566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kern="1200" dirty="0" smtClean="0"/>
            <a:t>3-تعیین نماد متغیر(یک نماد لاتین شامل یک یا چند جز...)</a:t>
          </a:r>
          <a:endParaRPr lang="en-US" sz="2300" kern="1200" dirty="0"/>
        </a:p>
      </dsp:txBody>
      <dsp:txXfrm>
        <a:off x="1444208" y="2139874"/>
        <a:ext cx="2806593" cy="855668"/>
      </dsp:txXfrm>
    </dsp:sp>
    <dsp:sp modelId="{0396C173-BBB1-4B02-A8D8-D9D37820046B}">
      <dsp:nvSpPr>
        <dsp:cNvPr id="0" name=""/>
        <dsp:cNvSpPr/>
      </dsp:nvSpPr>
      <dsp:spPr>
        <a:xfrm>
          <a:off x="1444208" y="3209460"/>
          <a:ext cx="2806593" cy="85566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kern="1200" dirty="0" smtClean="0"/>
            <a:t>4-تعیین نقش متغیر مستقل و ...</a:t>
          </a:r>
          <a:endParaRPr lang="en-US" sz="2300" kern="1200" dirty="0"/>
        </a:p>
      </dsp:txBody>
      <dsp:txXfrm>
        <a:off x="1444208" y="3209460"/>
        <a:ext cx="2806593" cy="855668"/>
      </dsp:txXfrm>
    </dsp:sp>
    <dsp:sp modelId="{EA80653D-C111-4FA0-A5D0-72ED6EBBAEE6}">
      <dsp:nvSpPr>
        <dsp:cNvPr id="0" name=""/>
        <dsp:cNvSpPr/>
      </dsp:nvSpPr>
      <dsp:spPr>
        <a:xfrm>
          <a:off x="1444208" y="4279046"/>
          <a:ext cx="2806593" cy="85566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kern="1200" dirty="0" smtClean="0"/>
            <a:t>5-گردآوری داده و محاسبه متغیر</a:t>
          </a:r>
          <a:endParaRPr lang="en-US" sz="2300" kern="1200" dirty="0"/>
        </a:p>
      </dsp:txBody>
      <dsp:txXfrm>
        <a:off x="1444208" y="4279046"/>
        <a:ext cx="2806593" cy="8556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4F662-9893-4AB9-8D46-4C262E36896B}">
      <dsp:nvSpPr>
        <dsp:cNvPr id="0" name=""/>
        <dsp:cNvSpPr/>
      </dsp:nvSpPr>
      <dsp:spPr>
        <a:xfrm rot="10800000">
          <a:off x="-1" y="135931"/>
          <a:ext cx="6858002" cy="915378"/>
        </a:xfrm>
        <a:prstGeom prst="homePlate">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190" tIns="83820" rIns="156464" bIns="83820" numCol="1" spcCol="1270" anchor="ctr" anchorCtr="0">
          <a:noAutofit/>
        </a:bodyPr>
        <a:lstStyle/>
        <a:p>
          <a:pPr lvl="0" algn="r" defTabSz="977900" rtl="1">
            <a:lnSpc>
              <a:spcPct val="90000"/>
            </a:lnSpc>
            <a:spcBef>
              <a:spcPct val="0"/>
            </a:spcBef>
            <a:spcAft>
              <a:spcPct val="35000"/>
            </a:spcAft>
          </a:pPr>
          <a:r>
            <a:rPr lang="fa-IR" sz="2200" b="0" kern="1200" dirty="0" smtClean="0"/>
            <a:t>ماتریس همبستگی</a:t>
          </a:r>
          <a:r>
            <a:rPr lang="en-US" sz="2200" b="0" kern="1200" dirty="0" smtClean="0"/>
            <a:t> </a:t>
          </a:r>
          <a:r>
            <a:rPr lang="fa-IR" sz="2200" b="0" kern="1200" dirty="0" smtClean="0"/>
            <a:t>روش شناسایی میزان هم خطی است</a:t>
          </a:r>
          <a:r>
            <a:rPr lang="en-US" sz="2200" b="0" kern="1200" dirty="0" smtClean="0"/>
            <a:t/>
          </a:r>
          <a:br>
            <a:rPr lang="en-US" sz="2200" b="0" kern="1200" dirty="0" smtClean="0"/>
          </a:br>
          <a:r>
            <a:rPr lang="fa-IR" sz="2200" b="0" kern="1200" dirty="0" smtClean="0"/>
            <a:t>(یکی از روش های ساده برای تعیین هم خطی)</a:t>
          </a:r>
          <a:endParaRPr lang="en-US" sz="2200" b="0" kern="1200" dirty="0"/>
        </a:p>
      </dsp:txBody>
      <dsp:txXfrm rot="10800000">
        <a:off x="228843" y="135931"/>
        <a:ext cx="6629158" cy="915378"/>
      </dsp:txXfrm>
    </dsp:sp>
    <dsp:sp modelId="{B87DBA55-33F8-48E2-80E1-8D5280AD0845}">
      <dsp:nvSpPr>
        <dsp:cNvPr id="0" name=""/>
        <dsp:cNvSpPr/>
      </dsp:nvSpPr>
      <dsp:spPr>
        <a:xfrm>
          <a:off x="0" y="120275"/>
          <a:ext cx="899233" cy="962124"/>
        </a:xfrm>
        <a:prstGeom prst="ellipse">
          <a:avLst/>
        </a:prstGeom>
        <a:blipFill rotWithShape="0">
          <a:blip xmlns:r="http://schemas.openxmlformats.org/officeDocument/2006/relationships" r:embed="rId1">
            <a:duotone>
              <a:schemeClr val="accent1">
                <a:tint val="50000"/>
                <a:hueOff val="0"/>
                <a:satOff val="0"/>
                <a:lumOff val="0"/>
                <a:alphaOff val="0"/>
                <a:shade val="74000"/>
                <a:satMod val="130000"/>
                <a:lumMod val="90000"/>
              </a:schemeClr>
              <a:schemeClr val="accent1">
                <a:tint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78B18EB-7F45-413F-9002-3657CAF96ADF}">
      <dsp:nvSpPr>
        <dsp:cNvPr id="0" name=""/>
        <dsp:cNvSpPr/>
      </dsp:nvSpPr>
      <dsp:spPr>
        <a:xfrm rot="10800000">
          <a:off x="-1" y="1423375"/>
          <a:ext cx="6858002" cy="966755"/>
        </a:xfrm>
        <a:prstGeom prst="homePlate">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190" tIns="83820" rIns="156464" bIns="83820" numCol="1" spcCol="1270" anchor="ctr" anchorCtr="0">
          <a:noAutofit/>
        </a:bodyPr>
        <a:lstStyle/>
        <a:p>
          <a:pPr lvl="0" algn="r" defTabSz="977900" rtl="1">
            <a:lnSpc>
              <a:spcPct val="90000"/>
            </a:lnSpc>
            <a:spcBef>
              <a:spcPct val="0"/>
            </a:spcBef>
            <a:spcAft>
              <a:spcPct val="35000"/>
            </a:spcAft>
          </a:pPr>
          <a:r>
            <a:rPr lang="fa-IR" sz="2200" kern="1200" dirty="0" smtClean="0"/>
            <a:t>روش دیگر برای سنجش هم خطی، اینکه متغیر های توضیحی</a:t>
          </a:r>
          <a:r>
            <a:rPr lang="en-US" sz="2200" kern="1200" dirty="0" smtClean="0"/>
            <a:t/>
          </a:r>
          <a:br>
            <a:rPr lang="en-US" sz="2200" kern="1200" dirty="0" smtClean="0"/>
          </a:br>
          <a:r>
            <a:rPr lang="fa-IR" sz="2200" kern="1200" dirty="0" smtClean="0"/>
            <a:t> (تک تک به عنوان یک متغیر وابسته در نظر گرفته و بر روی </a:t>
          </a:r>
          <a:r>
            <a:rPr lang="en-US" sz="2200" kern="1200" dirty="0" smtClean="0"/>
            <a:t/>
          </a:r>
          <a:br>
            <a:rPr lang="en-US" sz="2200" kern="1200" dirty="0" smtClean="0"/>
          </a:br>
          <a:r>
            <a:rPr lang="fa-IR" sz="2200" kern="1200" dirty="0" smtClean="0"/>
            <a:t>سایر متغیر ها پردازش کنید.</a:t>
          </a:r>
          <a:endParaRPr lang="en-US" sz="2200" kern="1200" dirty="0"/>
        </a:p>
      </dsp:txBody>
      <dsp:txXfrm rot="10800000">
        <a:off x="241688" y="1423375"/>
        <a:ext cx="6616313" cy="966755"/>
      </dsp:txXfrm>
    </dsp:sp>
    <dsp:sp modelId="{99AA7E92-735A-490D-9EA9-DA51EC77E295}">
      <dsp:nvSpPr>
        <dsp:cNvPr id="0" name=""/>
        <dsp:cNvSpPr/>
      </dsp:nvSpPr>
      <dsp:spPr>
        <a:xfrm>
          <a:off x="0" y="1381835"/>
          <a:ext cx="902945" cy="961193"/>
        </a:xfrm>
        <a:prstGeom prst="ellipse">
          <a:avLst/>
        </a:prstGeom>
        <a:blipFill rotWithShape="0">
          <a:blip xmlns:r="http://schemas.openxmlformats.org/officeDocument/2006/relationships" r:embed="rId1">
            <a:duotone>
              <a:schemeClr val="accent1">
                <a:tint val="50000"/>
                <a:hueOff val="0"/>
                <a:satOff val="0"/>
                <a:lumOff val="0"/>
                <a:alphaOff val="0"/>
                <a:shade val="74000"/>
                <a:satMod val="130000"/>
                <a:lumMod val="90000"/>
              </a:schemeClr>
              <a:schemeClr val="accent1">
                <a:tint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7DCE651-B0F9-479C-853E-25A2ABBD06C7}">
      <dsp:nvSpPr>
        <dsp:cNvPr id="0" name=""/>
        <dsp:cNvSpPr/>
      </dsp:nvSpPr>
      <dsp:spPr>
        <a:xfrm rot="10800000">
          <a:off x="-1" y="2663074"/>
          <a:ext cx="6858002" cy="943725"/>
        </a:xfrm>
        <a:prstGeom prst="homePlate">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190" tIns="83820" rIns="156464" bIns="83820" numCol="1" spcCol="1270" anchor="ctr" anchorCtr="0">
          <a:noAutofit/>
        </a:bodyPr>
        <a:lstStyle/>
        <a:p>
          <a:pPr lvl="0" algn="r" defTabSz="977900" rtl="1">
            <a:lnSpc>
              <a:spcPct val="90000"/>
            </a:lnSpc>
            <a:spcBef>
              <a:spcPct val="0"/>
            </a:spcBef>
            <a:spcAft>
              <a:spcPct val="35000"/>
            </a:spcAft>
          </a:pPr>
          <a:r>
            <a:rPr lang="fa-IR" sz="2200" b="0" kern="1200" dirty="0" smtClean="0"/>
            <a:t>روش سوم که روش جامع تر برای کشف همخطی</a:t>
          </a:r>
          <a:r>
            <a:rPr lang="en-US" sz="2200" b="0" kern="1200" dirty="0" smtClean="0"/>
            <a:t/>
          </a:r>
          <a:br>
            <a:rPr lang="en-US" sz="2200" b="0" kern="1200" dirty="0" smtClean="0"/>
          </a:br>
          <a:r>
            <a:rPr lang="fa-IR" sz="2200" b="0" kern="1200" dirty="0" smtClean="0"/>
            <a:t> محسوب می شود، معیار عامل تورم واریانس است  </a:t>
          </a:r>
          <a:endParaRPr lang="en-US" sz="2200" b="0" kern="1200" dirty="0"/>
        </a:p>
      </dsp:txBody>
      <dsp:txXfrm rot="10800000">
        <a:off x="235930" y="2663074"/>
        <a:ext cx="6622071" cy="943725"/>
      </dsp:txXfrm>
    </dsp:sp>
    <dsp:sp modelId="{98F33DB1-C3D0-49B6-B07D-6568D7E3F64A}">
      <dsp:nvSpPr>
        <dsp:cNvPr id="0" name=""/>
        <dsp:cNvSpPr/>
      </dsp:nvSpPr>
      <dsp:spPr>
        <a:xfrm>
          <a:off x="0" y="2691194"/>
          <a:ext cx="859947" cy="915427"/>
        </a:xfrm>
        <a:prstGeom prst="ellipse">
          <a:avLst/>
        </a:prstGeom>
        <a:blipFill rotWithShape="0">
          <a:blip xmlns:r="http://schemas.openxmlformats.org/officeDocument/2006/relationships" r:embed="rId1">
            <a:duotone>
              <a:schemeClr val="accent1">
                <a:tint val="50000"/>
                <a:hueOff val="0"/>
                <a:satOff val="0"/>
                <a:lumOff val="0"/>
                <a:alphaOff val="0"/>
                <a:shade val="74000"/>
                <a:satMod val="130000"/>
                <a:lumMod val="90000"/>
              </a:schemeClr>
              <a:schemeClr val="accent1">
                <a:tint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73AAF-26A1-4176-B6C9-2BAE4C216330}">
      <dsp:nvSpPr>
        <dsp:cNvPr id="0" name=""/>
        <dsp:cNvSpPr/>
      </dsp:nvSpPr>
      <dsp:spPr>
        <a:xfrm>
          <a:off x="0" y="0"/>
          <a:ext cx="6934200" cy="747018"/>
        </a:xfrm>
        <a:prstGeom prst="rect">
          <a:avLst/>
        </a:prstGeom>
        <a:solidFill>
          <a:schemeClr val="accent1">
            <a:shade val="8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kern="1200" dirty="0" smtClean="0">
              <a:ln w="0"/>
              <a:effectLst>
                <a:outerShdw blurRad="38100" dist="19050" dir="2700000" algn="tl" rotWithShape="0">
                  <a:schemeClr val="dk1">
                    <a:alpha val="40000"/>
                  </a:schemeClr>
                </a:outerShdw>
              </a:effectLst>
            </a:rPr>
            <a:t>راه کار های حل مشکل هم خطی یا کاهش آن:</a:t>
          </a:r>
          <a:endParaRPr lang="en-US" sz="2500" kern="1200" dirty="0"/>
        </a:p>
      </dsp:txBody>
      <dsp:txXfrm>
        <a:off x="0" y="0"/>
        <a:ext cx="6934200" cy="747018"/>
      </dsp:txXfrm>
    </dsp:sp>
    <dsp:sp modelId="{CC016FC0-814C-445D-B477-A971192FA217}">
      <dsp:nvSpPr>
        <dsp:cNvPr id="0" name=""/>
        <dsp:cNvSpPr/>
      </dsp:nvSpPr>
      <dsp:spPr>
        <a:xfrm>
          <a:off x="3385" y="747018"/>
          <a:ext cx="2309142" cy="1568739"/>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ln w="0"/>
            </a:rPr>
            <a:t>3- استفاده از شکل</a:t>
          </a:r>
          <a:r>
            <a:rPr lang="en-US" sz="2100" kern="1200" dirty="0" smtClean="0">
              <a:ln w="0"/>
            </a:rPr>
            <a:t> </a:t>
          </a:r>
          <a:r>
            <a:rPr lang="fa-IR" sz="2100" kern="1200" dirty="0" smtClean="0">
              <a:ln w="0"/>
            </a:rPr>
            <a:t>لگاریتمی داده های متغیرهای توضیحی است.</a:t>
          </a:r>
          <a:endParaRPr lang="en-US" sz="2100" kern="1200" dirty="0"/>
        </a:p>
      </dsp:txBody>
      <dsp:txXfrm>
        <a:off x="3385" y="747018"/>
        <a:ext cx="2309142" cy="1568739"/>
      </dsp:txXfrm>
    </dsp:sp>
    <dsp:sp modelId="{AA51179C-CA83-4523-BBB6-D4FB6C4F5165}">
      <dsp:nvSpPr>
        <dsp:cNvPr id="0" name=""/>
        <dsp:cNvSpPr/>
      </dsp:nvSpPr>
      <dsp:spPr>
        <a:xfrm>
          <a:off x="2312528" y="747018"/>
          <a:ext cx="2309142" cy="1568739"/>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kern="1200" dirty="0" smtClean="0">
              <a:ln w="0"/>
            </a:rPr>
            <a:t>2- حذف متغیری است که با سایر متغیر ها همبستگی شدید دارد و منجر به ایجاد هم خطی شده است. </a:t>
          </a:r>
          <a:endParaRPr lang="en-US" sz="2100" kern="1200" dirty="0"/>
        </a:p>
      </dsp:txBody>
      <dsp:txXfrm>
        <a:off x="2312528" y="747018"/>
        <a:ext cx="2309142" cy="1568739"/>
      </dsp:txXfrm>
    </dsp:sp>
    <dsp:sp modelId="{B6B34625-4628-4C2F-8E88-17FC6A759568}">
      <dsp:nvSpPr>
        <dsp:cNvPr id="0" name=""/>
        <dsp:cNvSpPr/>
      </dsp:nvSpPr>
      <dsp:spPr>
        <a:xfrm>
          <a:off x="4621671" y="747018"/>
          <a:ext cx="2309142" cy="1568739"/>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smtClean="0">
              <a:ln w="0"/>
            </a:rPr>
            <a:t>1- افزایش حجم نمونه</a:t>
          </a:r>
          <a:endParaRPr lang="en-US" sz="2100" kern="1200" dirty="0"/>
        </a:p>
      </dsp:txBody>
      <dsp:txXfrm>
        <a:off x="4621671" y="747018"/>
        <a:ext cx="2309142" cy="1568739"/>
      </dsp:txXfrm>
    </dsp:sp>
    <dsp:sp modelId="{83F894C0-D472-4720-B838-8CB09AB4BBF3}">
      <dsp:nvSpPr>
        <dsp:cNvPr id="0" name=""/>
        <dsp:cNvSpPr/>
      </dsp:nvSpPr>
      <dsp:spPr>
        <a:xfrm>
          <a:off x="0" y="2315757"/>
          <a:ext cx="6934200" cy="174304"/>
        </a:xfrm>
        <a:prstGeom prst="rect">
          <a:avLst/>
        </a:prstGeom>
        <a:solidFill>
          <a:schemeClr val="accent1">
            <a:shade val="8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89440-E7BB-453E-9543-60F138A6F38F}">
      <dsp:nvSpPr>
        <dsp:cNvPr id="0" name=""/>
        <dsp:cNvSpPr/>
      </dsp:nvSpPr>
      <dsp:spPr>
        <a:xfrm rot="5400000">
          <a:off x="136115" y="53885"/>
          <a:ext cx="591832" cy="486496"/>
        </a:xfrm>
        <a:prstGeom prst="chevron">
          <a:avLst/>
        </a:prstGeom>
        <a:solidFill>
          <a:schemeClr val="accent4">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rgbClr val="002060"/>
              </a:solidFill>
            </a:rPr>
            <a:t>کد یک</a:t>
          </a:r>
          <a:endParaRPr lang="en-US" sz="1500" kern="1200" dirty="0">
            <a:solidFill>
              <a:srgbClr val="002060"/>
            </a:solidFill>
          </a:endParaRPr>
        </a:p>
      </dsp:txBody>
      <dsp:txXfrm rot="-5400000">
        <a:off x="188783" y="244465"/>
        <a:ext cx="486496" cy="105336"/>
      </dsp:txXfrm>
    </dsp:sp>
    <dsp:sp modelId="{BE6B5132-6055-4410-A5E4-DF42D7FEC258}">
      <dsp:nvSpPr>
        <dsp:cNvPr id="0" name=""/>
        <dsp:cNvSpPr/>
      </dsp:nvSpPr>
      <dsp:spPr>
        <a:xfrm rot="5400000">
          <a:off x="3442766" y="-2802288"/>
          <a:ext cx="384314" cy="599190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a-IR" sz="2300" kern="1200" dirty="0" smtClean="0">
              <a:ln w="0"/>
            </a:rPr>
            <a:t>شرکت های ورشکسته </a:t>
          </a:r>
          <a:endParaRPr lang="en-US" sz="2300" kern="1200" dirty="0"/>
        </a:p>
      </dsp:txBody>
      <dsp:txXfrm rot="-5400000">
        <a:off x="638971" y="20268"/>
        <a:ext cx="5973144" cy="346792"/>
      </dsp:txXfrm>
    </dsp:sp>
    <dsp:sp modelId="{1B87D911-D1A0-4AD1-8331-CE7102411CE1}">
      <dsp:nvSpPr>
        <dsp:cNvPr id="0" name=""/>
        <dsp:cNvSpPr/>
      </dsp:nvSpPr>
      <dsp:spPr>
        <a:xfrm rot="5400000">
          <a:off x="100095" y="557575"/>
          <a:ext cx="591253" cy="413877"/>
        </a:xfrm>
        <a:prstGeom prst="chevron">
          <a:avLst/>
        </a:prstGeom>
        <a:solidFill>
          <a:schemeClr val="accent3">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کد صفر</a:t>
          </a:r>
          <a:endParaRPr lang="en-US" sz="1100" kern="1200" dirty="0"/>
        </a:p>
      </dsp:txBody>
      <dsp:txXfrm rot="-5400000">
        <a:off x="188784" y="675826"/>
        <a:ext cx="413877" cy="177376"/>
      </dsp:txXfrm>
    </dsp:sp>
    <dsp:sp modelId="{0DCBA98A-2A76-4BCB-8E3B-2BBECC2776CC}">
      <dsp:nvSpPr>
        <dsp:cNvPr id="0" name=""/>
        <dsp:cNvSpPr/>
      </dsp:nvSpPr>
      <dsp:spPr>
        <a:xfrm rot="5400000">
          <a:off x="3406456" y="-2334908"/>
          <a:ext cx="384314" cy="599190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a-IR" sz="2300" kern="1200" dirty="0" smtClean="0">
              <a:ln w="0"/>
            </a:rPr>
            <a:t>شرکت های غیر ورشکسته </a:t>
          </a:r>
          <a:endParaRPr lang="en-US" sz="2300" kern="1200" dirty="0"/>
        </a:p>
      </dsp:txBody>
      <dsp:txXfrm rot="-5400000">
        <a:off x="602661" y="487648"/>
        <a:ext cx="5973144" cy="346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C720-C39E-4617-B5BA-D8E8C1B75530}">
      <dsp:nvSpPr>
        <dsp:cNvPr id="0" name=""/>
        <dsp:cNvSpPr/>
      </dsp:nvSpPr>
      <dsp:spPr>
        <a:xfrm>
          <a:off x="0" y="538450"/>
          <a:ext cx="7406640" cy="1260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979F8-FEE4-4B8C-BC67-472C69CCA343}">
      <dsp:nvSpPr>
        <dsp:cNvPr id="0" name=""/>
        <dsp:cNvSpPr/>
      </dsp:nvSpPr>
      <dsp:spPr>
        <a:xfrm>
          <a:off x="328004" y="50797"/>
          <a:ext cx="7051884" cy="586526"/>
        </a:xfrm>
        <a:prstGeom prst="roundRect">
          <a:avLst/>
        </a:prstGeom>
        <a:gradFill rotWithShape="1">
          <a:gsLst>
            <a:gs pos="0">
              <a:schemeClr val="accent5">
                <a:tint val="60000"/>
                <a:lumMod val="110000"/>
              </a:schemeClr>
            </a:gs>
            <a:gs pos="100000">
              <a:schemeClr val="accent5">
                <a:tint val="82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5967" tIns="0" rIns="195967" bIns="0" numCol="1" spcCol="1270" anchor="ctr" anchorCtr="0">
          <a:noAutofit/>
        </a:bodyPr>
        <a:lstStyle/>
        <a:p>
          <a:pPr lvl="0" algn="r" defTabSz="800100">
            <a:lnSpc>
              <a:spcPct val="90000"/>
            </a:lnSpc>
            <a:spcBef>
              <a:spcPct val="0"/>
            </a:spcBef>
            <a:spcAft>
              <a:spcPct val="35000"/>
            </a:spcAft>
          </a:pPr>
          <a:r>
            <a:rPr lang="fa-IR" sz="1800" kern="1200" dirty="0" smtClean="0"/>
            <a:t>الف)  تشریح مساله ی مورد نظر و تعریف متغیرهای مورد مطالعه </a:t>
          </a:r>
          <a:endParaRPr lang="en-US" sz="1800" b="1" kern="1200" dirty="0">
            <a:solidFill>
              <a:schemeClr val="tx1"/>
            </a:solidFill>
          </a:endParaRPr>
        </a:p>
      </dsp:txBody>
      <dsp:txXfrm>
        <a:off x="356636" y="79429"/>
        <a:ext cx="6994620" cy="529262"/>
      </dsp:txXfrm>
    </dsp:sp>
    <dsp:sp modelId="{4118B597-5353-4D72-8302-68394503DEC8}">
      <dsp:nvSpPr>
        <dsp:cNvPr id="0" name=""/>
        <dsp:cNvSpPr/>
      </dsp:nvSpPr>
      <dsp:spPr>
        <a:xfrm>
          <a:off x="0" y="1152860"/>
          <a:ext cx="7406640" cy="1260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4B67F-5952-495F-8485-833611FE6475}">
      <dsp:nvSpPr>
        <dsp:cNvPr id="0" name=""/>
        <dsp:cNvSpPr/>
      </dsp:nvSpPr>
      <dsp:spPr>
        <a:xfrm>
          <a:off x="352249" y="691450"/>
          <a:ext cx="7051884" cy="535209"/>
        </a:xfrm>
        <a:prstGeom prst="roundRect">
          <a:avLst/>
        </a:prstGeom>
        <a:gradFill rotWithShape="1">
          <a:gsLst>
            <a:gs pos="0">
              <a:schemeClr val="accent5">
                <a:tint val="60000"/>
                <a:lumMod val="110000"/>
              </a:schemeClr>
            </a:gs>
            <a:gs pos="100000">
              <a:schemeClr val="accent5">
                <a:tint val="82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5967" tIns="0" rIns="195967" bIns="0" numCol="1" spcCol="1270" anchor="ctr" anchorCtr="0">
          <a:noAutofit/>
        </a:bodyPr>
        <a:lstStyle/>
        <a:p>
          <a:pPr lvl="0" algn="r" defTabSz="800100">
            <a:lnSpc>
              <a:spcPct val="90000"/>
            </a:lnSpc>
            <a:spcBef>
              <a:spcPct val="0"/>
            </a:spcBef>
            <a:spcAft>
              <a:spcPct val="35000"/>
            </a:spcAft>
          </a:pPr>
          <a:r>
            <a:rPr lang="fa-IR" sz="1800" b="0" kern="1200" dirty="0" smtClean="0"/>
            <a:t>ب)   راه حل های رفع مساله از دیدگاه سایر پژوهشگران</a:t>
          </a:r>
          <a:endParaRPr lang="en-US" sz="1800" b="0" kern="1200" dirty="0">
            <a:solidFill>
              <a:schemeClr val="tx1"/>
            </a:solidFill>
          </a:endParaRPr>
        </a:p>
      </dsp:txBody>
      <dsp:txXfrm>
        <a:off x="378376" y="717577"/>
        <a:ext cx="6999630" cy="482955"/>
      </dsp:txXfrm>
    </dsp:sp>
    <dsp:sp modelId="{4F41CD11-7EB0-4F42-9F77-CBB340E84F6C}">
      <dsp:nvSpPr>
        <dsp:cNvPr id="0" name=""/>
        <dsp:cNvSpPr/>
      </dsp:nvSpPr>
      <dsp:spPr>
        <a:xfrm>
          <a:off x="0" y="1859956"/>
          <a:ext cx="7406640" cy="1260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2B9D6-5047-4CAB-B673-99370FEF9EAE}">
      <dsp:nvSpPr>
        <dsp:cNvPr id="0" name=""/>
        <dsp:cNvSpPr/>
      </dsp:nvSpPr>
      <dsp:spPr>
        <a:xfrm>
          <a:off x="352249" y="1331259"/>
          <a:ext cx="7051884" cy="627896"/>
        </a:xfrm>
        <a:prstGeom prst="roundRect">
          <a:avLst/>
        </a:prstGeom>
        <a:gradFill rotWithShape="1">
          <a:gsLst>
            <a:gs pos="0">
              <a:schemeClr val="accent5">
                <a:tint val="60000"/>
                <a:lumMod val="110000"/>
              </a:schemeClr>
            </a:gs>
            <a:gs pos="100000">
              <a:schemeClr val="accent5">
                <a:tint val="82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5967" tIns="0" rIns="195967" bIns="0" numCol="1" spcCol="1270" anchor="ctr" anchorCtr="0">
          <a:noAutofit/>
        </a:bodyPr>
        <a:lstStyle/>
        <a:p>
          <a:pPr lvl="0" algn="r" defTabSz="800100">
            <a:lnSpc>
              <a:spcPct val="90000"/>
            </a:lnSpc>
            <a:spcBef>
              <a:spcPct val="0"/>
            </a:spcBef>
            <a:spcAft>
              <a:spcPct val="35000"/>
            </a:spcAft>
          </a:pPr>
          <a:r>
            <a:rPr lang="fa-IR" sz="1800" kern="1200" dirty="0" smtClean="0"/>
            <a:t>ج)   با ذکر جزییات بیان می شود که دقیقا قرار است چه کاری انجام </a:t>
          </a:r>
          <a:r>
            <a:rPr lang="fa-IR" sz="1800" kern="1200" smtClean="0"/>
            <a:t>شود.</a:t>
          </a:r>
          <a:endParaRPr lang="en-US" sz="1800" b="1" kern="1200" dirty="0">
            <a:solidFill>
              <a:schemeClr val="tx1"/>
            </a:solidFill>
          </a:endParaRPr>
        </a:p>
      </dsp:txBody>
      <dsp:txXfrm>
        <a:off x="382900" y="1361910"/>
        <a:ext cx="6990582" cy="566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9B169-FA38-4083-8978-352976A354DE}">
      <dsp:nvSpPr>
        <dsp:cNvPr id="0" name=""/>
        <dsp:cNvSpPr/>
      </dsp:nvSpPr>
      <dsp:spPr>
        <a:xfrm>
          <a:off x="15461" y="99677"/>
          <a:ext cx="7246177" cy="578846"/>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fa-IR" sz="2200" b="1" kern="1200" dirty="0" smtClean="0"/>
            <a:t>اهداف به چهار دسته تقسیم می شوند:</a:t>
          </a:r>
          <a:endParaRPr lang="en-US" sz="2200" kern="1200" dirty="0"/>
        </a:p>
      </dsp:txBody>
      <dsp:txXfrm>
        <a:off x="32415" y="116631"/>
        <a:ext cx="7212269" cy="544938"/>
      </dsp:txXfrm>
    </dsp:sp>
    <dsp:sp modelId="{56B2B98C-62DA-4FA5-B19E-89057EE9113E}">
      <dsp:nvSpPr>
        <dsp:cNvPr id="0" name=""/>
        <dsp:cNvSpPr/>
      </dsp:nvSpPr>
      <dsp:spPr>
        <a:xfrm>
          <a:off x="6080970" y="1095617"/>
          <a:ext cx="103888" cy="209416"/>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917E0B-23F1-421E-A175-F1F59CDA42B7}">
      <dsp:nvSpPr>
        <dsp:cNvPr id="0" name=""/>
        <dsp:cNvSpPr/>
      </dsp:nvSpPr>
      <dsp:spPr>
        <a:xfrm>
          <a:off x="561" y="843963"/>
          <a:ext cx="7275976" cy="732785"/>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r" defTabSz="800100" rtl="1">
            <a:lnSpc>
              <a:spcPct val="90000"/>
            </a:lnSpc>
            <a:spcBef>
              <a:spcPct val="0"/>
            </a:spcBef>
            <a:spcAft>
              <a:spcPct val="35000"/>
            </a:spcAft>
          </a:pPr>
          <a:r>
            <a:rPr lang="fa-IR" sz="1800" kern="1200" dirty="0" smtClean="0"/>
            <a:t>الف )  اهداف آرمانی : که هدف نهایی از اجرای پژوهش است و پژوهشگر در مسیر دست یابی به آن حرکت می کند.</a:t>
          </a:r>
          <a:endParaRPr lang="en-US" sz="1800" kern="1200" dirty="0"/>
        </a:p>
      </dsp:txBody>
      <dsp:txXfrm>
        <a:off x="36339" y="879741"/>
        <a:ext cx="7204420" cy="661229"/>
      </dsp:txXfrm>
    </dsp:sp>
    <dsp:sp modelId="{1B7F3EE9-F545-4599-BC93-218B663A9336}">
      <dsp:nvSpPr>
        <dsp:cNvPr id="0" name=""/>
        <dsp:cNvSpPr/>
      </dsp:nvSpPr>
      <dsp:spPr>
        <a:xfrm flipH="1" flipV="1">
          <a:off x="5512684" y="3794347"/>
          <a:ext cx="65420" cy="125921"/>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67C782-47D6-4F3F-80A9-DE24AE838114}">
      <dsp:nvSpPr>
        <dsp:cNvPr id="0" name=""/>
        <dsp:cNvSpPr/>
      </dsp:nvSpPr>
      <dsp:spPr>
        <a:xfrm>
          <a:off x="0" y="1653605"/>
          <a:ext cx="7275976" cy="80765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r>
            <a:rPr lang="fa-IR" sz="1800" kern="1200" dirty="0" smtClean="0"/>
            <a:t>ب)  هدف کلی(اصلی): که هدف قابل دست یابی برای پژوهشگر است و برای مشخص کردن آن باید دید که با توجه به موضع پژوهش قراراست به چه چیزی دست یافت.</a:t>
          </a:r>
          <a:endParaRPr lang="en-US" sz="1800" kern="1200" dirty="0"/>
        </a:p>
      </dsp:txBody>
      <dsp:txXfrm>
        <a:off x="39434" y="1693039"/>
        <a:ext cx="7197108" cy="728786"/>
      </dsp:txXfrm>
    </dsp:sp>
    <dsp:sp modelId="{802D5E49-A1ED-4B87-9F96-EB7393B7CBC1}">
      <dsp:nvSpPr>
        <dsp:cNvPr id="0" name=""/>
        <dsp:cNvSpPr/>
      </dsp:nvSpPr>
      <dsp:spPr>
        <a:xfrm flipH="1" flipV="1">
          <a:off x="5196281" y="2922229"/>
          <a:ext cx="246472" cy="7955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977D63-6F88-4BBF-98D0-E83361C37D82}">
      <dsp:nvSpPr>
        <dsp:cNvPr id="0" name=""/>
        <dsp:cNvSpPr/>
      </dsp:nvSpPr>
      <dsp:spPr>
        <a:xfrm>
          <a:off x="0" y="2558179"/>
          <a:ext cx="7275976" cy="80765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r" defTabSz="800100" rtl="1">
            <a:lnSpc>
              <a:spcPct val="90000"/>
            </a:lnSpc>
            <a:spcBef>
              <a:spcPct val="0"/>
            </a:spcBef>
            <a:spcAft>
              <a:spcPct val="35000"/>
            </a:spcAft>
          </a:pPr>
          <a:r>
            <a:rPr lang="fa-IR" sz="1800" kern="1200" dirty="0" smtClean="0"/>
            <a:t>ج)  هدف ویژه:  که زیر مجموعه ی هدف کلی استو دستیابی به اهداف ویژه منجر به دست یابی به هدف کلی(اصلی)می شود.</a:t>
          </a:r>
          <a:endParaRPr lang="en-US" sz="1800" kern="1200" dirty="0"/>
        </a:p>
      </dsp:txBody>
      <dsp:txXfrm>
        <a:off x="39434" y="2597613"/>
        <a:ext cx="7197108" cy="728786"/>
      </dsp:txXfrm>
    </dsp:sp>
    <dsp:sp modelId="{0AA0D92B-EB0B-431A-B68E-67577B91AE5F}">
      <dsp:nvSpPr>
        <dsp:cNvPr id="0" name=""/>
        <dsp:cNvSpPr/>
      </dsp:nvSpPr>
      <dsp:spPr>
        <a:xfrm flipH="1">
          <a:off x="5246444" y="3744183"/>
          <a:ext cx="146145" cy="244792"/>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08F2F1-3D93-4B58-BA47-49DA814A0B79}">
      <dsp:nvSpPr>
        <dsp:cNvPr id="0" name=""/>
        <dsp:cNvSpPr/>
      </dsp:nvSpPr>
      <dsp:spPr>
        <a:xfrm>
          <a:off x="1123" y="3432659"/>
          <a:ext cx="7275976" cy="80765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r" defTabSz="800100" rtl="1">
            <a:lnSpc>
              <a:spcPct val="90000"/>
            </a:lnSpc>
            <a:spcBef>
              <a:spcPct val="0"/>
            </a:spcBef>
            <a:spcAft>
              <a:spcPct val="35000"/>
            </a:spcAft>
          </a:pPr>
          <a:r>
            <a:rPr lang="fa-IR" sz="1800" kern="1200" dirty="0" smtClean="0"/>
            <a:t>د)  هدف کاربردی:  که مشخص می کند نتایج نهایی حاصل از اجرای پژوهش به چه گروه و اشخاصی کاربرد خواهد داشت و در‌جهت اخذ چه تصمیماتی مفید خواهد بود.</a:t>
          </a:r>
          <a:endParaRPr lang="en-US" sz="1800" kern="1200" dirty="0"/>
        </a:p>
      </dsp:txBody>
      <dsp:txXfrm>
        <a:off x="40557" y="3472093"/>
        <a:ext cx="7197108" cy="728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AAB7C-2E82-4350-A8FD-A944D23093E9}">
      <dsp:nvSpPr>
        <dsp:cNvPr id="0" name=""/>
        <dsp:cNvSpPr/>
      </dsp:nvSpPr>
      <dsp:spPr>
        <a:xfrm>
          <a:off x="2306782" y="158226"/>
          <a:ext cx="2586870" cy="59828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1">
            <a:lnSpc>
              <a:spcPct val="90000"/>
            </a:lnSpc>
            <a:spcBef>
              <a:spcPct val="0"/>
            </a:spcBef>
            <a:spcAft>
              <a:spcPct val="35000"/>
            </a:spcAft>
          </a:pPr>
          <a:r>
            <a:rPr lang="fa-IR" sz="2200" b="1" kern="1200" dirty="0" smtClean="0"/>
            <a:t>جامعه و نمونه آماری:</a:t>
          </a:r>
          <a:endParaRPr lang="en-US" sz="2200" kern="1200" dirty="0"/>
        </a:p>
      </dsp:txBody>
      <dsp:txXfrm>
        <a:off x="2335988" y="187432"/>
        <a:ext cx="2528458" cy="539876"/>
      </dsp:txXfrm>
    </dsp:sp>
    <dsp:sp modelId="{F3D2115C-9EDB-4282-9A93-F21AC5617172}">
      <dsp:nvSpPr>
        <dsp:cNvPr id="0" name=""/>
        <dsp:cNvSpPr/>
      </dsp:nvSpPr>
      <dsp:spPr>
        <a:xfrm rot="2354762">
          <a:off x="3845374" y="1095973"/>
          <a:ext cx="1073128" cy="0"/>
        </a:xfrm>
        <a:custGeom>
          <a:avLst/>
          <a:gdLst/>
          <a:ahLst/>
          <a:cxnLst/>
          <a:rect l="0" t="0" r="0" b="0"/>
          <a:pathLst>
            <a:path>
              <a:moveTo>
                <a:pt x="0" y="0"/>
              </a:moveTo>
              <a:lnTo>
                <a:pt x="107312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65293-4646-428B-90D7-5D6B3C11DE09}">
      <dsp:nvSpPr>
        <dsp:cNvPr id="0" name=""/>
        <dsp:cNvSpPr/>
      </dsp:nvSpPr>
      <dsp:spPr>
        <a:xfrm>
          <a:off x="3886200" y="1435431"/>
          <a:ext cx="2564000" cy="60570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fa-IR" sz="1900" b="1" kern="1200" dirty="0" smtClean="0"/>
            <a:t>جامعه هدف (آماری) </a:t>
          </a:r>
          <a:endParaRPr lang="en-US" sz="1900" b="1" kern="1200" dirty="0"/>
        </a:p>
      </dsp:txBody>
      <dsp:txXfrm>
        <a:off x="3915768" y="1464999"/>
        <a:ext cx="2504864" cy="546572"/>
      </dsp:txXfrm>
    </dsp:sp>
    <dsp:sp modelId="{EC5F8070-2C50-437A-8D46-7825A63266E8}">
      <dsp:nvSpPr>
        <dsp:cNvPr id="0" name=""/>
        <dsp:cNvSpPr/>
      </dsp:nvSpPr>
      <dsp:spPr>
        <a:xfrm rot="8396502">
          <a:off x="2284565" y="1106436"/>
          <a:ext cx="1087444" cy="0"/>
        </a:xfrm>
        <a:custGeom>
          <a:avLst/>
          <a:gdLst/>
          <a:ahLst/>
          <a:cxnLst/>
          <a:rect l="0" t="0" r="0" b="0"/>
          <a:pathLst>
            <a:path>
              <a:moveTo>
                <a:pt x="0" y="0"/>
              </a:moveTo>
              <a:lnTo>
                <a:pt x="108744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74736-FB01-47AC-B108-3236ADC3B1B9}">
      <dsp:nvSpPr>
        <dsp:cNvPr id="0" name=""/>
        <dsp:cNvSpPr/>
      </dsp:nvSpPr>
      <dsp:spPr>
        <a:xfrm>
          <a:off x="914399" y="1456357"/>
          <a:ext cx="2325148" cy="56361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fa-IR" sz="1900" b="1" kern="1200" dirty="0" smtClean="0"/>
            <a:t>جامعه در دسترس </a:t>
          </a:r>
          <a:endParaRPr lang="en-US" sz="1900" b="1" kern="1200" dirty="0"/>
        </a:p>
      </dsp:txBody>
      <dsp:txXfrm>
        <a:off x="941913" y="1483871"/>
        <a:ext cx="2270120" cy="508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BF60B-EB35-4BCA-865A-EF839A6E2302}">
      <dsp:nvSpPr>
        <dsp:cNvPr id="0" name=""/>
        <dsp:cNvSpPr/>
      </dsp:nvSpPr>
      <dsp:spPr>
        <a:xfrm>
          <a:off x="4038883" y="971206"/>
          <a:ext cx="1466439" cy="304711"/>
        </a:xfrm>
        <a:custGeom>
          <a:avLst/>
          <a:gdLst/>
          <a:ahLst/>
          <a:cxnLst/>
          <a:rect l="0" t="0" r="0" b="0"/>
          <a:pathLst>
            <a:path>
              <a:moveTo>
                <a:pt x="0" y="0"/>
              </a:moveTo>
              <a:lnTo>
                <a:pt x="0" y="267752"/>
              </a:lnTo>
              <a:lnTo>
                <a:pt x="1466439" y="267752"/>
              </a:lnTo>
              <a:lnTo>
                <a:pt x="1466439" y="30471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D2479-FC3A-4A00-A437-AE3F57B2687C}">
      <dsp:nvSpPr>
        <dsp:cNvPr id="0" name=""/>
        <dsp:cNvSpPr/>
      </dsp:nvSpPr>
      <dsp:spPr>
        <a:xfrm>
          <a:off x="2077327" y="2292994"/>
          <a:ext cx="2036004" cy="483121"/>
        </a:xfrm>
        <a:custGeom>
          <a:avLst/>
          <a:gdLst/>
          <a:ahLst/>
          <a:cxnLst/>
          <a:rect l="0" t="0" r="0" b="0"/>
          <a:pathLst>
            <a:path>
              <a:moveTo>
                <a:pt x="0" y="0"/>
              </a:moveTo>
              <a:lnTo>
                <a:pt x="0" y="446163"/>
              </a:lnTo>
              <a:lnTo>
                <a:pt x="2036004" y="446163"/>
              </a:lnTo>
              <a:lnTo>
                <a:pt x="2036004" y="48312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74C50-769B-4CF4-AEBF-BC64D12F50A9}">
      <dsp:nvSpPr>
        <dsp:cNvPr id="0" name=""/>
        <dsp:cNvSpPr/>
      </dsp:nvSpPr>
      <dsp:spPr>
        <a:xfrm>
          <a:off x="1217995" y="2292994"/>
          <a:ext cx="859332" cy="482928"/>
        </a:xfrm>
        <a:custGeom>
          <a:avLst/>
          <a:gdLst/>
          <a:ahLst/>
          <a:cxnLst/>
          <a:rect l="0" t="0" r="0" b="0"/>
          <a:pathLst>
            <a:path>
              <a:moveTo>
                <a:pt x="859332" y="0"/>
              </a:moveTo>
              <a:lnTo>
                <a:pt x="859332" y="445970"/>
              </a:lnTo>
              <a:lnTo>
                <a:pt x="0" y="445970"/>
              </a:lnTo>
              <a:lnTo>
                <a:pt x="0" y="48292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D9B86-9019-45F9-9863-BD548CD4AF04}">
      <dsp:nvSpPr>
        <dsp:cNvPr id="0" name=""/>
        <dsp:cNvSpPr/>
      </dsp:nvSpPr>
      <dsp:spPr>
        <a:xfrm>
          <a:off x="2077327" y="971206"/>
          <a:ext cx="1961555" cy="301754"/>
        </a:xfrm>
        <a:custGeom>
          <a:avLst/>
          <a:gdLst/>
          <a:ahLst/>
          <a:cxnLst/>
          <a:rect l="0" t="0" r="0" b="0"/>
          <a:pathLst>
            <a:path>
              <a:moveTo>
                <a:pt x="1961555" y="0"/>
              </a:moveTo>
              <a:lnTo>
                <a:pt x="1961555" y="264796"/>
              </a:lnTo>
              <a:lnTo>
                <a:pt x="0" y="264796"/>
              </a:lnTo>
              <a:lnTo>
                <a:pt x="0" y="30175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BFFE8B-6E46-465E-8A1D-F9C4585E667E}">
      <dsp:nvSpPr>
        <dsp:cNvPr id="0" name=""/>
        <dsp:cNvSpPr/>
      </dsp:nvSpPr>
      <dsp:spPr>
        <a:xfrm>
          <a:off x="2622063" y="426947"/>
          <a:ext cx="2833639" cy="54425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C922D376-8308-44BD-8C3D-FF33DB07CAB4}">
      <dsp:nvSpPr>
        <dsp:cNvPr id="0" name=""/>
        <dsp:cNvSpPr/>
      </dsp:nvSpPr>
      <dsp:spPr>
        <a:xfrm>
          <a:off x="2666391" y="469058"/>
          <a:ext cx="2833639" cy="54425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dirty="0" smtClean="0"/>
            <a:t>انواع متغیرها ازنظر ماهیت  </a:t>
          </a:r>
          <a:endParaRPr lang="en-US" sz="2300" b="1" kern="1200" dirty="0"/>
        </a:p>
      </dsp:txBody>
      <dsp:txXfrm>
        <a:off x="2682332" y="484999"/>
        <a:ext cx="2801757" cy="512377"/>
      </dsp:txXfrm>
    </dsp:sp>
    <dsp:sp modelId="{2C123D30-5576-4979-9C8A-C3A60270CC12}">
      <dsp:nvSpPr>
        <dsp:cNvPr id="0" name=""/>
        <dsp:cNvSpPr/>
      </dsp:nvSpPr>
      <dsp:spPr>
        <a:xfrm>
          <a:off x="567885" y="1272961"/>
          <a:ext cx="3018884" cy="102003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6C6829AA-0CBB-4139-A3EB-BD629923567B}">
      <dsp:nvSpPr>
        <dsp:cNvPr id="0" name=""/>
        <dsp:cNvSpPr/>
      </dsp:nvSpPr>
      <dsp:spPr>
        <a:xfrm>
          <a:off x="612213" y="1315073"/>
          <a:ext cx="3018884" cy="1020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fa-IR" sz="500" kern="1200" dirty="0" smtClean="0"/>
        </a:p>
        <a:p>
          <a:pPr lvl="0" algn="ctr" defTabSz="222250">
            <a:lnSpc>
              <a:spcPct val="90000"/>
            </a:lnSpc>
            <a:spcBef>
              <a:spcPct val="0"/>
            </a:spcBef>
            <a:spcAft>
              <a:spcPct val="35000"/>
            </a:spcAft>
          </a:pPr>
          <a:endParaRPr lang="fa-IR" sz="500" kern="1200" dirty="0" smtClean="0"/>
        </a:p>
        <a:p>
          <a:pPr lvl="0" algn="ctr" defTabSz="222250">
            <a:lnSpc>
              <a:spcPct val="90000"/>
            </a:lnSpc>
            <a:spcBef>
              <a:spcPct val="0"/>
            </a:spcBef>
            <a:spcAft>
              <a:spcPct val="35000"/>
            </a:spcAft>
          </a:pPr>
          <a:endParaRPr lang="fa-IR" sz="500" kern="1200" dirty="0" smtClean="0"/>
        </a:p>
        <a:p>
          <a:pPr lvl="0" algn="r" defTabSz="222250" rtl="1">
            <a:lnSpc>
              <a:spcPct val="90000"/>
            </a:lnSpc>
            <a:spcBef>
              <a:spcPct val="0"/>
            </a:spcBef>
            <a:spcAft>
              <a:spcPct val="35000"/>
            </a:spcAft>
          </a:pPr>
          <a:r>
            <a:rPr lang="fa-IR" sz="1500" kern="1200" dirty="0" smtClean="0"/>
            <a:t>2- متغیر کیفی: به متغیری اطلاق می گردد که تغییرات آن را بتوان با اعداد اندازه گیری کرد و اختلاف بین حالت های آن کیفی باش</a:t>
          </a:r>
        </a:p>
        <a:p>
          <a:pPr lvl="0" algn="r" defTabSz="222250" rtl="1">
            <a:lnSpc>
              <a:spcPct val="90000"/>
            </a:lnSpc>
            <a:spcBef>
              <a:spcPct val="0"/>
            </a:spcBef>
            <a:spcAft>
              <a:spcPct val="35000"/>
            </a:spcAft>
          </a:pPr>
          <a:endParaRPr lang="fa-IR" sz="1500" kern="1200" dirty="0" smtClean="0"/>
        </a:p>
      </dsp:txBody>
      <dsp:txXfrm>
        <a:off x="642089" y="1344949"/>
        <a:ext cx="2959132" cy="960281"/>
      </dsp:txXfrm>
    </dsp:sp>
    <dsp:sp modelId="{7154A7E9-9A7A-4B66-89B7-3C8E1EE4EE51}">
      <dsp:nvSpPr>
        <dsp:cNvPr id="0" name=""/>
        <dsp:cNvSpPr/>
      </dsp:nvSpPr>
      <dsp:spPr>
        <a:xfrm>
          <a:off x="-12514" y="2775923"/>
          <a:ext cx="2461019" cy="8986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9402370-7A20-4BAB-ABAC-BEBA007F7B2E}">
      <dsp:nvSpPr>
        <dsp:cNvPr id="0" name=""/>
        <dsp:cNvSpPr/>
      </dsp:nvSpPr>
      <dsp:spPr>
        <a:xfrm>
          <a:off x="31812" y="2818035"/>
          <a:ext cx="2461019" cy="89865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fa-IR" sz="1500" b="0" kern="1200" dirty="0" smtClean="0"/>
            <a:t>2- گسسته : اعداد صحیح به خود میگیرند و اعشار پذیر نیستند</a:t>
          </a:r>
          <a:br>
            <a:rPr lang="fa-IR" sz="1500" b="0" kern="1200" dirty="0" smtClean="0"/>
          </a:br>
          <a:r>
            <a:rPr lang="fa-IR" sz="1500" b="0" kern="1200" dirty="0" smtClean="0"/>
            <a:t>(مانند متغیرسود خالص و جریان وجه نقد عملیاتی) </a:t>
          </a:r>
        </a:p>
      </dsp:txBody>
      <dsp:txXfrm>
        <a:off x="58133" y="2844356"/>
        <a:ext cx="2408377" cy="846011"/>
      </dsp:txXfrm>
    </dsp:sp>
    <dsp:sp modelId="{049BD0DA-ADC6-4469-AC9A-6F507148E573}">
      <dsp:nvSpPr>
        <dsp:cNvPr id="0" name=""/>
        <dsp:cNvSpPr/>
      </dsp:nvSpPr>
      <dsp:spPr>
        <a:xfrm>
          <a:off x="2708390" y="2776116"/>
          <a:ext cx="2809882" cy="9136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D59E1ED-7C1A-4FCB-8AE0-A2946B0E6CFF}">
      <dsp:nvSpPr>
        <dsp:cNvPr id="0" name=""/>
        <dsp:cNvSpPr/>
      </dsp:nvSpPr>
      <dsp:spPr>
        <a:xfrm>
          <a:off x="2752718" y="2818227"/>
          <a:ext cx="2809882" cy="91369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fa-IR" sz="1500" b="0" kern="1200" dirty="0" smtClean="0"/>
            <a:t>1-پیوسته : بین هر دو عدد متوالی، مقادیر بی شماری برای آن متغیر وجود دارد. (متغیر نسبت جاری و نسبت اهرم مالی چون می تواند به صورت اعشاری باشد)</a:t>
          </a:r>
          <a:endParaRPr lang="en-US" sz="1500" b="0" kern="1200" dirty="0"/>
        </a:p>
      </dsp:txBody>
      <dsp:txXfrm>
        <a:off x="2779479" y="2844988"/>
        <a:ext cx="2756360" cy="860174"/>
      </dsp:txXfrm>
    </dsp:sp>
    <dsp:sp modelId="{4DC519C3-8D10-4121-8898-FCA0FAF12EEF}">
      <dsp:nvSpPr>
        <dsp:cNvPr id="0" name=""/>
        <dsp:cNvSpPr/>
      </dsp:nvSpPr>
      <dsp:spPr>
        <a:xfrm>
          <a:off x="3929042" y="1275917"/>
          <a:ext cx="3152561" cy="100945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F30F5BB-9340-4F50-A051-13BF8922CEF4}">
      <dsp:nvSpPr>
        <dsp:cNvPr id="0" name=""/>
        <dsp:cNvSpPr/>
      </dsp:nvSpPr>
      <dsp:spPr>
        <a:xfrm>
          <a:off x="3973370" y="1318029"/>
          <a:ext cx="3152561" cy="100945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just" defTabSz="602297" rtl="1">
            <a:lnSpc>
              <a:spcPct val="90000"/>
            </a:lnSpc>
            <a:spcBef>
              <a:spcPct val="0"/>
            </a:spcBef>
            <a:spcAft>
              <a:spcPct val="35000"/>
            </a:spcAft>
          </a:pPr>
          <a:r>
            <a:rPr lang="fa-IR" sz="1355" b="0" kern="1200" dirty="0" smtClean="0"/>
            <a:t>1- متغیر کمی: به متغیری اطلاق میشود که اختلاف مقادیر آن را بتوان با عدد نشان داد .وجود دارد.(متغیر نسبت جاری و نسبت اهرم مالی چون میتواند به این متغیرها دارای معیار اندازه گیری هستند مانند قد و وزن که برحسب سانتی متر و کیلو اندازه می شوند. </a:t>
          </a:r>
        </a:p>
      </dsp:txBody>
      <dsp:txXfrm>
        <a:off x="4002936" y="1347595"/>
        <a:ext cx="3093429" cy="9503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CF3B-6118-479B-B0E8-1F5473B2B921}">
      <dsp:nvSpPr>
        <dsp:cNvPr id="0" name=""/>
        <dsp:cNvSpPr/>
      </dsp:nvSpPr>
      <dsp:spPr>
        <a:xfrm>
          <a:off x="577584" y="0"/>
          <a:ext cx="5134741" cy="107091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fa-IR" sz="2400" b="1" kern="1200" dirty="0" smtClean="0">
              <a:solidFill>
                <a:schemeClr val="tx1"/>
              </a:solidFill>
            </a:rPr>
            <a:t>متغیرها از نظر مقیاس سنجش به 4 گروه یا </a:t>
          </a:r>
          <a:br>
            <a:rPr lang="fa-IR" sz="2400" b="1" kern="1200" dirty="0" smtClean="0">
              <a:solidFill>
                <a:schemeClr val="tx1"/>
              </a:solidFill>
            </a:rPr>
          </a:br>
          <a:r>
            <a:rPr lang="fa-IR" sz="2400" b="1" kern="1200" dirty="0" smtClean="0">
              <a:solidFill>
                <a:schemeClr val="tx1"/>
              </a:solidFill>
            </a:rPr>
            <a:t>سطوح اندازه گیری   </a:t>
          </a:r>
          <a:endParaRPr lang="en-US" sz="2400" b="1" kern="1200" dirty="0">
            <a:solidFill>
              <a:schemeClr val="tx1"/>
            </a:solidFill>
          </a:endParaRPr>
        </a:p>
      </dsp:txBody>
      <dsp:txXfrm>
        <a:off x="608950" y="31366"/>
        <a:ext cx="5072009" cy="1008181"/>
      </dsp:txXfrm>
    </dsp:sp>
    <dsp:sp modelId="{E68CF681-629A-43C1-902A-43F9318E20CB}">
      <dsp:nvSpPr>
        <dsp:cNvPr id="0" name=""/>
        <dsp:cNvSpPr/>
      </dsp:nvSpPr>
      <dsp:spPr>
        <a:xfrm>
          <a:off x="735091" y="1070913"/>
          <a:ext cx="2409863" cy="328732"/>
        </a:xfrm>
        <a:custGeom>
          <a:avLst/>
          <a:gdLst/>
          <a:ahLst/>
          <a:cxnLst/>
          <a:rect l="0" t="0" r="0" b="0"/>
          <a:pathLst>
            <a:path>
              <a:moveTo>
                <a:pt x="2409863" y="0"/>
              </a:moveTo>
              <a:lnTo>
                <a:pt x="2409863" y="164366"/>
              </a:lnTo>
              <a:lnTo>
                <a:pt x="0" y="164366"/>
              </a:lnTo>
              <a:lnTo>
                <a:pt x="0" y="32873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46F174-85E6-4BFF-B0F5-392ADCEEA01B}">
      <dsp:nvSpPr>
        <dsp:cNvPr id="0" name=""/>
        <dsp:cNvSpPr/>
      </dsp:nvSpPr>
      <dsp:spPr>
        <a:xfrm>
          <a:off x="119708" y="1399645"/>
          <a:ext cx="1230765" cy="82051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kern="1200" dirty="0" smtClean="0">
              <a:solidFill>
                <a:schemeClr val="tx1"/>
              </a:solidFill>
            </a:rPr>
            <a:t>نسبی</a:t>
          </a:r>
          <a:endParaRPr lang="en-US" sz="2500" kern="1200" dirty="0">
            <a:solidFill>
              <a:schemeClr val="tx1"/>
            </a:solidFill>
          </a:endParaRPr>
        </a:p>
      </dsp:txBody>
      <dsp:txXfrm>
        <a:off x="143740" y="1423677"/>
        <a:ext cx="1182701" cy="772446"/>
      </dsp:txXfrm>
    </dsp:sp>
    <dsp:sp modelId="{3A944E80-B52E-4A02-A909-F77B9089CB68}">
      <dsp:nvSpPr>
        <dsp:cNvPr id="0" name=""/>
        <dsp:cNvSpPr/>
      </dsp:nvSpPr>
      <dsp:spPr>
        <a:xfrm>
          <a:off x="2335086" y="1070913"/>
          <a:ext cx="809868" cy="328732"/>
        </a:xfrm>
        <a:custGeom>
          <a:avLst/>
          <a:gdLst/>
          <a:ahLst/>
          <a:cxnLst/>
          <a:rect l="0" t="0" r="0" b="0"/>
          <a:pathLst>
            <a:path>
              <a:moveTo>
                <a:pt x="809868" y="0"/>
              </a:moveTo>
              <a:lnTo>
                <a:pt x="809868" y="164366"/>
              </a:lnTo>
              <a:lnTo>
                <a:pt x="0" y="164366"/>
              </a:lnTo>
              <a:lnTo>
                <a:pt x="0" y="32873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ADF485-471A-4E44-9958-991F5109B612}">
      <dsp:nvSpPr>
        <dsp:cNvPr id="0" name=""/>
        <dsp:cNvSpPr/>
      </dsp:nvSpPr>
      <dsp:spPr>
        <a:xfrm>
          <a:off x="1719704" y="1399645"/>
          <a:ext cx="1230765" cy="82051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kern="1200" dirty="0" smtClean="0">
              <a:solidFill>
                <a:schemeClr val="tx1"/>
              </a:solidFill>
            </a:rPr>
            <a:t>فاصله ای</a:t>
          </a:r>
          <a:endParaRPr lang="en-US" sz="2500" kern="1200" dirty="0">
            <a:solidFill>
              <a:schemeClr val="tx1"/>
            </a:solidFill>
          </a:endParaRPr>
        </a:p>
      </dsp:txBody>
      <dsp:txXfrm>
        <a:off x="1743736" y="1423677"/>
        <a:ext cx="1182701" cy="772446"/>
      </dsp:txXfrm>
    </dsp:sp>
    <dsp:sp modelId="{8A49585F-5154-4431-A982-93D7580D180C}">
      <dsp:nvSpPr>
        <dsp:cNvPr id="0" name=""/>
        <dsp:cNvSpPr/>
      </dsp:nvSpPr>
      <dsp:spPr>
        <a:xfrm>
          <a:off x="3144955" y="1070913"/>
          <a:ext cx="790126" cy="328732"/>
        </a:xfrm>
        <a:custGeom>
          <a:avLst/>
          <a:gdLst/>
          <a:ahLst/>
          <a:cxnLst/>
          <a:rect l="0" t="0" r="0" b="0"/>
          <a:pathLst>
            <a:path>
              <a:moveTo>
                <a:pt x="0" y="0"/>
              </a:moveTo>
              <a:lnTo>
                <a:pt x="0" y="164366"/>
              </a:lnTo>
              <a:lnTo>
                <a:pt x="790126" y="164366"/>
              </a:lnTo>
              <a:lnTo>
                <a:pt x="790126" y="32873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2F66B8-B71C-47CB-B4AF-7F34390B0F6B}">
      <dsp:nvSpPr>
        <dsp:cNvPr id="0" name=""/>
        <dsp:cNvSpPr/>
      </dsp:nvSpPr>
      <dsp:spPr>
        <a:xfrm>
          <a:off x="3319699" y="1399645"/>
          <a:ext cx="1230765" cy="82051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kern="1200" dirty="0" smtClean="0">
              <a:solidFill>
                <a:schemeClr val="tx1"/>
              </a:solidFill>
            </a:rPr>
            <a:t>رتبه ای</a:t>
          </a:r>
          <a:endParaRPr lang="en-US" sz="2500" kern="1200" dirty="0">
            <a:solidFill>
              <a:schemeClr val="tx1"/>
            </a:solidFill>
          </a:endParaRPr>
        </a:p>
      </dsp:txBody>
      <dsp:txXfrm>
        <a:off x="3343731" y="1423677"/>
        <a:ext cx="1182701" cy="772446"/>
      </dsp:txXfrm>
    </dsp:sp>
    <dsp:sp modelId="{767C6122-5D85-40B5-B97B-9C22CF1D23CF}">
      <dsp:nvSpPr>
        <dsp:cNvPr id="0" name=""/>
        <dsp:cNvSpPr/>
      </dsp:nvSpPr>
      <dsp:spPr>
        <a:xfrm>
          <a:off x="3144955" y="1070913"/>
          <a:ext cx="2390122" cy="328732"/>
        </a:xfrm>
        <a:custGeom>
          <a:avLst/>
          <a:gdLst/>
          <a:ahLst/>
          <a:cxnLst/>
          <a:rect l="0" t="0" r="0" b="0"/>
          <a:pathLst>
            <a:path>
              <a:moveTo>
                <a:pt x="0" y="0"/>
              </a:moveTo>
              <a:lnTo>
                <a:pt x="0" y="164366"/>
              </a:lnTo>
              <a:lnTo>
                <a:pt x="2390122" y="164366"/>
              </a:lnTo>
              <a:lnTo>
                <a:pt x="2390122" y="32873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14E27C-E997-483E-B0A1-BED380151AD8}">
      <dsp:nvSpPr>
        <dsp:cNvPr id="0" name=""/>
        <dsp:cNvSpPr/>
      </dsp:nvSpPr>
      <dsp:spPr>
        <a:xfrm>
          <a:off x="4919694" y="1399645"/>
          <a:ext cx="1230765" cy="82051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kern="1200" dirty="0" smtClean="0">
              <a:solidFill>
                <a:schemeClr val="tx1"/>
              </a:solidFill>
            </a:rPr>
            <a:t>اسمی</a:t>
          </a:r>
          <a:endParaRPr lang="en-US" sz="2500" kern="1200" dirty="0">
            <a:solidFill>
              <a:schemeClr val="tx1"/>
            </a:solidFill>
          </a:endParaRPr>
        </a:p>
      </dsp:txBody>
      <dsp:txXfrm>
        <a:off x="4943726" y="1423677"/>
        <a:ext cx="1182701" cy="7724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CF3B-6118-479B-B0E8-1F5473B2B921}">
      <dsp:nvSpPr>
        <dsp:cNvPr id="0" name=""/>
        <dsp:cNvSpPr/>
      </dsp:nvSpPr>
      <dsp:spPr>
        <a:xfrm>
          <a:off x="2826" y="29025"/>
          <a:ext cx="3444314" cy="79379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fa-IR" sz="2300" kern="1200" dirty="0" smtClean="0">
              <a:solidFill>
                <a:schemeClr val="tx1"/>
              </a:solidFill>
            </a:rPr>
            <a:t>متغیرهای کمی از طریق </a:t>
          </a:r>
          <a:endParaRPr lang="en-US" sz="2300" b="1" kern="1200" dirty="0">
            <a:solidFill>
              <a:schemeClr val="tx1"/>
            </a:solidFill>
          </a:endParaRPr>
        </a:p>
      </dsp:txBody>
      <dsp:txXfrm>
        <a:off x="26075" y="52274"/>
        <a:ext cx="3397816" cy="747295"/>
      </dsp:txXfrm>
    </dsp:sp>
    <dsp:sp modelId="{E68CF681-629A-43C1-902A-43F9318E20CB}">
      <dsp:nvSpPr>
        <dsp:cNvPr id="0" name=""/>
        <dsp:cNvSpPr/>
      </dsp:nvSpPr>
      <dsp:spPr>
        <a:xfrm>
          <a:off x="635105" y="822819"/>
          <a:ext cx="1089877" cy="487449"/>
        </a:xfrm>
        <a:custGeom>
          <a:avLst/>
          <a:gdLst/>
          <a:ahLst/>
          <a:cxnLst/>
          <a:rect l="0" t="0" r="0" b="0"/>
          <a:pathLst>
            <a:path>
              <a:moveTo>
                <a:pt x="1089877" y="0"/>
              </a:moveTo>
              <a:lnTo>
                <a:pt x="1089877" y="243724"/>
              </a:lnTo>
              <a:lnTo>
                <a:pt x="0" y="243724"/>
              </a:lnTo>
              <a:lnTo>
                <a:pt x="0" y="487449"/>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46F174-85E6-4BFF-B0F5-392ADCEEA01B}">
      <dsp:nvSpPr>
        <dsp:cNvPr id="0" name=""/>
        <dsp:cNvSpPr/>
      </dsp:nvSpPr>
      <dsp:spPr>
        <a:xfrm>
          <a:off x="178965" y="1310269"/>
          <a:ext cx="912280" cy="60818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a-IR" sz="2300" kern="1200" dirty="0" smtClean="0">
              <a:solidFill>
                <a:schemeClr val="tx1"/>
              </a:solidFill>
            </a:rPr>
            <a:t>نسبی</a:t>
          </a:r>
          <a:endParaRPr lang="en-US" sz="2300" kern="1200" dirty="0">
            <a:solidFill>
              <a:schemeClr val="tx1"/>
            </a:solidFill>
          </a:endParaRPr>
        </a:p>
      </dsp:txBody>
      <dsp:txXfrm>
        <a:off x="196778" y="1328082"/>
        <a:ext cx="876654" cy="572560"/>
      </dsp:txXfrm>
    </dsp:sp>
    <dsp:sp modelId="{3A944E80-B52E-4A02-A909-F77B9089CB68}">
      <dsp:nvSpPr>
        <dsp:cNvPr id="0" name=""/>
        <dsp:cNvSpPr/>
      </dsp:nvSpPr>
      <dsp:spPr>
        <a:xfrm>
          <a:off x="1724983" y="822819"/>
          <a:ext cx="1125828" cy="487449"/>
        </a:xfrm>
        <a:custGeom>
          <a:avLst/>
          <a:gdLst/>
          <a:ahLst/>
          <a:cxnLst/>
          <a:rect l="0" t="0" r="0" b="0"/>
          <a:pathLst>
            <a:path>
              <a:moveTo>
                <a:pt x="0" y="0"/>
              </a:moveTo>
              <a:lnTo>
                <a:pt x="0" y="243724"/>
              </a:lnTo>
              <a:lnTo>
                <a:pt x="1125828" y="243724"/>
              </a:lnTo>
              <a:lnTo>
                <a:pt x="1125828" y="487449"/>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ADF485-471A-4E44-9958-991F5109B612}">
      <dsp:nvSpPr>
        <dsp:cNvPr id="0" name=""/>
        <dsp:cNvSpPr/>
      </dsp:nvSpPr>
      <dsp:spPr>
        <a:xfrm>
          <a:off x="2293257" y="1310269"/>
          <a:ext cx="1115107" cy="60818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a-IR" sz="2300" b="0" kern="1200" dirty="0" smtClean="0">
              <a:solidFill>
                <a:schemeClr val="tx1"/>
              </a:solidFill>
            </a:rPr>
            <a:t>فاصله ای</a:t>
          </a:r>
          <a:endParaRPr lang="en-US" sz="2300" b="0" kern="1200" dirty="0">
            <a:solidFill>
              <a:schemeClr val="tx1"/>
            </a:solidFill>
          </a:endParaRPr>
        </a:p>
      </dsp:txBody>
      <dsp:txXfrm>
        <a:off x="2311070" y="1328082"/>
        <a:ext cx="1079481" cy="5725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E1242-A9A8-4419-89E2-4F9E243245DC}" type="datetimeFigureOut">
              <a:rPr lang="en-US" smtClean="0"/>
              <a:t>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B312E-51E8-4014-8C5F-62CCE8D7FE94}" type="slidenum">
              <a:rPr lang="en-US" smtClean="0"/>
              <a:t>‹#›</a:t>
            </a:fld>
            <a:endParaRPr lang="en-US"/>
          </a:p>
        </p:txBody>
      </p:sp>
    </p:spTree>
    <p:extLst>
      <p:ext uri="{BB962C8B-B14F-4D97-AF65-F5344CB8AC3E}">
        <p14:creationId xmlns:p14="http://schemas.microsoft.com/office/powerpoint/2010/main" val="389513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B312E-51E8-4014-8C5F-62CCE8D7FE94}" type="slidenum">
              <a:rPr lang="en-US" smtClean="0"/>
              <a:t>23</a:t>
            </a:fld>
            <a:endParaRPr lang="en-US"/>
          </a:p>
        </p:txBody>
      </p:sp>
    </p:spTree>
    <p:extLst>
      <p:ext uri="{BB962C8B-B14F-4D97-AF65-F5344CB8AC3E}">
        <p14:creationId xmlns:p14="http://schemas.microsoft.com/office/powerpoint/2010/main" val="377396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1BB149CB-F3B4-4926-9A43-D55CD09BFA12}"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21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33968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2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88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85758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011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74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034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32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06346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6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E38145-619C-4F6E-8968-E6E3F1DD9268}"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26557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E38145-619C-4F6E-8968-E6E3F1DD9268}"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149CB-F3B4-4926-9A43-D55CD09BFA12}"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91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E38145-619C-4F6E-8968-E6E3F1DD9268}"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149CB-F3B4-4926-9A43-D55CD09BFA12}"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62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38145-619C-4F6E-8968-E6E3F1DD9268}"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6355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04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85875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E38145-619C-4F6E-8968-E6E3F1DD9268}" type="datetimeFigureOut">
              <a:rPr lang="en-US" smtClean="0"/>
              <a:t>1/5/2018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B149CB-F3B4-4926-9A43-D55CD09BFA12}" type="slidenum">
              <a:rPr lang="en-US" smtClean="0"/>
              <a:t>‹#›</a:t>
            </a:fld>
            <a:endParaRPr lang="en-US"/>
          </a:p>
        </p:txBody>
      </p:sp>
    </p:spTree>
    <p:extLst>
      <p:ext uri="{BB962C8B-B14F-4D97-AF65-F5344CB8AC3E}">
        <p14:creationId xmlns:p14="http://schemas.microsoft.com/office/powerpoint/2010/main" val="2639690117"/>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8.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2362950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499" y="1139268"/>
            <a:ext cx="7089261" cy="5262979"/>
          </a:xfrm>
          <a:prstGeom prst="rect">
            <a:avLst/>
          </a:prstGeom>
        </p:spPr>
        <p:txBody>
          <a:bodyPr wrap="square">
            <a:spAutoFit/>
          </a:bodyPr>
          <a:lstStyle/>
          <a:p>
            <a:pPr algn="just" rtl="1">
              <a:lnSpc>
                <a:spcPct val="150000"/>
              </a:lnSpc>
            </a:pPr>
            <a:r>
              <a:rPr lang="fa-IR" dirty="0" smtClean="0"/>
              <a:t>مطالعه </a:t>
            </a:r>
            <a:r>
              <a:rPr lang="fa-IR" dirty="0"/>
              <a:t>ی موردی که به تفصیل ابعاد مختلف پدیده مورد مطالعه ، مشاهده و تفسیر می شود در پژوهش تطبیقی پژوهشگر در پی مقایسه ی دو یا چند </a:t>
            </a:r>
            <a:r>
              <a:rPr lang="fa-IR" dirty="0" smtClean="0"/>
              <a:t>پدیده می </a:t>
            </a:r>
            <a:r>
              <a:rPr lang="fa-IR" dirty="0"/>
              <a:t>باشد و پژوهش تاریخی نیز روشی برای توصیف رویدادهای گذشته و تحلیل روابط بین پدیده ها می باشد</a:t>
            </a:r>
            <a:r>
              <a:rPr lang="fa-IR" dirty="0" smtClean="0"/>
              <a:t>.</a:t>
            </a:r>
          </a:p>
          <a:p>
            <a:pPr algn="just" rtl="1">
              <a:lnSpc>
                <a:spcPct val="150000"/>
              </a:lnSpc>
            </a:pPr>
            <a:endParaRPr lang="fa-IR" sz="700" dirty="0"/>
          </a:p>
          <a:p>
            <a:pPr algn="r" rtl="1">
              <a:lnSpc>
                <a:spcPct val="150000"/>
              </a:lnSpc>
            </a:pPr>
            <a:r>
              <a:rPr lang="fa-IR" sz="1900" dirty="0" smtClean="0"/>
              <a:t>ج</a:t>
            </a:r>
            <a:r>
              <a:rPr lang="fa-IR" sz="1900" dirty="0"/>
              <a:t>)  پژوهش های </a:t>
            </a:r>
            <a:r>
              <a:rPr lang="fa-IR" sz="1900" dirty="0" smtClean="0"/>
              <a:t>اکتشافی</a:t>
            </a:r>
            <a:r>
              <a:rPr lang="fa-IR" dirty="0" smtClean="0"/>
              <a:t>:</a:t>
            </a:r>
          </a:p>
          <a:p>
            <a:pPr algn="r" rtl="1">
              <a:lnSpc>
                <a:spcPct val="150000"/>
              </a:lnSpc>
            </a:pPr>
            <a:endParaRPr lang="fa-IR" sz="400" dirty="0"/>
          </a:p>
          <a:p>
            <a:pPr algn="just" rtl="1">
              <a:lnSpc>
                <a:spcPct val="150000"/>
              </a:lnSpc>
            </a:pPr>
            <a:r>
              <a:rPr lang="fa-IR" dirty="0" smtClean="0"/>
              <a:t>این </a:t>
            </a:r>
            <a:r>
              <a:rPr lang="fa-IR" dirty="0"/>
              <a:t>نوع پژوهش در خصوص شناسایی و تشریع پدیده هایی به کار می رود که پیش از این اطلاعاتی درباره آنها در دست نبوده است و شامل پژوهش پیش گویانه،تئوری زمینه ای و روش واقعی است.در پژوهش پیش گویانه امکان وقوع یک پدیده ی خاص در شرایط مشابه پیش بینی می شود.تئوری زمینه ای و روش دلفی نیز جز پژوهش های کیفی هستند که به کمک این روش ها،می توان اقدام به تدوین نظریه های جدید در رشته ی حسابداری کرد</a:t>
            </a:r>
            <a:r>
              <a:rPr lang="fa-IR" dirty="0" smtClean="0"/>
              <a:t>.</a:t>
            </a:r>
          </a:p>
          <a:p>
            <a:pPr algn="just" rtl="1">
              <a:lnSpc>
                <a:spcPct val="150000"/>
              </a:lnSpc>
            </a:pPr>
            <a:endParaRPr lang="fa-IR" sz="700" dirty="0"/>
          </a:p>
          <a:p>
            <a:pPr algn="just" rtl="1">
              <a:lnSpc>
                <a:spcPct val="150000"/>
              </a:lnSpc>
            </a:pPr>
            <a:r>
              <a:rPr lang="fa-IR" sz="1900" dirty="0"/>
              <a:t>د)  پژوهش میدانی </a:t>
            </a:r>
            <a:r>
              <a:rPr lang="fa-IR" dirty="0"/>
              <a:t>:  </a:t>
            </a:r>
            <a:endParaRPr lang="fa-IR" dirty="0" smtClean="0"/>
          </a:p>
          <a:p>
            <a:pPr algn="just" rtl="1">
              <a:lnSpc>
                <a:spcPct val="150000"/>
              </a:lnSpc>
            </a:pPr>
            <a:r>
              <a:rPr lang="fa-IR" dirty="0" smtClean="0"/>
              <a:t> به </a:t>
            </a:r>
            <a:r>
              <a:rPr lang="fa-IR" dirty="0"/>
              <a:t>منظور کشف و تشریح پدیده های واثعی صورت می گیرد.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67" y="615934"/>
            <a:ext cx="432387" cy="638530"/>
          </a:xfrm>
          <a:prstGeom prst="rect">
            <a:avLst/>
          </a:prstGeom>
        </p:spPr>
      </p:pic>
      <p:grpSp>
        <p:nvGrpSpPr>
          <p:cNvPr id="20" name="Group 19"/>
          <p:cNvGrpSpPr/>
          <p:nvPr/>
        </p:nvGrpSpPr>
        <p:grpSpPr>
          <a:xfrm>
            <a:off x="5864711" y="2637857"/>
            <a:ext cx="2389093" cy="407899"/>
            <a:chOff x="5886227" y="2816705"/>
            <a:chExt cx="2389093" cy="407899"/>
          </a:xfrm>
          <a:solidFill>
            <a:srgbClr val="00CC00"/>
          </a:solidFill>
        </p:grpSpPr>
        <p:sp>
          <p:nvSpPr>
            <p:cNvPr id="9" name="4-Point Star 8"/>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895192" y="32246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86227" y="28167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292985" y="5374038"/>
            <a:ext cx="1994647" cy="369799"/>
            <a:chOff x="5886227" y="2829405"/>
            <a:chExt cx="2389093" cy="369799"/>
          </a:xfrm>
          <a:solidFill>
            <a:srgbClr val="00CC00"/>
          </a:solidFill>
        </p:grpSpPr>
        <p:sp>
          <p:nvSpPr>
            <p:cNvPr id="22" name="4-Point Star 21"/>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895192" y="31992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86227" y="28294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9385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34" y="4659924"/>
            <a:ext cx="1635369" cy="1635369"/>
          </a:xfrm>
          <a:prstGeom prst="rect">
            <a:avLst/>
          </a:prstGeom>
        </p:spPr>
      </p:pic>
      <p:sp>
        <p:nvSpPr>
          <p:cNvPr id="4" name="Rectangle 3"/>
          <p:cNvSpPr/>
          <p:nvPr/>
        </p:nvSpPr>
        <p:spPr>
          <a:xfrm>
            <a:off x="5986126" y="1017224"/>
            <a:ext cx="2317892"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65030" y="936602"/>
            <a:ext cx="6700575" cy="2062103"/>
          </a:xfrm>
          <a:prstGeom prst="rect">
            <a:avLst/>
          </a:prstGeom>
        </p:spPr>
        <p:txBody>
          <a:bodyPr wrap="square">
            <a:spAutoFit/>
          </a:bodyPr>
          <a:lstStyle/>
          <a:p>
            <a:pPr algn="r" rtl="1">
              <a:lnSpc>
                <a:spcPct val="200000"/>
              </a:lnSpc>
            </a:pPr>
            <a:r>
              <a:rPr lang="fa-IR" sz="2000" b="1" dirty="0"/>
              <a:t>روش گردآوری داده ها</a:t>
            </a:r>
            <a:r>
              <a:rPr lang="fa-IR" sz="2000" b="1" dirty="0" smtClean="0"/>
              <a:t>:</a:t>
            </a:r>
          </a:p>
          <a:p>
            <a:pPr algn="r" rtl="1">
              <a:lnSpc>
                <a:spcPct val="200000"/>
              </a:lnSpc>
            </a:pPr>
            <a:endParaRPr lang="fa-IR" sz="500" b="1" dirty="0"/>
          </a:p>
          <a:p>
            <a:pPr algn="just" rtl="1">
              <a:lnSpc>
                <a:spcPct val="150000"/>
              </a:lnSpc>
            </a:pPr>
            <a:r>
              <a:rPr lang="fa-IR" sz="1700" dirty="0"/>
              <a:t>یکی از مراحل اساسی در اجرای پژوهش</a:t>
            </a:r>
            <a:r>
              <a:rPr lang="fa-IR" sz="1700" dirty="0" smtClean="0"/>
              <a:t>، گردآوری </a:t>
            </a:r>
            <a:r>
              <a:rPr lang="fa-IR" sz="1700" dirty="0"/>
              <a:t>اطلاعات و داده ها است گردآوری داده ها از طریق روش های پرسش نامه</a:t>
            </a:r>
            <a:r>
              <a:rPr lang="fa-IR" sz="1700" dirty="0" smtClean="0"/>
              <a:t>، مصاحبه، مشاهده </a:t>
            </a:r>
            <a:r>
              <a:rPr lang="fa-IR" sz="1700" dirty="0"/>
              <a:t>و اسناد کاری انجام می شود که ممکن است در یک پژوهش به صورت همزمان از بیش از یک روش برای گردآوری داده ها استفاده شود</a:t>
            </a:r>
            <a:r>
              <a:rPr lang="fa-IR" dirty="0" smtClean="0"/>
              <a:t>.</a:t>
            </a:r>
            <a:endParaRPr lang="fa-I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01" y="609435"/>
            <a:ext cx="432387" cy="638530"/>
          </a:xfrm>
          <a:prstGeom prst="rect">
            <a:avLst/>
          </a:prstGeom>
        </p:spPr>
      </p:pic>
      <p:sp>
        <p:nvSpPr>
          <p:cNvPr id="7" name="Rectangle 6"/>
          <p:cNvSpPr/>
          <p:nvPr/>
        </p:nvSpPr>
        <p:spPr>
          <a:xfrm>
            <a:off x="5947138" y="3041366"/>
            <a:ext cx="2317892"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3" y="3067244"/>
            <a:ext cx="5976364" cy="3070071"/>
          </a:xfrm>
          <a:prstGeom prst="rect">
            <a:avLst/>
          </a:prstGeom>
        </p:spPr>
        <p:txBody>
          <a:bodyPr wrap="square">
            <a:spAutoFit/>
          </a:bodyPr>
          <a:lstStyle/>
          <a:p>
            <a:pPr algn="r" rtl="1">
              <a:lnSpc>
                <a:spcPct val="150000"/>
              </a:lnSpc>
            </a:pPr>
            <a:r>
              <a:rPr lang="fa-IR" sz="2000" b="1" dirty="0"/>
              <a:t>روش تحلیل داده ها</a:t>
            </a:r>
            <a:r>
              <a:rPr lang="fa-IR" sz="2000" b="1" dirty="0" smtClean="0"/>
              <a:t>:</a:t>
            </a:r>
          </a:p>
          <a:p>
            <a:pPr algn="r" rtl="1">
              <a:lnSpc>
                <a:spcPct val="150000"/>
              </a:lnSpc>
            </a:pPr>
            <a:endParaRPr lang="fa-IR" sz="800" b="1" dirty="0"/>
          </a:p>
          <a:p>
            <a:pPr algn="just" rtl="1">
              <a:lnSpc>
                <a:spcPct val="150000"/>
              </a:lnSpc>
            </a:pPr>
            <a:r>
              <a:rPr lang="fa-IR" sz="1700" dirty="0"/>
              <a:t>تحلیل داده ها فرآیند خلاصه،دسته بندی و پردازش داده های اولیه می باشد </a:t>
            </a:r>
            <a:r>
              <a:rPr lang="fa-IR" sz="1700" dirty="0" smtClean="0"/>
              <a:t>به </a:t>
            </a:r>
            <a:r>
              <a:rPr lang="fa-IR" sz="1700" dirty="0"/>
              <a:t>طوری که زمینه تحلیل و ارتباط بین داده ها و متغیرها فراهم شود تحلیل داده ها به دو دسته ی:تحلیل توصیفی و تحلیل استنباطی تقسیم می شود. در تحلیل توصیفی از طریق شاخص های آمار توصیفی(از قبیل میانگین،میانه،کمینه،بیشینه و ...)به تحلیل پرداخته می شود و در تحلیل استنباطی،بررسی و آزمون روابط بین متغیرها از طریق آزمون ضرایب همبستگی و مدل گریسون و ... انجام می </a:t>
            </a:r>
            <a:r>
              <a:rPr lang="fa-IR" sz="1700" dirty="0" smtClean="0"/>
              <a:t>شود.</a:t>
            </a:r>
            <a:endParaRPr lang="fa-IR" sz="1700" dirty="0"/>
          </a:p>
        </p:txBody>
      </p:sp>
    </p:spTree>
    <p:extLst>
      <p:ext uri="{BB962C8B-B14F-4D97-AF65-F5344CB8AC3E}">
        <p14:creationId xmlns:p14="http://schemas.microsoft.com/office/powerpoint/2010/main" val="2159329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409700" y="2941673"/>
            <a:ext cx="6313079"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6111630" y="1552034"/>
            <a:ext cx="2143714" cy="58107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fa-IR" sz="4400" b="1" dirty="0" smtClean="0"/>
              <a:t>فصل دوم:</a:t>
            </a:r>
            <a:endParaRPr lang="fa-IR" sz="4400" b="1" dirty="0"/>
          </a:p>
        </p:txBody>
      </p:sp>
      <p:sp>
        <p:nvSpPr>
          <p:cNvPr id="3" name="Rectangle 2"/>
          <p:cNvSpPr/>
          <p:nvPr/>
        </p:nvSpPr>
        <p:spPr>
          <a:xfrm>
            <a:off x="1758462" y="3624608"/>
            <a:ext cx="5745199" cy="677108"/>
          </a:xfrm>
          <a:prstGeom prst="rect">
            <a:avLst/>
          </a:prstGeom>
        </p:spPr>
        <p:txBody>
          <a:bodyPr wrap="square">
            <a:spAutoFit/>
          </a:bodyPr>
          <a:lstStyle/>
          <a:p>
            <a:pPr algn="ctr"/>
            <a:r>
              <a:rPr lang="fa-IR" sz="3800" b="1" dirty="0"/>
              <a:t>نگارش طرح پژوهشی و پایان نامه</a:t>
            </a:r>
            <a:endParaRPr lang="en-US" sz="3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16" y="662190"/>
            <a:ext cx="432387" cy="638530"/>
          </a:xfrm>
          <a:prstGeom prst="rect">
            <a:avLst/>
          </a:prstGeom>
        </p:spPr>
      </p:pic>
    </p:spTree>
    <p:extLst>
      <p:ext uri="{BB962C8B-B14F-4D97-AF65-F5344CB8AC3E}">
        <p14:creationId xmlns:p14="http://schemas.microsoft.com/office/powerpoint/2010/main" val="49276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115" y="1265981"/>
            <a:ext cx="7830665" cy="1289071"/>
          </a:xfrm>
          <a:prstGeom prst="rect">
            <a:avLst/>
          </a:prstGeom>
        </p:spPr>
        <p:txBody>
          <a:bodyPr wrap="square">
            <a:spAutoFit/>
          </a:bodyPr>
          <a:lstStyle/>
          <a:p>
            <a:pPr algn="just" rtl="1">
              <a:lnSpc>
                <a:spcPct val="150000"/>
              </a:lnSpc>
            </a:pPr>
            <a:r>
              <a:rPr lang="fa-IR" dirty="0"/>
              <a:t>بخش مهمی از فرآیند پژوهش در تدوین پایان نامه،ارائه ی پیشنهاد طرح پژوهش (پروپوزال) است.این طرح،فرآیند اجرای پژوهش را در آینده نشان می دهد و مختصری از پایان نامه می باشد. قبل از نگارش طرح پژوهش باید موضوع </a:t>
            </a:r>
            <a:r>
              <a:rPr lang="fa-IR" dirty="0" smtClean="0"/>
              <a:t>پژوهش انتخاب </a:t>
            </a:r>
            <a:r>
              <a:rPr lang="fa-IR" dirty="0"/>
              <a:t>شود.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16" y="644605"/>
            <a:ext cx="432387" cy="638530"/>
          </a:xfrm>
          <a:prstGeom prst="rect">
            <a:avLst/>
          </a:prstGeom>
        </p:spPr>
      </p:pic>
      <p:graphicFrame>
        <p:nvGraphicFramePr>
          <p:cNvPr id="5" name="Diagram 4"/>
          <p:cNvGraphicFramePr/>
          <p:nvPr>
            <p:extLst>
              <p:ext uri="{D42A27DB-BD31-4B8C-83A1-F6EECF244321}">
                <p14:modId xmlns:p14="http://schemas.microsoft.com/office/powerpoint/2010/main" val="2781234711"/>
              </p:ext>
            </p:extLst>
          </p:nvPr>
        </p:nvGraphicFramePr>
        <p:xfrm>
          <a:off x="801598" y="2657794"/>
          <a:ext cx="7486650" cy="323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25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600" y="1416050"/>
            <a:ext cx="7664450" cy="3847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a:defRPr/>
            </a:pPr>
            <a:r>
              <a:rPr lang="fa-IR" sz="1900" b="1" dirty="0"/>
              <a:t>یکی از بخش های اساسی در طرح پژوهش،بیان مساله است.این بخش 3 قسمت  کلی دارد</a:t>
            </a:r>
            <a:r>
              <a:rPr lang="fa-IR" sz="1900" b="1" dirty="0" smtClean="0"/>
              <a:t>:</a:t>
            </a:r>
            <a:endParaRPr lang="fa-IR" sz="1900" b="1" dirty="0"/>
          </a:p>
        </p:txBody>
      </p:sp>
      <p:graphicFrame>
        <p:nvGraphicFramePr>
          <p:cNvPr id="5" name="Diagram 4"/>
          <p:cNvGraphicFramePr/>
          <p:nvPr>
            <p:extLst>
              <p:ext uri="{D42A27DB-BD31-4B8C-83A1-F6EECF244321}">
                <p14:modId xmlns:p14="http://schemas.microsoft.com/office/powerpoint/2010/main" val="1929220493"/>
              </p:ext>
            </p:extLst>
          </p:nvPr>
        </p:nvGraphicFramePr>
        <p:xfrm>
          <a:off x="927100" y="2108200"/>
          <a:ext cx="7406640" cy="201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701" y="628485"/>
            <a:ext cx="432387" cy="638530"/>
          </a:xfrm>
          <a:prstGeom prst="rect">
            <a:avLst/>
          </a:prstGeom>
        </p:spPr>
      </p:pic>
      <p:sp>
        <p:nvSpPr>
          <p:cNvPr id="7" name="Rectangle 6"/>
          <p:cNvSpPr/>
          <p:nvPr/>
        </p:nvSpPr>
        <p:spPr>
          <a:xfrm>
            <a:off x="749300" y="4017139"/>
            <a:ext cx="7664450" cy="1338828"/>
          </a:xfrm>
          <a:prstGeom prst="rect">
            <a:avLst/>
          </a:prstGeom>
        </p:spPr>
        <p:txBody>
          <a:bodyPr wrap="square">
            <a:spAutoFit/>
          </a:bodyPr>
          <a:lstStyle/>
          <a:p>
            <a:pPr algn="r" rtl="1">
              <a:lnSpc>
                <a:spcPct val="150000"/>
              </a:lnSpc>
            </a:pPr>
            <a:endParaRPr lang="fa-IR" dirty="0"/>
          </a:p>
          <a:p>
            <a:pPr algn="r" rtl="1">
              <a:lnSpc>
                <a:spcPct val="150000"/>
              </a:lnSpc>
            </a:pPr>
            <a:r>
              <a:rPr lang="fa-IR" dirty="0"/>
              <a:t>پس از بیان مساله،اهمیت و ضرورت پژوهش ذکر می </a:t>
            </a:r>
            <a:r>
              <a:rPr lang="fa-IR" dirty="0" smtClean="0"/>
              <a:t>شود. در </a:t>
            </a:r>
            <a:r>
              <a:rPr lang="fa-IR" dirty="0"/>
              <a:t>این بخش،می بایست اشاره شود که انجام پژوهش برای چه اشخاص یا </a:t>
            </a:r>
            <a:r>
              <a:rPr lang="fa-IR" dirty="0" smtClean="0"/>
              <a:t>سازمان هایی </a:t>
            </a:r>
            <a:r>
              <a:rPr lang="fa-IR" dirty="0"/>
              <a:t>و تا چه میزان اهمیت دارد.</a:t>
            </a:r>
          </a:p>
        </p:txBody>
      </p:sp>
    </p:spTree>
    <p:extLst>
      <p:ext uri="{BB962C8B-B14F-4D97-AF65-F5344CB8AC3E}">
        <p14:creationId xmlns:p14="http://schemas.microsoft.com/office/powerpoint/2010/main" val="3771199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0400" y="967855"/>
            <a:ext cx="3833618"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25500" y="1091579"/>
            <a:ext cx="7493000" cy="2723823"/>
          </a:xfrm>
          <a:prstGeom prst="rect">
            <a:avLst/>
          </a:prstGeom>
        </p:spPr>
        <p:txBody>
          <a:bodyPr wrap="square">
            <a:spAutoFit/>
          </a:bodyPr>
          <a:lstStyle/>
          <a:p>
            <a:pPr algn="r" rtl="1"/>
            <a:r>
              <a:rPr lang="fa-IR" b="1" dirty="0"/>
              <a:t>چارچوب نظری و مرور بر بخش های مربوطه</a:t>
            </a:r>
            <a:r>
              <a:rPr lang="fa-IR" b="1" dirty="0" smtClean="0"/>
              <a:t>:</a:t>
            </a:r>
          </a:p>
          <a:p>
            <a:pPr algn="r" rtl="1"/>
            <a:endParaRPr lang="fa-IR" dirty="0"/>
          </a:p>
          <a:p>
            <a:pPr algn="just" rtl="1">
              <a:lnSpc>
                <a:spcPct val="150000"/>
              </a:lnSpc>
            </a:pPr>
            <a:r>
              <a:rPr lang="fa-IR" dirty="0" smtClean="0"/>
              <a:t>چارچوب نظری مجموعه از مفاهیم، تعریف ها،قواعد و اصولی هستند که ارتباط بین متغیرها را به صورت تئوری توصیف می کنند بهتر است روابط بین متغیرها به صورت نمودار و تصویر نیز مشخص شود.هم چنین بخش مرور بر پژوهش های مربوط (پیشینه ی پژوهش) به صورت جداگانه ارائه می شود.بدین صورت که پژوهش های داخلی و خارجی (به تفکیک) در خصوص پژوهش هایی که پیش از این در ارتباط با موضوع مورد مطالعه انجام شده است، ارائه می شود.</a:t>
            </a:r>
            <a:endParaRPr lang="fa-IR" dirty="0"/>
          </a:p>
        </p:txBody>
      </p:sp>
      <p:sp>
        <p:nvSpPr>
          <p:cNvPr id="5" name="Rectangle 4"/>
          <p:cNvSpPr/>
          <p:nvPr/>
        </p:nvSpPr>
        <p:spPr>
          <a:xfrm>
            <a:off x="4467974" y="3996728"/>
            <a:ext cx="3833618"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4200" y="4088047"/>
            <a:ext cx="7696200" cy="1892826"/>
          </a:xfrm>
          <a:prstGeom prst="rect">
            <a:avLst/>
          </a:prstGeom>
        </p:spPr>
        <p:txBody>
          <a:bodyPr wrap="square">
            <a:spAutoFit/>
          </a:bodyPr>
          <a:lstStyle/>
          <a:p>
            <a:pPr algn="r" rtl="1">
              <a:lnSpc>
                <a:spcPct val="120000"/>
              </a:lnSpc>
            </a:pPr>
            <a:r>
              <a:rPr lang="fa-IR" sz="2000" b="1" dirty="0"/>
              <a:t>اهداف،پرسش ها و فرضیه ها</a:t>
            </a:r>
            <a:r>
              <a:rPr lang="fa-IR" sz="2000" b="1" dirty="0" smtClean="0"/>
              <a:t>:</a:t>
            </a:r>
          </a:p>
          <a:p>
            <a:pPr algn="r" rtl="1">
              <a:lnSpc>
                <a:spcPct val="120000"/>
              </a:lnSpc>
            </a:pPr>
            <a:endParaRPr lang="fa-IR" sz="1000" b="1" dirty="0"/>
          </a:p>
          <a:p>
            <a:pPr algn="just" rtl="1">
              <a:lnSpc>
                <a:spcPct val="150000"/>
              </a:lnSpc>
            </a:pPr>
            <a:r>
              <a:rPr lang="fa-IR" dirty="0"/>
              <a:t>بین موضوع پژوهش،اهداف ،پرسش ها و فرضیه ها،هم از نظر شکلی و هم از نظر ماعیت ارتباط منطقی وجود دارد. بنابراین اگر اهداف به درستی مشخص نشوند فرضیه ها نیز ممکن است با ابهام رو به رو شود.</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16" y="662190"/>
            <a:ext cx="432387" cy="638530"/>
          </a:xfrm>
          <a:prstGeom prst="rect">
            <a:avLst/>
          </a:prstGeom>
        </p:spPr>
      </p:pic>
    </p:spTree>
    <p:extLst>
      <p:ext uri="{BB962C8B-B14F-4D97-AF65-F5344CB8AC3E}">
        <p14:creationId xmlns:p14="http://schemas.microsoft.com/office/powerpoint/2010/main" val="64354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26567814"/>
              </p:ext>
            </p:extLst>
          </p:nvPr>
        </p:nvGraphicFramePr>
        <p:xfrm>
          <a:off x="922391" y="1352620"/>
          <a:ext cx="7277100" cy="437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701" y="607937"/>
            <a:ext cx="432387" cy="638530"/>
          </a:xfrm>
          <a:prstGeom prst="rect">
            <a:avLst/>
          </a:prstGeom>
        </p:spPr>
      </p:pic>
    </p:spTree>
    <p:extLst>
      <p:ext uri="{BB962C8B-B14F-4D97-AF65-F5344CB8AC3E}">
        <p14:creationId xmlns:p14="http://schemas.microsoft.com/office/powerpoint/2010/main" val="1427474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608" y="1045379"/>
            <a:ext cx="7371266" cy="1754326"/>
          </a:xfrm>
          <a:prstGeom prst="rect">
            <a:avLst/>
          </a:prstGeom>
        </p:spPr>
        <p:txBody>
          <a:bodyPr wrap="square">
            <a:spAutoFit/>
          </a:bodyPr>
          <a:lstStyle/>
          <a:p>
            <a:pPr algn="r" rtl="1">
              <a:lnSpc>
                <a:spcPct val="120000"/>
              </a:lnSpc>
            </a:pPr>
            <a:r>
              <a:rPr lang="fa-IR" dirty="0"/>
              <a:t>پس از بیان اهداف،پژوهشگر روش های مطرح شده در ذهن خود را متناسب با اهداف ویژه بیان می کند.هم چنین در گام بعد،فرضیه ها بیان می شوند که در واقع فرضیه پاسخ موقتی به پرسش های پژوهش است که پس از آزمون ها با روش های آماری تایید یا رد می شود.</a:t>
            </a:r>
          </a:p>
          <a:p>
            <a:pPr algn="r" rtl="1">
              <a:lnSpc>
                <a:spcPct val="120000"/>
              </a:lnSpc>
            </a:pPr>
            <a:r>
              <a:rPr lang="fa-IR" dirty="0"/>
              <a:t>فرضیه ها به دو دسته ی اصلی و فرعی تقسیم می شوند که زمینه ی اصلی جنبه ی کلی دارد و قابل آزمون نیست.</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01" y="628485"/>
            <a:ext cx="432387" cy="638530"/>
          </a:xfrm>
          <a:prstGeom prst="rect">
            <a:avLst/>
          </a:prstGeom>
        </p:spPr>
      </p:pic>
      <p:sp>
        <p:nvSpPr>
          <p:cNvPr id="5" name="Rectangle 4"/>
          <p:cNvSpPr/>
          <p:nvPr/>
        </p:nvSpPr>
        <p:spPr>
          <a:xfrm>
            <a:off x="4467974" y="2876849"/>
            <a:ext cx="3833618"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7964" y="2954000"/>
            <a:ext cx="7437593" cy="3139321"/>
          </a:xfrm>
          <a:prstGeom prst="rect">
            <a:avLst/>
          </a:prstGeom>
        </p:spPr>
        <p:txBody>
          <a:bodyPr wrap="square">
            <a:spAutoFit/>
          </a:bodyPr>
          <a:lstStyle/>
          <a:p>
            <a:pPr algn="r" rtl="1">
              <a:lnSpc>
                <a:spcPct val="150000"/>
              </a:lnSpc>
            </a:pPr>
            <a:r>
              <a:rPr lang="fa-IR" sz="2000" b="1" dirty="0"/>
              <a:t>دامنه،امکانات و محدودیت های پژوهش</a:t>
            </a:r>
            <a:r>
              <a:rPr lang="fa-IR" sz="2000" b="1" dirty="0" smtClean="0"/>
              <a:t>:</a:t>
            </a:r>
          </a:p>
          <a:p>
            <a:pPr algn="r" rtl="1">
              <a:lnSpc>
                <a:spcPct val="150000"/>
              </a:lnSpc>
            </a:pPr>
            <a:endParaRPr lang="fa-IR" sz="400" b="1" dirty="0"/>
          </a:p>
          <a:p>
            <a:pPr algn="r" rtl="1">
              <a:lnSpc>
                <a:spcPct val="150000"/>
              </a:lnSpc>
            </a:pPr>
            <a:r>
              <a:rPr lang="fa-IR" dirty="0"/>
              <a:t>دامنه ی پژوهش به سه دسته ی قلمرو موضوعی،قلمرو زمانی،قلمرو مکانی تقسیم می شود.در قلمرو موضوعی بخش های پژوهش شخص و ابعادی را که شامل نیست بیان می شود.قلمرو زمانی،دوره ی زمانی مورد مطالعه را بیان می کند و در قلمرو مکانی مشخص می شود که پژوهش بر روی چه مناطقی(از نظر جغرافیایی)انجام شده است.امکانات پژوهش اشاره به امکانات ویژه و منحصر به فردی دارد که پژوهشگر از آن برخوردار است و محدودیت های پژوهش اشاره به مواردی دارد که بر نحوه ی اجرای آن و کیفیت یافته ها موثرخواهد بود</a:t>
            </a:r>
            <a:r>
              <a:rPr lang="fa-IR" sz="1600" dirty="0"/>
              <a:t>.</a:t>
            </a:r>
            <a:endParaRPr lang="en-US" sz="1600" dirty="0"/>
          </a:p>
        </p:txBody>
      </p:sp>
    </p:spTree>
    <p:extLst>
      <p:ext uri="{BB962C8B-B14F-4D97-AF65-F5344CB8AC3E}">
        <p14:creationId xmlns:p14="http://schemas.microsoft.com/office/powerpoint/2010/main" val="444542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90" y="3227698"/>
            <a:ext cx="7564580" cy="3000821"/>
          </a:xfrm>
          <a:prstGeom prst="rect">
            <a:avLst/>
          </a:prstGeom>
        </p:spPr>
        <p:txBody>
          <a:bodyPr wrap="square">
            <a:spAutoFit/>
          </a:bodyPr>
          <a:lstStyle/>
          <a:p>
            <a:pPr algn="just" rtl="1">
              <a:lnSpc>
                <a:spcPct val="150000"/>
              </a:lnSpc>
            </a:pPr>
            <a:r>
              <a:rPr lang="fa-IR" dirty="0" smtClean="0"/>
              <a:t> </a:t>
            </a:r>
            <a:r>
              <a:rPr lang="fa-IR" dirty="0"/>
              <a:t>تفاوت این دو در این است که ممکن است برخی از اعضای جامعه هدف برای پرسش نامه و مصاحبه در دسترس نباشند و یا داده های آنها در دسترس نباشد و یا وجود داشته باشند بنابراین حجم این جامعه تفاوت خواهد داشت.</a:t>
            </a:r>
          </a:p>
          <a:p>
            <a:pPr algn="just" rtl="1">
              <a:lnSpc>
                <a:spcPct val="150000"/>
              </a:lnSpc>
            </a:pPr>
            <a:r>
              <a:rPr lang="fa-IR" dirty="0"/>
              <a:t>قابل اتکاترین نتایج زمانی خواهد که همه ی اعضای جامعه مورد تجزیه و تحلیل قرار گیرند ولی به دلیل وجود محدودیت،معمولا امکان استفاده از همه ی اعضا وجود ندارد و از نمونه گیری در جامعه استفاده می شود در واقع نمونه آماری از بین جامعه در دسترس انتخاب می شود و نتایج پژوهش به جامعه هدف(آماری)تعمیم داده می شود.</a:t>
            </a:r>
            <a:endParaRPr lang="en-US" dirty="0"/>
          </a:p>
        </p:txBody>
      </p:sp>
      <p:graphicFrame>
        <p:nvGraphicFramePr>
          <p:cNvPr id="3" name="Diagram 2"/>
          <p:cNvGraphicFramePr/>
          <p:nvPr>
            <p:extLst>
              <p:ext uri="{D42A27DB-BD31-4B8C-83A1-F6EECF244321}">
                <p14:modId xmlns:p14="http://schemas.microsoft.com/office/powerpoint/2010/main" val="3582721586"/>
              </p:ext>
            </p:extLst>
          </p:nvPr>
        </p:nvGraphicFramePr>
        <p:xfrm>
          <a:off x="955964" y="1059873"/>
          <a:ext cx="7232071" cy="3138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spTree>
    <p:extLst>
      <p:ext uri="{BB962C8B-B14F-4D97-AF65-F5344CB8AC3E}">
        <p14:creationId xmlns:p14="http://schemas.microsoft.com/office/powerpoint/2010/main" val="2207999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6022" y="1116283"/>
            <a:ext cx="3210977"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3937" y="1116283"/>
            <a:ext cx="7465325" cy="4085734"/>
          </a:xfrm>
          <a:prstGeom prst="rect">
            <a:avLst/>
          </a:prstGeom>
        </p:spPr>
        <p:txBody>
          <a:bodyPr wrap="square">
            <a:spAutoFit/>
          </a:bodyPr>
          <a:lstStyle/>
          <a:p>
            <a:pPr algn="r" rtl="1">
              <a:lnSpc>
                <a:spcPct val="150000"/>
              </a:lnSpc>
            </a:pPr>
            <a:r>
              <a:rPr lang="fa-IR" sz="2200" b="1" dirty="0"/>
              <a:t>تعریف مفهیم،واژه ها و </a:t>
            </a:r>
            <a:r>
              <a:rPr lang="fa-IR" sz="2200" b="1" dirty="0" smtClean="0"/>
              <a:t>متغیرها</a:t>
            </a:r>
          </a:p>
          <a:p>
            <a:pPr algn="r" rtl="1">
              <a:lnSpc>
                <a:spcPct val="150000"/>
              </a:lnSpc>
            </a:pPr>
            <a:endParaRPr lang="fa-IR" sz="700" b="1" dirty="0"/>
          </a:p>
          <a:p>
            <a:pPr algn="r" rtl="1">
              <a:lnSpc>
                <a:spcPct val="150000"/>
              </a:lnSpc>
            </a:pPr>
            <a:r>
              <a:rPr lang="fa-IR" dirty="0"/>
              <a:t>چه در پروپوزال و چه در پایان نامه و </a:t>
            </a:r>
            <a:r>
              <a:rPr lang="fa-IR" dirty="0" smtClean="0"/>
              <a:t>رساله، مهم </a:t>
            </a:r>
            <a:r>
              <a:rPr lang="fa-IR" dirty="0"/>
              <a:t>ترین مفاهیم و متغیرهای به کار رفته در عنوان یا افداف و فرضیه ها باید تعریف شود.تعریف متغیرها به صورت مفهومی و عملیاتی خواهد بود.تعریف مفهومی به معنی ارائه ی  تعریف متغیر با استفاده از مفاهیم دیگر به صورت تئوریک می باشد و تعریف عملیاتی به معنی ارائه روشی است که در پژوهش برای اندازه گیری و کمی سازی متغیرها استفاده می شود.</a:t>
            </a:r>
          </a:p>
          <a:p>
            <a:pPr algn="r" rtl="1">
              <a:lnSpc>
                <a:spcPct val="150000"/>
              </a:lnSpc>
            </a:pPr>
            <a:r>
              <a:rPr lang="fa-IR" dirty="0"/>
              <a:t>استناد</a:t>
            </a:r>
            <a:r>
              <a:rPr lang="fa-IR" dirty="0" smtClean="0"/>
              <a:t>:</a:t>
            </a:r>
          </a:p>
          <a:p>
            <a:pPr algn="r" rtl="1">
              <a:lnSpc>
                <a:spcPct val="150000"/>
              </a:lnSpc>
            </a:pPr>
            <a:r>
              <a:rPr lang="fa-IR" dirty="0" smtClean="0"/>
              <a:t>به </a:t>
            </a:r>
            <a:r>
              <a:rPr lang="fa-IR" dirty="0"/>
              <a:t>معنای اشاره به مراجع و منابع مورد استفاده در پژوهش است و پژوهشگر می بایست زمانی که از نتایج و نوشته های دیگران در پژوهش خود استفاده می کند به آن نویسندگان </a:t>
            </a:r>
            <a:r>
              <a:rPr lang="fa-IR" dirty="0" smtClean="0"/>
              <a:t>استناد کند.</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grpSp>
        <p:nvGrpSpPr>
          <p:cNvPr id="5" name="Group 4"/>
          <p:cNvGrpSpPr/>
          <p:nvPr/>
        </p:nvGrpSpPr>
        <p:grpSpPr>
          <a:xfrm>
            <a:off x="7001299" y="3907103"/>
            <a:ext cx="1375334" cy="460181"/>
            <a:chOff x="5886227" y="2816705"/>
            <a:chExt cx="2389093" cy="407899"/>
          </a:xfrm>
          <a:solidFill>
            <a:srgbClr val="00CC00"/>
          </a:solidFill>
        </p:grpSpPr>
        <p:sp>
          <p:nvSpPr>
            <p:cNvPr id="6" name="4-Point Star 5"/>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2246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8167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30" y="5049672"/>
            <a:ext cx="1177122" cy="1177122"/>
          </a:xfrm>
          <a:prstGeom prst="rect">
            <a:avLst/>
          </a:prstGeom>
        </p:spPr>
      </p:pic>
    </p:spTree>
    <p:extLst>
      <p:ext uri="{BB962C8B-B14F-4D97-AF65-F5344CB8AC3E}">
        <p14:creationId xmlns:p14="http://schemas.microsoft.com/office/powerpoint/2010/main" val="406784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4825" y="1578149"/>
            <a:ext cx="521795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b="1" dirty="0" smtClean="0">
                <a:ln/>
                <a:solidFill>
                  <a:srgbClr val="002060"/>
                </a:solidFill>
              </a:rPr>
              <a:t>پژوهش های تجربی</a:t>
            </a:r>
            <a:endParaRPr lang="en-US" sz="5400" b="1" dirty="0">
              <a:ln/>
              <a:solidFill>
                <a:srgbClr val="002060"/>
              </a:solidFill>
            </a:endParaRPr>
          </a:p>
        </p:txBody>
      </p:sp>
      <p:sp>
        <p:nvSpPr>
          <p:cNvPr id="6" name="Rectangle 5"/>
          <p:cNvSpPr/>
          <p:nvPr/>
        </p:nvSpPr>
        <p:spPr>
          <a:xfrm>
            <a:off x="2497018" y="2826659"/>
            <a:ext cx="430822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b="1" cap="none" spc="0" dirty="0" smtClean="0">
                <a:ln/>
                <a:solidFill>
                  <a:srgbClr val="002060"/>
                </a:solidFill>
                <a:effectLst/>
              </a:rPr>
              <a:t>و روش شناسی</a:t>
            </a:r>
            <a:endParaRPr lang="en-US" sz="5400" b="1" cap="none" spc="0" dirty="0">
              <a:ln/>
              <a:solidFill>
                <a:srgbClr val="002060"/>
              </a:solidFill>
              <a:effectLst/>
            </a:endParaRPr>
          </a:p>
        </p:txBody>
      </p:sp>
      <p:sp>
        <p:nvSpPr>
          <p:cNvPr id="7" name="Rectangle 6"/>
          <p:cNvSpPr/>
          <p:nvPr/>
        </p:nvSpPr>
        <p:spPr>
          <a:xfrm>
            <a:off x="2672862" y="4508917"/>
            <a:ext cx="3790521" cy="923330"/>
          </a:xfrm>
          <a:prstGeom prst="rect">
            <a:avLst/>
          </a:prstGeom>
          <a:noFill/>
        </p:spPr>
        <p:txBody>
          <a:bodyPr wrap="square" lIns="91440" tIns="45720" rIns="91440" bIns="45720">
            <a:spAutoFit/>
          </a:bodyPr>
          <a:lstStyle/>
          <a:p>
            <a:pPr algn="ctr"/>
            <a:r>
              <a:rPr lang="fa-IR" sz="5400" dirty="0" smtClean="0">
                <a:ln w="0"/>
                <a:effectLst>
                  <a:outerShdw blurRad="38100" dist="19050" dir="2700000" algn="tl" rotWithShape="0">
                    <a:schemeClr val="dk1">
                      <a:alpha val="40000"/>
                    </a:schemeClr>
                  </a:outerShdw>
                </a:effectLst>
              </a:rPr>
              <a:t>حسابداری</a:t>
            </a:r>
            <a:endParaRPr lang="en-US" sz="5400" dirty="0">
              <a:ln w="0"/>
              <a:effectLst>
                <a:outerShdw blurRad="38100" dist="19050" dir="2700000" algn="tl" rotWithShape="0">
                  <a:schemeClr val="dk1">
                    <a:alpha val="40000"/>
                  </a:schemeClr>
                </a:outerShdw>
              </a:effectLst>
            </a:endParaRPr>
          </a:p>
        </p:txBody>
      </p:sp>
      <p:sp>
        <p:nvSpPr>
          <p:cNvPr id="8" name="Rectangle 7"/>
          <p:cNvSpPr/>
          <p:nvPr/>
        </p:nvSpPr>
        <p:spPr>
          <a:xfrm>
            <a:off x="4211164" y="3547628"/>
            <a:ext cx="72167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b="1" dirty="0" smtClean="0">
                <a:ln/>
                <a:solidFill>
                  <a:srgbClr val="FF0000"/>
                </a:solidFill>
              </a:rPr>
              <a:t>در</a:t>
            </a:r>
            <a:endParaRPr lang="en-US" sz="5400" b="1" cap="none" spc="0" dirty="0">
              <a:ln/>
              <a:solidFill>
                <a:schemeClr val="accent3"/>
              </a:solidFill>
              <a:effectLs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48286"/>
            <a:ext cx="432387" cy="638530"/>
          </a:xfrm>
          <a:prstGeom prst="rect">
            <a:avLst/>
          </a:prstGeom>
        </p:spPr>
      </p:pic>
    </p:spTree>
    <p:extLst>
      <p:ext uri="{BB962C8B-B14F-4D97-AF65-F5344CB8AC3E}">
        <p14:creationId xmlns:p14="http://schemas.microsoft.com/office/powerpoint/2010/main" val="603889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96847" y="1173702"/>
            <a:ext cx="832507" cy="3493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r" rtl="1"/>
            <a:r>
              <a:rPr lang="fa-IR" sz="2300" b="1" dirty="0"/>
              <a:t>مهم ترین روش های مورد استفاده استناد شامل:</a:t>
            </a:r>
            <a:endParaRPr lang="en-US" sz="2300" b="1" dirty="0"/>
          </a:p>
        </p:txBody>
      </p:sp>
      <p:sp>
        <p:nvSpPr>
          <p:cNvPr id="6" name="Rectangle 5"/>
          <p:cNvSpPr/>
          <p:nvPr/>
        </p:nvSpPr>
        <p:spPr>
          <a:xfrm>
            <a:off x="2688614" y="1187343"/>
            <a:ext cx="4394584" cy="7665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000" dirty="0" smtClean="0">
                <a:solidFill>
                  <a:schemeClr val="tx1"/>
                </a:solidFill>
              </a:rPr>
              <a:t>الف ) شیوه </a:t>
            </a:r>
            <a:r>
              <a:rPr lang="fa-IR" sz="2000" dirty="0">
                <a:solidFill>
                  <a:schemeClr val="tx1"/>
                </a:solidFill>
              </a:rPr>
              <a:t>ی انجمن روانشناسی آمریکا(</a:t>
            </a:r>
            <a:r>
              <a:rPr lang="en-US" sz="2000" dirty="0">
                <a:solidFill>
                  <a:schemeClr val="tx1"/>
                </a:solidFill>
              </a:rPr>
              <a:t>APA</a:t>
            </a:r>
            <a:r>
              <a:rPr lang="fa-IR" sz="2000" dirty="0">
                <a:solidFill>
                  <a:schemeClr val="tx1"/>
                </a:solidFill>
              </a:rPr>
              <a:t>)</a:t>
            </a:r>
            <a:endParaRPr lang="en-US" sz="2000" dirty="0">
              <a:solidFill>
                <a:schemeClr val="tx1"/>
              </a:solidFill>
            </a:endParaRPr>
          </a:p>
        </p:txBody>
      </p:sp>
      <p:sp>
        <p:nvSpPr>
          <p:cNvPr id="7" name="Rectangle 6"/>
          <p:cNvSpPr/>
          <p:nvPr/>
        </p:nvSpPr>
        <p:spPr>
          <a:xfrm>
            <a:off x="2688614" y="2620364"/>
            <a:ext cx="4410503" cy="74608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000" dirty="0" smtClean="0">
                <a:solidFill>
                  <a:schemeClr val="tx1"/>
                </a:solidFill>
              </a:rPr>
              <a:t>ب ) شیوه </a:t>
            </a:r>
            <a:r>
              <a:rPr lang="fa-IR" sz="2000" dirty="0">
                <a:solidFill>
                  <a:schemeClr val="tx1"/>
                </a:solidFill>
              </a:rPr>
              <a:t>ی </a:t>
            </a:r>
            <a:r>
              <a:rPr lang="fa-IR" sz="2000" dirty="0" smtClean="0">
                <a:solidFill>
                  <a:schemeClr val="tx1"/>
                </a:solidFill>
              </a:rPr>
              <a:t>ونکوور</a:t>
            </a:r>
            <a:endParaRPr lang="en-US" sz="2000" dirty="0">
              <a:solidFill>
                <a:schemeClr val="tx1"/>
              </a:solidFill>
            </a:endParaRPr>
          </a:p>
        </p:txBody>
      </p:sp>
      <p:sp>
        <p:nvSpPr>
          <p:cNvPr id="8" name="Rectangle 7"/>
          <p:cNvSpPr/>
          <p:nvPr/>
        </p:nvSpPr>
        <p:spPr>
          <a:xfrm>
            <a:off x="2688614" y="3907808"/>
            <a:ext cx="4412774" cy="7460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000" dirty="0" smtClean="0">
                <a:solidFill>
                  <a:schemeClr val="tx1"/>
                </a:solidFill>
              </a:rPr>
              <a:t>ج ) شیوه </a:t>
            </a:r>
            <a:r>
              <a:rPr lang="fa-IR" sz="2000" dirty="0">
                <a:solidFill>
                  <a:schemeClr val="tx1"/>
                </a:solidFill>
              </a:rPr>
              <a:t>ی هاروارد می باشد که بر اساس نحوه ی استناد در نفر روش با دیگری متفاوت است.</a:t>
            </a:r>
            <a:endParaRPr lang="en-US" sz="2000" dirty="0">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spTree>
    <p:extLst>
      <p:ext uri="{BB962C8B-B14F-4D97-AF65-F5344CB8AC3E}">
        <p14:creationId xmlns:p14="http://schemas.microsoft.com/office/powerpoint/2010/main" val="1679527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4177" y="2158076"/>
            <a:ext cx="4572000" cy="2927148"/>
          </a:xfrm>
          <a:prstGeom prst="rect">
            <a:avLst/>
          </a:prstGeom>
        </p:spPr>
        <p:txBody>
          <a:bodyPr>
            <a:spAutoFit/>
          </a:bodyPr>
          <a:lstStyle/>
          <a:p>
            <a:pPr algn="r" rtl="1">
              <a:lnSpc>
                <a:spcPct val="200000"/>
              </a:lnSpc>
            </a:pPr>
            <a:r>
              <a:rPr lang="fa-IR" sz="1900" dirty="0"/>
              <a:t>فصل </a:t>
            </a:r>
            <a:r>
              <a:rPr lang="fa-IR" sz="1900" dirty="0" smtClean="0"/>
              <a:t>اول )  معرفی پژوهش</a:t>
            </a:r>
            <a:endParaRPr lang="fa-IR" sz="1900" dirty="0"/>
          </a:p>
          <a:p>
            <a:pPr algn="r" rtl="1">
              <a:lnSpc>
                <a:spcPct val="200000"/>
              </a:lnSpc>
            </a:pPr>
            <a:r>
              <a:rPr lang="fa-IR" sz="1900" dirty="0"/>
              <a:t>فصل </a:t>
            </a:r>
            <a:r>
              <a:rPr lang="fa-IR" sz="1900" dirty="0" smtClean="0"/>
              <a:t>دوم )  ادبیات </a:t>
            </a:r>
            <a:r>
              <a:rPr lang="fa-IR" sz="1900" dirty="0"/>
              <a:t>و پیشینه ی پژوهش</a:t>
            </a:r>
          </a:p>
          <a:p>
            <a:pPr algn="r" rtl="1">
              <a:lnSpc>
                <a:spcPct val="200000"/>
              </a:lnSpc>
            </a:pPr>
            <a:r>
              <a:rPr lang="fa-IR" sz="1900" dirty="0"/>
              <a:t>فصل </a:t>
            </a:r>
            <a:r>
              <a:rPr lang="fa-IR" sz="1900" dirty="0" smtClean="0"/>
              <a:t>سوم )  روش </a:t>
            </a:r>
            <a:r>
              <a:rPr lang="fa-IR" sz="1900" dirty="0"/>
              <a:t>شناسی پژوهش</a:t>
            </a:r>
          </a:p>
          <a:p>
            <a:pPr algn="r" rtl="1">
              <a:lnSpc>
                <a:spcPct val="200000"/>
              </a:lnSpc>
            </a:pPr>
            <a:r>
              <a:rPr lang="fa-IR" sz="1900" dirty="0"/>
              <a:t>فصل </a:t>
            </a:r>
            <a:r>
              <a:rPr lang="fa-IR" sz="1900" dirty="0" smtClean="0"/>
              <a:t>چهارم )  تحلیل </a:t>
            </a:r>
            <a:r>
              <a:rPr lang="fa-IR" sz="1900" dirty="0"/>
              <a:t>یافته ها</a:t>
            </a:r>
          </a:p>
          <a:p>
            <a:pPr algn="r" rtl="1">
              <a:lnSpc>
                <a:spcPct val="200000"/>
              </a:lnSpc>
            </a:pPr>
            <a:r>
              <a:rPr lang="fa-IR" sz="1900" dirty="0"/>
              <a:t>فصل </a:t>
            </a:r>
            <a:r>
              <a:rPr lang="fa-IR" sz="1900" dirty="0" smtClean="0"/>
              <a:t>پنجم ) بحث </a:t>
            </a:r>
            <a:r>
              <a:rPr lang="fa-IR" sz="1900" dirty="0"/>
              <a:t>و نتیجه گیری</a:t>
            </a:r>
          </a:p>
        </p:txBody>
      </p:sp>
      <p:sp>
        <p:nvSpPr>
          <p:cNvPr id="4" name="Rectangle 3"/>
          <p:cNvSpPr/>
          <p:nvPr/>
        </p:nvSpPr>
        <p:spPr>
          <a:xfrm>
            <a:off x="696033" y="1352851"/>
            <a:ext cx="7581344" cy="677108"/>
          </a:xfrm>
          <a:prstGeom prst="rect">
            <a:avLst/>
          </a:prstGeom>
        </p:spPr>
        <p:txBody>
          <a:bodyPr wrap="square">
            <a:spAutoFit/>
          </a:bodyPr>
          <a:lstStyle/>
          <a:p>
            <a:pPr algn="r" rtl="1"/>
            <a:r>
              <a:rPr lang="fa-IR" sz="1900" dirty="0"/>
              <a:t>هر پایان نامه حداقل از 5 فصل تشکیل شده است که با توجه به گستردگی و نوع رشته ممکن است بیش از 5 فصل نیز باشد</a:t>
            </a:r>
            <a:r>
              <a:rPr lang="fa-IR" sz="1900" dirty="0" smtClean="0"/>
              <a:t>.</a:t>
            </a:r>
            <a:endParaRPr lang="fa-IR" sz="19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sp>
        <p:nvSpPr>
          <p:cNvPr id="7" name="4-Point Star 6"/>
          <p:cNvSpPr/>
          <p:nvPr/>
        </p:nvSpPr>
        <p:spPr>
          <a:xfrm>
            <a:off x="7991500" y="2396421"/>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7983120" y="3013029"/>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7988486" y="3564931"/>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7984666" y="4216401"/>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7983120" y="4746818"/>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9986" t="76887" r="6303" b="4234"/>
          <a:stretch/>
        </p:blipFill>
        <p:spPr>
          <a:xfrm>
            <a:off x="1334236" y="4065741"/>
            <a:ext cx="2433379" cy="1946698"/>
          </a:xfrm>
          <a:prstGeom prst="rect">
            <a:avLst/>
          </a:prstGeom>
        </p:spPr>
      </p:pic>
    </p:spTree>
    <p:extLst>
      <p:ext uri="{BB962C8B-B14F-4D97-AF65-F5344CB8AC3E}">
        <p14:creationId xmlns:p14="http://schemas.microsoft.com/office/powerpoint/2010/main" val="2357406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384971"/>
              </p:ext>
            </p:extLst>
          </p:nvPr>
        </p:nvGraphicFramePr>
        <p:xfrm>
          <a:off x="860138" y="1403931"/>
          <a:ext cx="7420262" cy="4685807"/>
        </p:xfrm>
        <a:graphic>
          <a:graphicData uri="http://schemas.openxmlformats.org/drawingml/2006/table">
            <a:tbl>
              <a:tblPr firstRow="1" bandRow="1">
                <a:tableStyleId>{5C22544A-7EE6-4342-B048-85BDC9FD1C3A}</a:tableStyleId>
              </a:tblPr>
              <a:tblGrid>
                <a:gridCol w="5196384">
                  <a:extLst>
                    <a:ext uri="{9D8B030D-6E8A-4147-A177-3AD203B41FA5}">
                      <a16:colId xmlns:a16="http://schemas.microsoft.com/office/drawing/2014/main" val="20000"/>
                    </a:ext>
                  </a:extLst>
                </a:gridCol>
                <a:gridCol w="1537603">
                  <a:extLst>
                    <a:ext uri="{9D8B030D-6E8A-4147-A177-3AD203B41FA5}">
                      <a16:colId xmlns:a16="http://schemas.microsoft.com/office/drawing/2014/main" val="20001"/>
                    </a:ext>
                  </a:extLst>
                </a:gridCol>
                <a:gridCol w="686275">
                  <a:extLst>
                    <a:ext uri="{9D8B030D-6E8A-4147-A177-3AD203B41FA5}">
                      <a16:colId xmlns:a16="http://schemas.microsoft.com/office/drawing/2014/main" val="20002"/>
                    </a:ext>
                  </a:extLst>
                </a:gridCol>
              </a:tblGrid>
              <a:tr h="361369">
                <a:tc>
                  <a:txBody>
                    <a:bodyPr/>
                    <a:lstStyle/>
                    <a:p>
                      <a:pPr algn="ctr"/>
                      <a:r>
                        <a:rPr lang="fa-IR" dirty="0" smtClean="0"/>
                        <a:t>عناوین فرعی</a:t>
                      </a:r>
                      <a:endParaRPr lang="en-US" dirty="0"/>
                    </a:p>
                  </a:txBody>
                  <a:tcPr anchor="ctr"/>
                </a:tc>
                <a:tc>
                  <a:txBody>
                    <a:bodyPr/>
                    <a:lstStyle/>
                    <a:p>
                      <a:pPr algn="ctr"/>
                      <a:r>
                        <a:rPr lang="fa-IR" dirty="0" smtClean="0"/>
                        <a:t>عنوان اصلی</a:t>
                      </a:r>
                      <a:endParaRPr lang="en-US" dirty="0"/>
                    </a:p>
                  </a:txBody>
                  <a:tcPr anchor="ctr"/>
                </a:tc>
                <a:tc>
                  <a:txBody>
                    <a:bodyPr/>
                    <a:lstStyle/>
                    <a:p>
                      <a:pPr algn="ctr"/>
                      <a:r>
                        <a:rPr lang="fa-IR" dirty="0" smtClean="0"/>
                        <a:t>فصل</a:t>
                      </a:r>
                      <a:endParaRPr lang="en-US" dirty="0"/>
                    </a:p>
                  </a:txBody>
                  <a:tcPr anchor="ctr"/>
                </a:tc>
                <a:extLst>
                  <a:ext uri="{0D108BD9-81ED-4DB2-BD59-A6C34878D82A}">
                    <a16:rowId xmlns:a16="http://schemas.microsoft.com/office/drawing/2014/main" val="10000"/>
                  </a:ext>
                </a:extLst>
              </a:tr>
              <a:tr h="1227388">
                <a:tc>
                  <a:txBody>
                    <a:bodyPr/>
                    <a:lstStyle/>
                    <a:p>
                      <a:pPr algn="ctr"/>
                      <a:r>
                        <a:rPr lang="fa-IR" sz="1700" dirty="0" smtClean="0"/>
                        <a:t>مقدمه- بیان مساله-</a:t>
                      </a:r>
                      <a:r>
                        <a:rPr lang="fa-IR" sz="1700" baseline="0" dirty="0" smtClean="0"/>
                        <a:t> اهمیت اجرای پژوهش – وجوه تمایز نو آوری-</a:t>
                      </a:r>
                    </a:p>
                    <a:p>
                      <a:pPr algn="ctr"/>
                      <a:r>
                        <a:rPr lang="fa-IR" sz="1700" baseline="0" dirty="0" smtClean="0"/>
                        <a:t>اهداف- سوال ها  و فرضیه ها –کاربران و سازمان های مورد همکاری – روش پژوهش – دامنه پژوهش (قلمرو) –تعریف نظری و عملیاتی مفاهیم و متغیر ها –امکانات و محدودیت ها- ساختار کلی پژوهش</a:t>
                      </a:r>
                      <a:endParaRPr lang="en-US" sz="1700" dirty="0"/>
                    </a:p>
                  </a:txBody>
                  <a:tcPr anchor="ctr"/>
                </a:tc>
                <a:tc>
                  <a:txBody>
                    <a:bodyPr/>
                    <a:lstStyle/>
                    <a:p>
                      <a:pPr algn="r" rtl="1"/>
                      <a:r>
                        <a:rPr lang="fa-IR" sz="1700" dirty="0" smtClean="0"/>
                        <a:t>1- معرفی پژوهش </a:t>
                      </a:r>
                      <a:endParaRPr lang="en-US" sz="1700" dirty="0"/>
                    </a:p>
                  </a:txBody>
                  <a:tcPr anchor="ctr"/>
                </a:tc>
                <a:tc>
                  <a:txBody>
                    <a:bodyPr/>
                    <a:lstStyle/>
                    <a:p>
                      <a:pPr algn="ctr"/>
                      <a:r>
                        <a:rPr lang="fa-IR" sz="1700" dirty="0" smtClean="0"/>
                        <a:t>اول</a:t>
                      </a:r>
                      <a:endParaRPr lang="en-US" sz="1700" dirty="0"/>
                    </a:p>
                  </a:txBody>
                  <a:tcPr anchor="ctr"/>
                </a:tc>
                <a:extLst>
                  <a:ext uri="{0D108BD9-81ED-4DB2-BD59-A6C34878D82A}">
                    <a16:rowId xmlns:a16="http://schemas.microsoft.com/office/drawing/2014/main" val="10001"/>
                  </a:ext>
                </a:extLst>
              </a:tr>
              <a:tr h="795390">
                <a:tc>
                  <a:txBody>
                    <a:bodyPr/>
                    <a:lstStyle/>
                    <a:p>
                      <a:pPr algn="ctr"/>
                      <a:r>
                        <a:rPr lang="fa-IR" sz="1700" dirty="0" smtClean="0"/>
                        <a:t>مقدمه – ادبیات موضوعی متغیر های پژوهش- تاریخچه ی متغیر</a:t>
                      </a:r>
                      <a:r>
                        <a:rPr lang="fa-IR" sz="1700" baseline="0" dirty="0" smtClean="0"/>
                        <a:t> های پژوهش – مبانی نظری و مدل مفهومی – مرور بر پروژه های مربوط (پیشینه پژوهش(– خلاصه فصل</a:t>
                      </a:r>
                      <a:endParaRPr lang="en-US" sz="1700" dirty="0"/>
                    </a:p>
                  </a:txBody>
                  <a:tcPr anchor="ctr"/>
                </a:tc>
                <a:tc>
                  <a:txBody>
                    <a:bodyPr/>
                    <a:lstStyle/>
                    <a:p>
                      <a:pPr algn="ctr" rtl="1"/>
                      <a:r>
                        <a:rPr lang="fa-IR" sz="1700" dirty="0" smtClean="0"/>
                        <a:t>2- ادبیات و پیشینه پژوهش </a:t>
                      </a:r>
                      <a:endParaRPr lang="en-US" sz="1700" dirty="0"/>
                    </a:p>
                  </a:txBody>
                  <a:tcPr anchor="ctr"/>
                </a:tc>
                <a:tc>
                  <a:txBody>
                    <a:bodyPr/>
                    <a:lstStyle/>
                    <a:p>
                      <a:pPr algn="ctr"/>
                      <a:r>
                        <a:rPr lang="fa-IR" sz="1700" dirty="0" smtClean="0"/>
                        <a:t>دوم</a:t>
                      </a:r>
                      <a:endParaRPr lang="en-US" sz="1700" dirty="0"/>
                    </a:p>
                  </a:txBody>
                  <a:tcPr anchor="ctr"/>
                </a:tc>
                <a:extLst>
                  <a:ext uri="{0D108BD9-81ED-4DB2-BD59-A6C34878D82A}">
                    <a16:rowId xmlns:a16="http://schemas.microsoft.com/office/drawing/2014/main" val="10002"/>
                  </a:ext>
                </a:extLst>
              </a:tr>
              <a:tr h="795390">
                <a:tc>
                  <a:txBody>
                    <a:bodyPr/>
                    <a:lstStyle/>
                    <a:p>
                      <a:pPr algn="r"/>
                      <a:r>
                        <a:rPr lang="fa-IR" sz="1700" dirty="0" smtClean="0"/>
                        <a:t>مقدمه – نوع پژوهش – تدوین فرضیه</a:t>
                      </a:r>
                      <a:r>
                        <a:rPr lang="fa-IR" sz="1700" baseline="0" dirty="0" smtClean="0"/>
                        <a:t> ها متغیر ها و مدل ها – جامعه و نمومه آماری – روش گرد آوری داده ها – روش و ابزار تحلیل داده ها – خلاصه فصل</a:t>
                      </a:r>
                      <a:endParaRPr lang="en-US" sz="17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700" dirty="0" smtClean="0"/>
                        <a:t>3- روش شناسی پژوهش</a:t>
                      </a:r>
                    </a:p>
                  </a:txBody>
                  <a:tcPr anchor="ctr"/>
                </a:tc>
                <a:tc>
                  <a:txBody>
                    <a:bodyPr/>
                    <a:lstStyle/>
                    <a:p>
                      <a:pPr algn="ctr"/>
                      <a:r>
                        <a:rPr lang="fa-IR" sz="1700" dirty="0" smtClean="0"/>
                        <a:t>سوم</a:t>
                      </a:r>
                      <a:endParaRPr lang="en-US" sz="1700" dirty="0"/>
                    </a:p>
                  </a:txBody>
                  <a:tcPr anchor="ctr"/>
                </a:tc>
                <a:extLst>
                  <a:ext uri="{0D108BD9-81ED-4DB2-BD59-A6C34878D82A}">
                    <a16:rowId xmlns:a16="http://schemas.microsoft.com/office/drawing/2014/main" val="10003"/>
                  </a:ext>
                </a:extLst>
              </a:tr>
              <a:tr h="682199">
                <a:tc>
                  <a:txBody>
                    <a:bodyPr/>
                    <a:lstStyle/>
                    <a:p>
                      <a:pPr algn="ctr"/>
                      <a:r>
                        <a:rPr lang="fa-IR" sz="1700" dirty="0" smtClean="0"/>
                        <a:t>مقدمه تحلیل داده ها (توصیفی و استنباطی) – نتایج آزمون فرضیه ها- خلاصه فصل</a:t>
                      </a:r>
                      <a:r>
                        <a:rPr lang="fa-IR" sz="1700" baseline="0" dirty="0" smtClean="0"/>
                        <a:t> </a:t>
                      </a:r>
                      <a:endParaRPr lang="en-US" sz="1700" dirty="0"/>
                    </a:p>
                  </a:txBody>
                  <a:tcPr anchor="ctr"/>
                </a:tc>
                <a:tc>
                  <a:txBody>
                    <a:bodyPr/>
                    <a:lstStyle/>
                    <a:p>
                      <a:pPr algn="ctr"/>
                      <a:r>
                        <a:rPr lang="fa-IR" sz="1700" dirty="0" smtClean="0"/>
                        <a:t>4- تحلیل یافته ها</a:t>
                      </a:r>
                      <a:endParaRPr lang="en-US" sz="1700" dirty="0"/>
                    </a:p>
                  </a:txBody>
                  <a:tcPr anchor="ctr"/>
                </a:tc>
                <a:tc>
                  <a:txBody>
                    <a:bodyPr/>
                    <a:lstStyle/>
                    <a:p>
                      <a:pPr algn="ctr"/>
                      <a:r>
                        <a:rPr lang="fa-IR" sz="1700" dirty="0" smtClean="0"/>
                        <a:t>چهارم</a:t>
                      </a:r>
                      <a:endParaRPr lang="en-US" sz="1700" dirty="0"/>
                    </a:p>
                  </a:txBody>
                  <a:tcPr anchor="ctr"/>
                </a:tc>
                <a:extLst>
                  <a:ext uri="{0D108BD9-81ED-4DB2-BD59-A6C34878D82A}">
                    <a16:rowId xmlns:a16="http://schemas.microsoft.com/office/drawing/2014/main" val="10004"/>
                  </a:ext>
                </a:extLst>
              </a:tr>
              <a:tr h="673100">
                <a:tc>
                  <a:txBody>
                    <a:bodyPr/>
                    <a:lstStyle/>
                    <a:p>
                      <a:pPr algn="ctr"/>
                      <a:r>
                        <a:rPr lang="fa-IR" sz="1700" dirty="0" smtClean="0"/>
                        <a:t>مقدمه – خلاصه ای از فرایند پژوهش – بحث،</a:t>
                      </a:r>
                      <a:r>
                        <a:rPr lang="fa-IR" sz="1700" baseline="0" dirty="0" smtClean="0"/>
                        <a:t> تفسیر یافته و نتیجه گیری – پیشنهادها – خلاصه فصل</a:t>
                      </a:r>
                      <a:endParaRPr lang="en-US" sz="17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700" dirty="0" smtClean="0"/>
                        <a:t>5- بحث و نتیجه گیری</a:t>
                      </a:r>
                      <a:endParaRPr lang="en-US" sz="1700" dirty="0" smtClean="0"/>
                    </a:p>
                  </a:txBody>
                  <a:tcPr anchor="ctr"/>
                </a:tc>
                <a:tc>
                  <a:txBody>
                    <a:bodyPr/>
                    <a:lstStyle/>
                    <a:p>
                      <a:pPr algn="ctr"/>
                      <a:r>
                        <a:rPr lang="fa-IR" sz="1700" dirty="0" smtClean="0"/>
                        <a:t>پنجم</a:t>
                      </a:r>
                      <a:endParaRPr lang="en-US" sz="1700" dirty="0"/>
                    </a:p>
                  </a:txBody>
                  <a:tcPr anchor="ctr"/>
                </a:tc>
                <a:extLst>
                  <a:ext uri="{0D108BD9-81ED-4DB2-BD59-A6C34878D82A}">
                    <a16:rowId xmlns:a16="http://schemas.microsoft.com/office/drawing/2014/main" val="10005"/>
                  </a:ext>
                </a:extLst>
              </a:tr>
            </a:tbl>
          </a:graphicData>
        </a:graphic>
      </p:graphicFrame>
      <p:sp>
        <p:nvSpPr>
          <p:cNvPr id="5" name="Rectangle 4"/>
          <p:cNvSpPr/>
          <p:nvPr/>
        </p:nvSpPr>
        <p:spPr>
          <a:xfrm>
            <a:off x="2179240" y="935335"/>
            <a:ext cx="4810933" cy="461665"/>
          </a:xfrm>
          <a:prstGeom prst="rect">
            <a:avLst/>
          </a:prstGeom>
          <a:noFill/>
        </p:spPr>
        <p:txBody>
          <a:bodyPr wrap="none" lIns="91440" tIns="45720" rIns="91440" bIns="45720">
            <a:spAutoFit/>
          </a:bodyPr>
          <a:lstStyle/>
          <a:p>
            <a:pPr algn="r" rtl="1"/>
            <a:r>
              <a:rPr lang="fa-IR" sz="2400" b="0" cap="none" spc="0" dirty="0" smtClean="0">
                <a:ln w="0"/>
                <a:solidFill>
                  <a:schemeClr val="tx1"/>
                </a:solidFill>
                <a:effectLst>
                  <a:outerShdw blurRad="38100" dist="19050" dir="2700000" algn="tl" rotWithShape="0">
                    <a:schemeClr val="dk1">
                      <a:alpha val="40000"/>
                    </a:schemeClr>
                  </a:outerShdw>
                </a:effectLst>
              </a:rPr>
              <a:t>جدول(5-2) عناوین فرعی فصل های پایان نامه</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01" y="641185"/>
            <a:ext cx="432387" cy="638530"/>
          </a:xfrm>
          <a:prstGeom prst="rect">
            <a:avLst/>
          </a:prstGeom>
        </p:spPr>
      </p:pic>
    </p:spTree>
    <p:extLst>
      <p:ext uri="{BB962C8B-B14F-4D97-AF65-F5344CB8AC3E}">
        <p14:creationId xmlns:p14="http://schemas.microsoft.com/office/powerpoint/2010/main" val="2297582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633117" y="2896175"/>
            <a:ext cx="5805376"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0564" y="1260183"/>
            <a:ext cx="3439161" cy="738664"/>
          </a:xfrm>
          <a:prstGeom prst="rect">
            <a:avLst/>
          </a:prstGeom>
        </p:spPr>
        <p:txBody>
          <a:bodyPr wrap="square">
            <a:spAutoFit/>
          </a:bodyPr>
          <a:lstStyle/>
          <a:p>
            <a:pPr algn="ctr" rtl="1"/>
            <a:r>
              <a:rPr lang="fa-IR" sz="4200" b="1" dirty="0"/>
              <a:t> فصل </a:t>
            </a:r>
            <a:r>
              <a:rPr lang="fa-IR" sz="4200" b="1" dirty="0" smtClean="0"/>
              <a:t>سوم :</a:t>
            </a:r>
            <a:endParaRPr lang="fa-IR" sz="4200" b="1" dirty="0"/>
          </a:p>
        </p:txBody>
      </p:sp>
      <p:sp>
        <p:nvSpPr>
          <p:cNvPr id="4" name="Rectangle 3"/>
          <p:cNvSpPr/>
          <p:nvPr/>
        </p:nvSpPr>
        <p:spPr>
          <a:xfrm>
            <a:off x="1982722" y="3649624"/>
            <a:ext cx="5455771" cy="646331"/>
          </a:xfrm>
          <a:prstGeom prst="rect">
            <a:avLst/>
          </a:prstGeom>
        </p:spPr>
        <p:txBody>
          <a:bodyPr wrap="square">
            <a:spAutoFit/>
          </a:bodyPr>
          <a:lstStyle/>
          <a:p>
            <a:pPr algn="ctr"/>
            <a:r>
              <a:rPr lang="fa-IR" sz="3600" b="1" dirty="0" smtClean="0"/>
              <a:t>نگارش </a:t>
            </a:r>
            <a:r>
              <a:rPr lang="fa-IR" sz="3600" b="1" dirty="0"/>
              <a:t>مقاله ی علمی</a:t>
            </a:r>
            <a:endParaRPr lang="en-US" sz="35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spTree>
    <p:extLst>
      <p:ext uri="{BB962C8B-B14F-4D97-AF65-F5344CB8AC3E}">
        <p14:creationId xmlns:p14="http://schemas.microsoft.com/office/powerpoint/2010/main" val="2002036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sp>
        <p:nvSpPr>
          <p:cNvPr id="13" name="Rectangle 12"/>
          <p:cNvSpPr/>
          <p:nvPr/>
        </p:nvSpPr>
        <p:spPr>
          <a:xfrm>
            <a:off x="1043842" y="1285931"/>
            <a:ext cx="7305916" cy="3116238"/>
          </a:xfrm>
          <a:prstGeom prst="rect">
            <a:avLst/>
          </a:prstGeom>
        </p:spPr>
        <p:txBody>
          <a:bodyPr wrap="square">
            <a:spAutoFit/>
          </a:bodyPr>
          <a:lstStyle/>
          <a:p>
            <a:pPr algn="just" rtl="1">
              <a:lnSpc>
                <a:spcPct val="150000"/>
              </a:lnSpc>
            </a:pPr>
            <a:r>
              <a:rPr lang="fa-IR" dirty="0"/>
              <a:t>پژوهش علمی زمانی ارزشمند است که نتایج آن برای سایر پژوهشگران و علاقمندان منتشر شود.انتشارنتایج در قالب مقاله ی علمی و در مجلات و نشریات تخصصی و همایش ها خواهد بود.هر یک از نشریات دارای اعتبار متفاوتی می باشند که رتبه بندی آنها به ترتیب اهمیت بدین صورت است</a:t>
            </a:r>
            <a:r>
              <a:rPr lang="fa-IR" dirty="0" smtClean="0"/>
              <a:t>:</a:t>
            </a:r>
          </a:p>
          <a:p>
            <a:pPr algn="just" rtl="1">
              <a:lnSpc>
                <a:spcPct val="150000"/>
              </a:lnSpc>
            </a:pPr>
            <a:endParaRPr lang="fa-IR" dirty="0" smtClean="0"/>
          </a:p>
          <a:p>
            <a:pPr algn="just" rtl="1">
              <a:lnSpc>
                <a:spcPct val="150000"/>
              </a:lnSpc>
            </a:pPr>
            <a:endParaRPr lang="en-US" dirty="0"/>
          </a:p>
          <a:p>
            <a:pPr algn="just" rtl="1">
              <a:lnSpc>
                <a:spcPct val="150000"/>
              </a:lnSpc>
            </a:pPr>
            <a:endParaRPr lang="fa-IR" dirty="0"/>
          </a:p>
          <a:p>
            <a:pPr algn="just" rtl="1">
              <a:lnSpc>
                <a:spcPct val="150000"/>
              </a:lnSpc>
            </a:pPr>
            <a:endParaRPr lang="fa-IR" sz="500" dirty="0"/>
          </a:p>
        </p:txBody>
      </p:sp>
      <p:grpSp>
        <p:nvGrpSpPr>
          <p:cNvPr id="15" name="Group 14"/>
          <p:cNvGrpSpPr/>
          <p:nvPr/>
        </p:nvGrpSpPr>
        <p:grpSpPr>
          <a:xfrm>
            <a:off x="6584481" y="3331853"/>
            <a:ext cx="1705079" cy="822938"/>
            <a:chOff x="7356144" y="2864256"/>
            <a:chExt cx="760363" cy="455177"/>
          </a:xfrm>
        </p:grpSpPr>
        <p:sp>
          <p:nvSpPr>
            <p:cNvPr id="7" name="Oval 6"/>
            <p:cNvSpPr/>
            <p:nvPr/>
          </p:nvSpPr>
          <p:spPr>
            <a:xfrm>
              <a:off x="7356144" y="2864256"/>
              <a:ext cx="760363" cy="45517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40682" y="2965501"/>
              <a:ext cx="558096" cy="232504"/>
            </a:xfrm>
            <a:prstGeom prst="rect">
              <a:avLst/>
            </a:prstGeom>
            <a:noFill/>
          </p:spPr>
          <p:txBody>
            <a:bodyPr wrap="square" lIns="91440" tIns="45720" rIns="91440" bIns="45720">
              <a:spAutoFit/>
            </a:bodyPr>
            <a:lstStyle/>
            <a:p>
              <a:pPr algn="ctr"/>
              <a:r>
                <a:rPr lang="en-US" sz="2200" b="1" dirty="0" smtClean="0">
                  <a:ln w="0"/>
                  <a:effectLst>
                    <a:outerShdw blurRad="38100" dist="19050" dir="2700000" algn="tl" rotWithShape="0">
                      <a:schemeClr val="dk1">
                        <a:alpha val="40000"/>
                      </a:schemeClr>
                    </a:outerShdw>
                  </a:effectLst>
                </a:rPr>
                <a:t>ISI</a:t>
              </a:r>
              <a:endParaRPr lang="en-US" sz="2200" b="1"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oup 13"/>
          <p:cNvGrpSpPr/>
          <p:nvPr/>
        </p:nvGrpSpPr>
        <p:grpSpPr>
          <a:xfrm>
            <a:off x="4774321" y="3287007"/>
            <a:ext cx="1720742" cy="900583"/>
            <a:chOff x="6580489" y="2877148"/>
            <a:chExt cx="760363" cy="455177"/>
          </a:xfrm>
        </p:grpSpPr>
        <p:sp>
          <p:nvSpPr>
            <p:cNvPr id="8" name="Oval 7"/>
            <p:cNvSpPr/>
            <p:nvPr/>
          </p:nvSpPr>
          <p:spPr>
            <a:xfrm>
              <a:off x="6580489" y="2877148"/>
              <a:ext cx="760363" cy="45517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21433" y="3007906"/>
              <a:ext cx="682400" cy="217781"/>
            </a:xfrm>
            <a:prstGeom prst="rect">
              <a:avLst/>
            </a:prstGeom>
            <a:noFill/>
          </p:spPr>
          <p:txBody>
            <a:bodyPr wrap="square" lIns="91440" tIns="45720" rIns="91440" bIns="45720">
              <a:spAutoFit/>
            </a:bodyPr>
            <a:lstStyle/>
            <a:p>
              <a:pPr algn="ctr"/>
              <a:r>
                <a:rPr lang="en-US" sz="2200" b="1" dirty="0" smtClean="0">
                  <a:ln w="0"/>
                </a:rPr>
                <a:t>ISC</a:t>
              </a:r>
              <a:endParaRPr lang="en-US" sz="2200" b="1" cap="none" spc="0" dirty="0">
                <a:ln w="0"/>
                <a:solidFill>
                  <a:schemeClr val="tx1"/>
                </a:solidFill>
              </a:endParaRPr>
            </a:p>
          </p:txBody>
        </p:sp>
      </p:grpSp>
      <p:grpSp>
        <p:nvGrpSpPr>
          <p:cNvPr id="18" name="Group 17"/>
          <p:cNvGrpSpPr/>
          <p:nvPr/>
        </p:nvGrpSpPr>
        <p:grpSpPr>
          <a:xfrm>
            <a:off x="2740067" y="3254208"/>
            <a:ext cx="1965124" cy="990523"/>
            <a:chOff x="4207728" y="2556831"/>
            <a:chExt cx="1599473" cy="591023"/>
          </a:xfrm>
        </p:grpSpPr>
        <p:sp>
          <p:nvSpPr>
            <p:cNvPr id="12" name="Oval 11"/>
            <p:cNvSpPr/>
            <p:nvPr/>
          </p:nvSpPr>
          <p:spPr>
            <a:xfrm>
              <a:off x="4297680" y="25568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4207728" y="2744247"/>
              <a:ext cx="1599473" cy="183780"/>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پژوهشی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19" name="Group 18"/>
          <p:cNvGrpSpPr/>
          <p:nvPr/>
        </p:nvGrpSpPr>
        <p:grpSpPr>
          <a:xfrm>
            <a:off x="5424322" y="4529243"/>
            <a:ext cx="2895209" cy="1017122"/>
            <a:chOff x="4219672" y="2556831"/>
            <a:chExt cx="1599473" cy="591023"/>
          </a:xfrm>
        </p:grpSpPr>
        <p:sp>
          <p:nvSpPr>
            <p:cNvPr id="20" name="Oval 19"/>
            <p:cNvSpPr/>
            <p:nvPr/>
          </p:nvSpPr>
          <p:spPr>
            <a:xfrm>
              <a:off x="4297680" y="25568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4219672" y="2734095"/>
              <a:ext cx="1599473" cy="270521"/>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تخصصی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22" name="Group 21"/>
          <p:cNvGrpSpPr/>
          <p:nvPr/>
        </p:nvGrpSpPr>
        <p:grpSpPr>
          <a:xfrm>
            <a:off x="783057" y="3231384"/>
            <a:ext cx="1962967" cy="1013347"/>
            <a:chOff x="4229100" y="2524031"/>
            <a:chExt cx="1599473" cy="591023"/>
          </a:xfrm>
        </p:grpSpPr>
        <p:sp>
          <p:nvSpPr>
            <p:cNvPr id="23" name="Oval 22"/>
            <p:cNvSpPr/>
            <p:nvPr/>
          </p:nvSpPr>
          <p:spPr>
            <a:xfrm>
              <a:off x="4336138" y="25240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4229100" y="2686349"/>
              <a:ext cx="1599473" cy="233424"/>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ترویجی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25" name="Group 24"/>
          <p:cNvGrpSpPr/>
          <p:nvPr/>
        </p:nvGrpSpPr>
        <p:grpSpPr>
          <a:xfrm>
            <a:off x="914420" y="4523036"/>
            <a:ext cx="2968032" cy="1066446"/>
            <a:chOff x="4229100" y="2556831"/>
            <a:chExt cx="1599473" cy="591023"/>
          </a:xfrm>
        </p:grpSpPr>
        <p:sp>
          <p:nvSpPr>
            <p:cNvPr id="26" name="Oval 25"/>
            <p:cNvSpPr/>
            <p:nvPr/>
          </p:nvSpPr>
          <p:spPr>
            <a:xfrm>
              <a:off x="4297680" y="25568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a:off x="4229100" y="2716376"/>
              <a:ext cx="1599473" cy="230774"/>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آموزشی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oup 38"/>
          <p:cNvGrpSpPr/>
          <p:nvPr/>
        </p:nvGrpSpPr>
        <p:grpSpPr>
          <a:xfrm>
            <a:off x="4357091" y="4780939"/>
            <a:ext cx="723811" cy="628663"/>
            <a:chOff x="6580489" y="2877148"/>
            <a:chExt cx="760363" cy="455177"/>
          </a:xfrm>
          <a:solidFill>
            <a:srgbClr val="92D050"/>
          </a:solidFill>
        </p:grpSpPr>
        <p:sp>
          <p:nvSpPr>
            <p:cNvPr id="40" name="Oval 39"/>
            <p:cNvSpPr/>
            <p:nvPr/>
          </p:nvSpPr>
          <p:spPr>
            <a:xfrm>
              <a:off x="6580489" y="2877148"/>
              <a:ext cx="760363" cy="45517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37180" y="2975347"/>
              <a:ext cx="682400" cy="259434"/>
            </a:xfrm>
            <a:prstGeom prst="rect">
              <a:avLst/>
            </a:prstGeom>
            <a:noFill/>
          </p:spPr>
          <p:txBody>
            <a:bodyPr wrap="square" lIns="91440" tIns="45720" rIns="91440" bIns="45720">
              <a:spAutoFit/>
            </a:bodyPr>
            <a:lstStyle/>
            <a:p>
              <a:pPr algn="ctr"/>
              <a:r>
                <a:rPr lang="fa-IR" sz="2200" b="1" dirty="0" smtClean="0">
                  <a:ln w="0"/>
                </a:rPr>
                <a:t>یا</a:t>
              </a:r>
              <a:endParaRPr lang="en-US" sz="2200" b="1" cap="none" spc="0" dirty="0">
                <a:ln w="0"/>
                <a:solidFill>
                  <a:schemeClr val="tx1"/>
                </a:solidFill>
              </a:endParaRPr>
            </a:p>
          </p:txBody>
        </p:sp>
      </p:grpSp>
    </p:spTree>
    <p:extLst>
      <p:ext uri="{BB962C8B-B14F-4D97-AF65-F5344CB8AC3E}">
        <p14:creationId xmlns:p14="http://schemas.microsoft.com/office/powerpoint/2010/main" val="847257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410" y="1630068"/>
            <a:ext cx="7045388" cy="3854901"/>
          </a:xfrm>
          <a:prstGeom prst="rect">
            <a:avLst/>
          </a:prstGeom>
          <a:noFill/>
        </p:spPr>
        <p:txBody>
          <a:bodyPr wrap="square" lIns="91440" tIns="45720" rIns="91440" bIns="45720">
            <a:spAutoFit/>
          </a:bodyPr>
          <a:lstStyle/>
          <a:p>
            <a:pPr algn="r" rtl="1"/>
            <a:r>
              <a:rPr lang="fa-IR" sz="1900" dirty="0"/>
              <a:t>1-عنوان</a:t>
            </a:r>
            <a:r>
              <a:rPr lang="fa-IR" sz="1900" dirty="0" smtClean="0"/>
              <a:t>:</a:t>
            </a:r>
          </a:p>
          <a:p>
            <a:pPr algn="r" rtl="1"/>
            <a:endParaRPr lang="fa-IR" sz="500" dirty="0" smtClean="0"/>
          </a:p>
          <a:p>
            <a:pPr algn="r" rtl="1"/>
            <a:endParaRPr lang="fa-IR" sz="500" dirty="0" smtClean="0"/>
          </a:p>
          <a:p>
            <a:pPr algn="just" rtl="1"/>
            <a:endParaRPr lang="fa-IR" sz="400" dirty="0"/>
          </a:p>
          <a:p>
            <a:pPr algn="just" rtl="1">
              <a:lnSpc>
                <a:spcPct val="150000"/>
              </a:lnSpc>
            </a:pPr>
            <a:r>
              <a:rPr lang="fa-IR" dirty="0" smtClean="0"/>
              <a:t>عنوان </a:t>
            </a:r>
            <a:r>
              <a:rPr lang="fa-IR" dirty="0"/>
              <a:t>هر مقاله،متناسب با موضوع آن مقاله می باشد و باید در آن اختصار رعایت شود و از کلمات اضافی خودداری شود.چنانچه دانشجو قصد دارد نتیج حاصل از پایان نامه یا رساله ی خود را در قالب مقاله منتشر کند لزومی که عینا از همان عنوان استفاده کند</a:t>
            </a:r>
            <a:r>
              <a:rPr lang="fa-IR" dirty="0" smtClean="0"/>
              <a:t>.</a:t>
            </a:r>
          </a:p>
          <a:p>
            <a:pPr algn="just" rtl="1">
              <a:lnSpc>
                <a:spcPct val="150000"/>
              </a:lnSpc>
            </a:pPr>
            <a:endParaRPr lang="fa-IR" sz="500" dirty="0"/>
          </a:p>
          <a:p>
            <a:pPr algn="r" rtl="1">
              <a:lnSpc>
                <a:spcPct val="150000"/>
              </a:lnSpc>
            </a:pPr>
            <a:r>
              <a:rPr lang="fa-IR" sz="1900" dirty="0"/>
              <a:t>2-چکیده</a:t>
            </a:r>
            <a:r>
              <a:rPr lang="fa-IR" sz="1900" dirty="0" smtClean="0"/>
              <a:t>:</a:t>
            </a:r>
          </a:p>
          <a:p>
            <a:pPr algn="r" rtl="1">
              <a:lnSpc>
                <a:spcPct val="150000"/>
              </a:lnSpc>
            </a:pPr>
            <a:endParaRPr lang="fa-IR" sz="400" dirty="0"/>
          </a:p>
          <a:p>
            <a:pPr algn="just" rtl="1">
              <a:lnSpc>
                <a:spcPct val="150000"/>
              </a:lnSpc>
            </a:pPr>
            <a:endParaRPr lang="fa-IR" sz="500" dirty="0" smtClean="0"/>
          </a:p>
          <a:p>
            <a:pPr algn="just" rtl="1">
              <a:lnSpc>
                <a:spcPct val="150000"/>
              </a:lnSpc>
            </a:pPr>
            <a:r>
              <a:rPr lang="fa-IR" dirty="0" smtClean="0"/>
              <a:t>در </a:t>
            </a:r>
            <a:r>
              <a:rPr lang="fa-IR" dirty="0"/>
              <a:t>این قسمت بیان می شود که به طور کلی چه کاری در مقاله انجام شده اس.چکیده باید مختصر باشد و نباید بیش از 15 سطر باشد.هر چکیده معمولا شامل مساله و زمینه</a:t>
            </a:r>
            <a:r>
              <a:rPr lang="fa-IR" dirty="0" smtClean="0"/>
              <a:t>، هدف، روش شناسی، یافته </a:t>
            </a:r>
            <a:r>
              <a:rPr lang="fa-IR" dirty="0"/>
              <a:t>ها</a:t>
            </a:r>
            <a:r>
              <a:rPr lang="fa-IR" dirty="0" smtClean="0"/>
              <a:t>، نتیجه </a:t>
            </a:r>
            <a:r>
              <a:rPr lang="fa-IR" dirty="0"/>
              <a:t>گیری و کلید واژه ها می باشد</a:t>
            </a:r>
            <a:r>
              <a:rPr lang="fa-IR" dirty="0" smtClean="0"/>
              <a:t>.</a:t>
            </a:r>
            <a:endParaRPr lang="fa-IR" dirty="0"/>
          </a:p>
        </p:txBody>
      </p:sp>
      <p:sp>
        <p:nvSpPr>
          <p:cNvPr id="3" name="Rectangle 2"/>
          <p:cNvSpPr/>
          <p:nvPr/>
        </p:nvSpPr>
        <p:spPr>
          <a:xfrm>
            <a:off x="2668249" y="988640"/>
            <a:ext cx="5358984" cy="507831"/>
          </a:xfrm>
          <a:prstGeom prst="rect">
            <a:avLst/>
          </a:prstGeom>
        </p:spPr>
        <p:txBody>
          <a:bodyPr wrap="square">
            <a:spAutoFit/>
          </a:bodyPr>
          <a:lstStyle/>
          <a:p>
            <a:pPr algn="just" rtl="1">
              <a:lnSpc>
                <a:spcPct val="150000"/>
              </a:lnSpc>
            </a:pPr>
            <a:r>
              <a:rPr lang="fa-IR" dirty="0"/>
              <a:t>یک مقاله ی علمی معمولا از هشت بخش اصلی تشکیل شده است:</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15" y="630701"/>
            <a:ext cx="432387" cy="638530"/>
          </a:xfrm>
          <a:prstGeom prst="rect">
            <a:avLst/>
          </a:prstGeom>
        </p:spPr>
      </p:pic>
      <p:grpSp>
        <p:nvGrpSpPr>
          <p:cNvPr id="5" name="Group 4"/>
          <p:cNvGrpSpPr/>
          <p:nvPr/>
        </p:nvGrpSpPr>
        <p:grpSpPr>
          <a:xfrm>
            <a:off x="6031720" y="1621554"/>
            <a:ext cx="2136051" cy="492060"/>
            <a:chOff x="5886227" y="2854805"/>
            <a:chExt cx="2389093" cy="331699"/>
          </a:xfrm>
          <a:solidFill>
            <a:srgbClr val="00CC00"/>
          </a:solidFill>
        </p:grpSpPr>
        <p:sp>
          <p:nvSpPr>
            <p:cNvPr id="6" name="4-Point Star 5"/>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079190" y="3542787"/>
            <a:ext cx="2136051" cy="504557"/>
            <a:chOff x="5886227" y="2854805"/>
            <a:chExt cx="2389093" cy="331699"/>
          </a:xfrm>
          <a:solidFill>
            <a:srgbClr val="00CC00"/>
          </a:solidFill>
        </p:grpSpPr>
        <p:sp>
          <p:nvSpPr>
            <p:cNvPr id="10" name="4-Point Star 9"/>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5078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802" y="871264"/>
            <a:ext cx="7043349" cy="3000821"/>
          </a:xfrm>
          <a:prstGeom prst="rect">
            <a:avLst/>
          </a:prstGeom>
        </p:spPr>
        <p:txBody>
          <a:bodyPr wrap="square">
            <a:spAutoFit/>
          </a:bodyPr>
          <a:lstStyle/>
          <a:p>
            <a:pPr algn="r" rtl="1">
              <a:lnSpc>
                <a:spcPct val="150000"/>
              </a:lnSpc>
            </a:pPr>
            <a:r>
              <a:rPr lang="fa-IR" sz="1900" dirty="0"/>
              <a:t>3-مقدمه:</a:t>
            </a:r>
          </a:p>
          <a:p>
            <a:pPr algn="just" rtl="1">
              <a:lnSpc>
                <a:spcPct val="150000"/>
              </a:lnSpc>
            </a:pPr>
            <a:r>
              <a:rPr lang="fa-IR" dirty="0"/>
              <a:t>پس از چکیده،اولین بخش اصلی مقاله،مقدمه است.هدف از مقدم،طرح ایده ی اصلی مقاله است.مقدمه باید به اندازه ی کافی جذاب باشد که خواننده به خواندن ادامه ی مطالب جذب شود.یک مقدمه ی خوب باید در ابتدا پژوهش انجام شده را به درستی معرفی کند،با توجه به نقاط ضعف پژوهش های پیشین،پژوهش خود را بیان کند،به صورت منطقی بیان کند که اجزاری پژوهش چه اهمیتی دارد،اهداف خود را بیان کند و در نهایت دستاوردها و ارزش افزوده ی علمی ایجاد شده در پژوهش را مورد بحث قرار دهد</a:t>
            </a:r>
            <a:r>
              <a:rPr lang="fa-IR" dirty="0" smtClean="0"/>
              <a:t>.</a:t>
            </a: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15" y="630701"/>
            <a:ext cx="432387" cy="638530"/>
          </a:xfrm>
          <a:prstGeom prst="rect">
            <a:avLst/>
          </a:prstGeom>
        </p:spPr>
      </p:pic>
      <p:grpSp>
        <p:nvGrpSpPr>
          <p:cNvPr id="4" name="Group 3"/>
          <p:cNvGrpSpPr/>
          <p:nvPr/>
        </p:nvGrpSpPr>
        <p:grpSpPr>
          <a:xfrm>
            <a:off x="6760564" y="946998"/>
            <a:ext cx="1632057" cy="447082"/>
            <a:chOff x="5886227" y="2854805"/>
            <a:chExt cx="2389093" cy="320938"/>
          </a:xfrm>
          <a:solidFill>
            <a:srgbClr val="00CC00"/>
          </a:solidFill>
        </p:grpSpPr>
        <p:sp>
          <p:nvSpPr>
            <p:cNvPr id="5" name="4-Point Star 4"/>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111647" y="4022498"/>
            <a:ext cx="3280976" cy="432100"/>
            <a:chOff x="5886227" y="2875015"/>
            <a:chExt cx="2341012" cy="291279"/>
          </a:xfrm>
          <a:solidFill>
            <a:srgbClr val="00CC00"/>
          </a:solidFill>
        </p:grpSpPr>
        <p:sp>
          <p:nvSpPr>
            <p:cNvPr id="9" name="4-Point Star 8"/>
            <p:cNvSpPr/>
            <p:nvPr/>
          </p:nvSpPr>
          <p:spPr>
            <a:xfrm>
              <a:off x="7979484" y="2907431"/>
              <a:ext cx="247755" cy="1978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895192" y="316629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86227" y="287501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99410" y="3950153"/>
            <a:ext cx="7187780" cy="1869743"/>
          </a:xfrm>
          <a:prstGeom prst="rect">
            <a:avLst/>
          </a:prstGeom>
        </p:spPr>
        <p:txBody>
          <a:bodyPr wrap="square">
            <a:spAutoFit/>
          </a:bodyPr>
          <a:lstStyle/>
          <a:p>
            <a:pPr algn="r" rtl="1">
              <a:lnSpc>
                <a:spcPct val="150000"/>
              </a:lnSpc>
            </a:pPr>
            <a:r>
              <a:rPr lang="fa-IR" sz="1900" dirty="0"/>
              <a:t>4-مبانی نظری و پیشینه ی پژوهش</a:t>
            </a:r>
            <a:r>
              <a:rPr lang="fa-IR" sz="1900" dirty="0" smtClean="0"/>
              <a:t>:</a:t>
            </a:r>
          </a:p>
          <a:p>
            <a:pPr algn="r" rtl="1">
              <a:lnSpc>
                <a:spcPct val="150000"/>
              </a:lnSpc>
            </a:pPr>
            <a:endParaRPr lang="fa-IR" sz="400" dirty="0"/>
          </a:p>
          <a:p>
            <a:pPr algn="just" rtl="1">
              <a:lnSpc>
                <a:spcPct val="150000"/>
              </a:lnSpc>
            </a:pPr>
            <a:r>
              <a:rPr lang="fa-IR" dirty="0"/>
              <a:t>در این قسمت تئوری یا نظری ی مورد نظر پژوهشگر تشریح می شود و با توجه به آن،به صورت تئوریک ارتباط بین متغیرها و پدیده های مورد مظالعه بیان می شود.به عبارت دیگر پژوهش یک چارچوب مفهومی پیدا می کند تا پرسش مورد نظر پژوهشگر قابل تحلیل </a:t>
            </a:r>
            <a:r>
              <a:rPr lang="fa-IR" dirty="0" smtClean="0"/>
              <a:t>باشد.</a:t>
            </a:r>
            <a:endParaRPr lang="fa-IR" dirty="0"/>
          </a:p>
        </p:txBody>
      </p:sp>
    </p:spTree>
    <p:extLst>
      <p:ext uri="{BB962C8B-B14F-4D97-AF65-F5344CB8AC3E}">
        <p14:creationId xmlns:p14="http://schemas.microsoft.com/office/powerpoint/2010/main" val="906927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4" y="2121001"/>
            <a:ext cx="6648142" cy="3277820"/>
          </a:xfrm>
          <a:prstGeom prst="rect">
            <a:avLst/>
          </a:prstGeom>
        </p:spPr>
        <p:txBody>
          <a:bodyPr wrap="square">
            <a:spAutoFit/>
          </a:bodyPr>
          <a:lstStyle/>
          <a:p>
            <a:pPr algn="r" rtl="1">
              <a:lnSpc>
                <a:spcPct val="150000"/>
              </a:lnSpc>
            </a:pPr>
            <a:r>
              <a:rPr lang="fa-IR" dirty="0"/>
              <a:t>5-روش شناسی</a:t>
            </a:r>
            <a:r>
              <a:rPr lang="fa-IR" dirty="0" smtClean="0"/>
              <a:t>:</a:t>
            </a:r>
          </a:p>
          <a:p>
            <a:pPr algn="r" rtl="1">
              <a:lnSpc>
                <a:spcPct val="150000"/>
              </a:lnSpc>
            </a:pPr>
            <a:endParaRPr lang="fa-IR" sz="400" dirty="0"/>
          </a:p>
          <a:p>
            <a:pPr algn="r" rtl="1">
              <a:lnSpc>
                <a:spcPct val="150000"/>
              </a:lnSpc>
            </a:pPr>
            <a:r>
              <a:rPr lang="fa-IR" dirty="0"/>
              <a:t>در این بخش</a:t>
            </a:r>
            <a:r>
              <a:rPr lang="fa-IR" dirty="0" smtClean="0"/>
              <a:t>،</a:t>
            </a:r>
            <a:r>
              <a:rPr lang="en-US" dirty="0" smtClean="0"/>
              <a:t> </a:t>
            </a:r>
            <a:r>
              <a:rPr lang="fa-IR" dirty="0" smtClean="0"/>
              <a:t>نوع </a:t>
            </a:r>
            <a:r>
              <a:rPr lang="fa-IR" dirty="0"/>
              <a:t>پژوهش،جامعه آماری</a:t>
            </a:r>
            <a:r>
              <a:rPr lang="fa-IR" dirty="0" smtClean="0"/>
              <a:t>،</a:t>
            </a:r>
            <a:r>
              <a:rPr lang="en-US" dirty="0" smtClean="0"/>
              <a:t> </a:t>
            </a:r>
            <a:r>
              <a:rPr lang="fa-IR" dirty="0" smtClean="0"/>
              <a:t>نحوه </a:t>
            </a:r>
            <a:r>
              <a:rPr lang="fa-IR" dirty="0"/>
              <a:t>ی نمونه گیری</a:t>
            </a:r>
            <a:r>
              <a:rPr lang="fa-IR" dirty="0" smtClean="0"/>
              <a:t>،</a:t>
            </a:r>
            <a:r>
              <a:rPr lang="en-US" dirty="0" smtClean="0"/>
              <a:t> </a:t>
            </a:r>
            <a:r>
              <a:rPr lang="fa-IR" dirty="0" smtClean="0"/>
              <a:t>ابزار </a:t>
            </a:r>
            <a:r>
              <a:rPr lang="fa-IR" dirty="0"/>
              <a:t>گردآوری داده ها</a:t>
            </a:r>
            <a:r>
              <a:rPr lang="fa-IR" dirty="0" smtClean="0"/>
              <a:t>،</a:t>
            </a:r>
            <a:r>
              <a:rPr lang="en-US" dirty="0" smtClean="0"/>
              <a:t> </a:t>
            </a:r>
            <a:r>
              <a:rPr lang="fa-IR" dirty="0" smtClean="0"/>
              <a:t>تعریف </a:t>
            </a:r>
            <a:r>
              <a:rPr lang="fa-IR" dirty="0"/>
              <a:t>عملیاتی متغیرها و مدل و ابزار تحلیل داده ها بیان می شود</a:t>
            </a:r>
            <a:r>
              <a:rPr lang="fa-IR" dirty="0" smtClean="0"/>
              <a:t>.</a:t>
            </a:r>
            <a:endParaRPr lang="en-US" dirty="0" smtClean="0"/>
          </a:p>
          <a:p>
            <a:pPr algn="r" rtl="1">
              <a:lnSpc>
                <a:spcPct val="150000"/>
              </a:lnSpc>
            </a:pPr>
            <a:endParaRPr lang="fa-IR" dirty="0" smtClean="0"/>
          </a:p>
          <a:p>
            <a:pPr algn="r" rtl="1">
              <a:lnSpc>
                <a:spcPct val="150000"/>
              </a:lnSpc>
            </a:pPr>
            <a:endParaRPr lang="fa-IR" sz="400" dirty="0"/>
          </a:p>
          <a:p>
            <a:pPr algn="r" rtl="1">
              <a:lnSpc>
                <a:spcPct val="150000"/>
              </a:lnSpc>
            </a:pPr>
            <a:r>
              <a:rPr lang="fa-IR" dirty="0"/>
              <a:t>6-یافته ها</a:t>
            </a:r>
            <a:r>
              <a:rPr lang="fa-IR" dirty="0" smtClean="0"/>
              <a:t>:</a:t>
            </a:r>
          </a:p>
          <a:p>
            <a:pPr algn="r" rtl="1">
              <a:lnSpc>
                <a:spcPct val="150000"/>
              </a:lnSpc>
            </a:pPr>
            <a:endParaRPr lang="fa-IR" sz="400" dirty="0" smtClean="0"/>
          </a:p>
          <a:p>
            <a:pPr algn="r" rtl="1">
              <a:lnSpc>
                <a:spcPct val="150000"/>
              </a:lnSpc>
            </a:pPr>
            <a:r>
              <a:rPr lang="fa-IR" dirty="0" smtClean="0"/>
              <a:t>در </a:t>
            </a:r>
            <a:r>
              <a:rPr lang="fa-IR" dirty="0"/>
              <a:t>بخش </a:t>
            </a:r>
            <a:r>
              <a:rPr lang="fa-IR" dirty="0" smtClean="0"/>
              <a:t>یافته </a:t>
            </a:r>
            <a:r>
              <a:rPr lang="fa-IR" dirty="0"/>
              <a:t>ها،تحلیل آمارهای توصیفی متغیرها و نتایج حاصل از آرمون فرضیه ها با استفاده از جداول،نمودارها و ارقام ارائه می شود</a:t>
            </a:r>
            <a:r>
              <a:rPr lang="fa-IR" dirty="0" smtClean="0"/>
              <a:t>.</a:t>
            </a: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15" y="630701"/>
            <a:ext cx="432387" cy="638530"/>
          </a:xfrm>
          <a:prstGeom prst="rect">
            <a:avLst/>
          </a:prstGeom>
        </p:spPr>
      </p:pic>
      <p:sp>
        <p:nvSpPr>
          <p:cNvPr id="4" name="Rectangle 3"/>
          <p:cNvSpPr/>
          <p:nvPr/>
        </p:nvSpPr>
        <p:spPr>
          <a:xfrm>
            <a:off x="1289154" y="925088"/>
            <a:ext cx="6902972" cy="923330"/>
          </a:xfrm>
          <a:prstGeom prst="rect">
            <a:avLst/>
          </a:prstGeom>
        </p:spPr>
        <p:txBody>
          <a:bodyPr wrap="square">
            <a:spAutoFit/>
          </a:bodyPr>
          <a:lstStyle/>
          <a:p>
            <a:pPr algn="r" rtl="1">
              <a:lnSpc>
                <a:spcPct val="150000"/>
              </a:lnSpc>
            </a:pPr>
            <a:r>
              <a:rPr lang="fa-IR" dirty="0" smtClean="0"/>
              <a:t>هم </a:t>
            </a:r>
            <a:r>
              <a:rPr lang="fa-IR" dirty="0"/>
              <a:t>چنین در این بخش پژوهش های مرتبط انجام شده توسط سایرین در داخل و خارج ارائه می شود لازم است که حداقل به ده تا پانزده پژوهش جدید و غیرتکراری اشاره شود.</a:t>
            </a:r>
          </a:p>
        </p:txBody>
      </p:sp>
      <p:grpSp>
        <p:nvGrpSpPr>
          <p:cNvPr id="5" name="Group 4"/>
          <p:cNvGrpSpPr/>
          <p:nvPr/>
        </p:nvGrpSpPr>
        <p:grpSpPr>
          <a:xfrm>
            <a:off x="6310860" y="2199490"/>
            <a:ext cx="1964342" cy="447082"/>
            <a:chOff x="5886227" y="2854805"/>
            <a:chExt cx="2389093" cy="320938"/>
          </a:xfrm>
          <a:solidFill>
            <a:srgbClr val="00CC00"/>
          </a:solidFill>
        </p:grpSpPr>
        <p:sp>
          <p:nvSpPr>
            <p:cNvPr id="6" name="4-Point Star 5"/>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572804" y="3988574"/>
            <a:ext cx="1632057" cy="447082"/>
            <a:chOff x="5886227" y="2854805"/>
            <a:chExt cx="2389093" cy="320938"/>
          </a:xfrm>
          <a:solidFill>
            <a:srgbClr val="00CC00"/>
          </a:solidFill>
        </p:grpSpPr>
        <p:sp>
          <p:nvSpPr>
            <p:cNvPr id="10" name="4-Point Star 9"/>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81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549" y="3357562"/>
            <a:ext cx="6783050" cy="2816156"/>
          </a:xfrm>
          <a:prstGeom prst="rect">
            <a:avLst/>
          </a:prstGeom>
        </p:spPr>
        <p:txBody>
          <a:bodyPr wrap="square">
            <a:spAutoFit/>
          </a:bodyPr>
          <a:lstStyle/>
          <a:p>
            <a:pPr algn="r" rtl="1"/>
            <a:r>
              <a:rPr lang="fa-IR" dirty="0"/>
              <a:t>8-فهرست منابع(مراجع</a:t>
            </a:r>
            <a:r>
              <a:rPr lang="fa-IR" dirty="0" smtClean="0"/>
              <a:t>):</a:t>
            </a:r>
          </a:p>
          <a:p>
            <a:pPr algn="r" rtl="1"/>
            <a:endParaRPr lang="fa-IR" sz="500" dirty="0" smtClean="0"/>
          </a:p>
          <a:p>
            <a:pPr algn="r" rtl="1"/>
            <a:endParaRPr lang="fa-IR" sz="400" dirty="0"/>
          </a:p>
          <a:p>
            <a:pPr algn="just" rtl="1">
              <a:lnSpc>
                <a:spcPct val="150000"/>
              </a:lnSpc>
            </a:pPr>
            <a:r>
              <a:rPr lang="fa-IR" sz="1900" dirty="0" smtClean="0"/>
              <a:t>بخش پایانی </a:t>
            </a:r>
            <a:r>
              <a:rPr lang="fa-IR" sz="1900" dirty="0"/>
              <a:t>مقاله،ارائه ی فهرستی از منابع و مراجع مورد استفاده در مقاله است.مراجع باید به ترتیب حروف الفبا و ابتدا به صورت فارسی و سپس انگلیسی نکارش شوند.لازم به ذکر است که تمامی منابع استفاده شده در متن مقاله باید در فهرست موجود باشد و هر منبعی که در فهرست موجود است باید در مقاله استفاده شده باشد</a:t>
            </a:r>
            <a:r>
              <a:rPr lang="fa-IR" sz="1900" dirty="0" smtClean="0"/>
              <a:t>.</a:t>
            </a:r>
          </a:p>
          <a:p>
            <a:pPr algn="r" rtl="1">
              <a:lnSpc>
                <a:spcPct val="150000"/>
              </a:lnSpc>
            </a:pPr>
            <a:endParaRPr lang="fa-IR" sz="500" dirty="0"/>
          </a:p>
        </p:txBody>
      </p:sp>
      <p:grpSp>
        <p:nvGrpSpPr>
          <p:cNvPr id="4" name="Group 3"/>
          <p:cNvGrpSpPr/>
          <p:nvPr/>
        </p:nvGrpSpPr>
        <p:grpSpPr>
          <a:xfrm>
            <a:off x="5826325" y="3302718"/>
            <a:ext cx="2369075" cy="462073"/>
            <a:chOff x="5855605" y="2811761"/>
            <a:chExt cx="2419715" cy="331699"/>
          </a:xfrm>
          <a:solidFill>
            <a:srgbClr val="00CC00"/>
          </a:solidFill>
        </p:grpSpPr>
        <p:sp>
          <p:nvSpPr>
            <p:cNvPr id="5" name="4-Point Star 4"/>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143460"/>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55605" y="2811761"/>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30" y="660684"/>
            <a:ext cx="432387" cy="638530"/>
          </a:xfrm>
          <a:prstGeom prst="rect">
            <a:avLst/>
          </a:prstGeom>
        </p:spPr>
      </p:pic>
      <p:sp>
        <p:nvSpPr>
          <p:cNvPr id="23" name="Rectangle 22"/>
          <p:cNvSpPr/>
          <p:nvPr/>
        </p:nvSpPr>
        <p:spPr>
          <a:xfrm>
            <a:off x="661185" y="1192532"/>
            <a:ext cx="7163573" cy="1909562"/>
          </a:xfrm>
          <a:prstGeom prst="rect">
            <a:avLst/>
          </a:prstGeom>
        </p:spPr>
        <p:txBody>
          <a:bodyPr wrap="square">
            <a:spAutoFit/>
          </a:bodyPr>
          <a:lstStyle/>
          <a:p>
            <a:pPr algn="r" rtl="1">
              <a:lnSpc>
                <a:spcPct val="150000"/>
              </a:lnSpc>
            </a:pPr>
            <a:endParaRPr lang="fa-IR" sz="400" dirty="0" smtClean="0"/>
          </a:p>
          <a:p>
            <a:pPr algn="r" rtl="1">
              <a:lnSpc>
                <a:spcPct val="150000"/>
              </a:lnSpc>
            </a:pPr>
            <a:r>
              <a:rPr lang="fa-IR" dirty="0" smtClean="0"/>
              <a:t>7-بحث </a:t>
            </a:r>
            <a:r>
              <a:rPr lang="fa-IR" dirty="0"/>
              <a:t>و نتیجه گیری</a:t>
            </a:r>
            <a:r>
              <a:rPr lang="fa-IR" dirty="0" smtClean="0"/>
              <a:t>:</a:t>
            </a:r>
          </a:p>
          <a:p>
            <a:pPr algn="r" rtl="1">
              <a:lnSpc>
                <a:spcPct val="150000"/>
              </a:lnSpc>
            </a:pPr>
            <a:endParaRPr lang="fa-IR" sz="200" dirty="0"/>
          </a:p>
          <a:p>
            <a:pPr algn="r" rtl="1">
              <a:lnSpc>
                <a:spcPct val="150000"/>
              </a:lnSpc>
            </a:pPr>
            <a:r>
              <a:rPr lang="fa-IR" sz="1900" dirty="0"/>
              <a:t>پس از ارائه ی نتایج آماری در بخش یافته ها،باید یافته های پژوهش بحث و نتیجه گیری شود و بیان شود که نتایج با انتظارات اولیه،مطابق مبانی نظری همسو است یا خیر و در صورت عدم تطابق و همسویی باید دلایل احتمالی مورد بحث قرار گیرد.</a:t>
            </a:r>
          </a:p>
        </p:txBody>
      </p:sp>
      <p:grpSp>
        <p:nvGrpSpPr>
          <p:cNvPr id="24" name="Group 23"/>
          <p:cNvGrpSpPr/>
          <p:nvPr/>
        </p:nvGrpSpPr>
        <p:grpSpPr>
          <a:xfrm>
            <a:off x="5956894" y="1316477"/>
            <a:ext cx="2191695" cy="447082"/>
            <a:chOff x="5886227" y="2854805"/>
            <a:chExt cx="2389093" cy="320938"/>
          </a:xfrm>
          <a:solidFill>
            <a:srgbClr val="00CC00"/>
          </a:solidFill>
        </p:grpSpPr>
        <p:sp>
          <p:nvSpPr>
            <p:cNvPr id="34" name="4-Point Star 33"/>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6196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164" y="1051723"/>
            <a:ext cx="6783050" cy="446276"/>
          </a:xfrm>
          <a:prstGeom prst="rect">
            <a:avLst/>
          </a:prstGeom>
        </p:spPr>
        <p:txBody>
          <a:bodyPr wrap="square">
            <a:spAutoFit/>
          </a:bodyPr>
          <a:lstStyle/>
          <a:p>
            <a:pPr algn="r" rtl="1"/>
            <a:endParaRPr lang="fa-IR" sz="500" dirty="0"/>
          </a:p>
          <a:p>
            <a:pPr algn="r" rtl="1"/>
            <a:r>
              <a:rPr lang="fa-IR" b="1" dirty="0"/>
              <a:t>برخی از نکات قابل توجه در نگارش مقاله علمی به شرح زیر است</a:t>
            </a:r>
            <a:r>
              <a:rPr lang="fa-IR" b="1" dirty="0" smtClean="0"/>
              <a:t>:</a:t>
            </a:r>
          </a:p>
        </p:txBody>
      </p:sp>
      <p:grpSp>
        <p:nvGrpSpPr>
          <p:cNvPr id="3" name="Group 2"/>
          <p:cNvGrpSpPr/>
          <p:nvPr/>
        </p:nvGrpSpPr>
        <p:grpSpPr>
          <a:xfrm>
            <a:off x="881958" y="1578181"/>
            <a:ext cx="7315200" cy="822960"/>
            <a:chOff x="-111470" y="558918"/>
            <a:chExt cx="7273705" cy="1008949"/>
          </a:xfrm>
        </p:grpSpPr>
        <p:sp>
          <p:nvSpPr>
            <p:cNvPr id="4" name="Rounded Rectangle 3"/>
            <p:cNvSpPr/>
            <p:nvPr/>
          </p:nvSpPr>
          <p:spPr>
            <a:xfrm>
              <a:off x="-111470" y="558918"/>
              <a:ext cx="7273705" cy="1008949"/>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6684" y="622482"/>
              <a:ext cx="7004708" cy="910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پرسش پژوهش باید به طور صریح و دقیق بیان شود و دارای یک دامنه ی مشخص باشد.</a:t>
              </a:r>
              <a:endParaRPr lang="en-US" sz="2100" kern="1200" dirty="0">
                <a:solidFill>
                  <a:schemeClr val="tx1"/>
                </a:solidFill>
              </a:endParaRPr>
            </a:p>
          </p:txBody>
        </p:sp>
      </p:grpSp>
      <p:grpSp>
        <p:nvGrpSpPr>
          <p:cNvPr id="6" name="Group 5"/>
          <p:cNvGrpSpPr/>
          <p:nvPr/>
        </p:nvGrpSpPr>
        <p:grpSpPr>
          <a:xfrm>
            <a:off x="726688" y="2453354"/>
            <a:ext cx="7498080" cy="822960"/>
            <a:chOff x="172209" y="1203432"/>
            <a:chExt cx="6713267" cy="295200"/>
          </a:xfrm>
          <a:solidFill>
            <a:srgbClr val="92D050"/>
          </a:solidFill>
        </p:grpSpPr>
        <p:sp>
          <p:nvSpPr>
            <p:cNvPr id="7" name="Rounded Rectangle 6"/>
            <p:cNvSpPr/>
            <p:nvPr/>
          </p:nvSpPr>
          <p:spPr>
            <a:xfrm>
              <a:off x="329487" y="1203432"/>
              <a:ext cx="6555989" cy="295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72209" y="1217842"/>
              <a:ext cx="6698857" cy="2663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در صورت عدم وجود یک چارچوب مفهومی مناسب،</a:t>
              </a:r>
              <a:r>
                <a:rPr lang="en-US" sz="2100" kern="1200" dirty="0" smtClean="0">
                  <a:solidFill>
                    <a:schemeClr val="tx1"/>
                  </a:solidFill>
                </a:rPr>
                <a:t> </a:t>
              </a:r>
              <a:r>
                <a:rPr lang="fa-IR" sz="2100" kern="1200" dirty="0" smtClean="0">
                  <a:solidFill>
                    <a:schemeClr val="tx1"/>
                  </a:solidFill>
                </a:rPr>
                <a:t>روابط آماری قدرت متقاعد کنندگی لازم را نخواهند داشت.</a:t>
              </a:r>
              <a:endParaRPr lang="en-US" sz="2100" kern="1200" dirty="0">
                <a:solidFill>
                  <a:schemeClr val="tx1"/>
                </a:solidFill>
              </a:endParaRPr>
            </a:p>
          </p:txBody>
        </p:sp>
      </p:grpSp>
      <p:grpSp>
        <p:nvGrpSpPr>
          <p:cNvPr id="9" name="Group 8"/>
          <p:cNvGrpSpPr/>
          <p:nvPr/>
        </p:nvGrpSpPr>
        <p:grpSpPr>
          <a:xfrm>
            <a:off x="924711" y="3320280"/>
            <a:ext cx="7315200" cy="822960"/>
            <a:chOff x="-223087" y="2423260"/>
            <a:chExt cx="6645170" cy="296922"/>
          </a:xfrm>
        </p:grpSpPr>
        <p:sp>
          <p:nvSpPr>
            <p:cNvPr id="10" name="Rounded Rectangle 9"/>
            <p:cNvSpPr/>
            <p:nvPr/>
          </p:nvSpPr>
          <p:spPr>
            <a:xfrm>
              <a:off x="-223087" y="2423260"/>
              <a:ext cx="6645170" cy="295200"/>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57968" y="2453802"/>
              <a:ext cx="6527169"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در شرایطی که نمونه انتخاب شده کوچک باشد یا هزینه ی جمع آوری داده ها بالا باشد،پژوهشگران در تصمیم پذیری یافته ها باید با احتیاط عمل کنند.</a:t>
              </a:r>
              <a:endParaRPr lang="en-US" sz="2100" kern="1200" dirty="0">
                <a:solidFill>
                  <a:schemeClr val="tx1"/>
                </a:solidFill>
              </a:endParaRPr>
            </a:p>
          </p:txBody>
        </p:sp>
      </p:grpSp>
      <p:grpSp>
        <p:nvGrpSpPr>
          <p:cNvPr id="12" name="Group 11"/>
          <p:cNvGrpSpPr/>
          <p:nvPr/>
        </p:nvGrpSpPr>
        <p:grpSpPr>
          <a:xfrm>
            <a:off x="909667" y="4190333"/>
            <a:ext cx="7315200" cy="822960"/>
            <a:chOff x="437839" y="2110634"/>
            <a:chExt cx="6447637" cy="295200"/>
          </a:xfrm>
          <a:solidFill>
            <a:srgbClr val="92D050"/>
          </a:solidFill>
        </p:grpSpPr>
        <p:sp>
          <p:nvSpPr>
            <p:cNvPr id="13" name="Rounded Rectangle 12"/>
            <p:cNvSpPr/>
            <p:nvPr/>
          </p:nvSpPr>
          <p:spPr>
            <a:xfrm>
              <a:off x="437839" y="2110634"/>
              <a:ext cx="6447637" cy="295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452249" y="2125043"/>
              <a:ext cx="6418817" cy="2663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در صورتی که پژوهش از نوع میدانی باشد،پژوهشگران بتوانند نتایج را با استفاده از اجرای همان مراحل همسان سازی کنند.</a:t>
              </a:r>
              <a:endParaRPr lang="en-US" sz="2100" kern="1200" dirty="0">
                <a:solidFill>
                  <a:schemeClr val="tx1"/>
                </a:solidFill>
              </a:endParaRPr>
            </a:p>
          </p:txBody>
        </p:sp>
      </p:grpSp>
      <p:grpSp>
        <p:nvGrpSpPr>
          <p:cNvPr id="15" name="Group 14"/>
          <p:cNvGrpSpPr/>
          <p:nvPr/>
        </p:nvGrpSpPr>
        <p:grpSpPr>
          <a:xfrm>
            <a:off x="909639" y="5070409"/>
            <a:ext cx="7369122" cy="822960"/>
            <a:chOff x="411345" y="2564232"/>
            <a:chExt cx="6468841" cy="295200"/>
          </a:xfrm>
          <a:solidFill>
            <a:srgbClr val="92D050"/>
          </a:solidFill>
        </p:grpSpPr>
        <p:sp>
          <p:nvSpPr>
            <p:cNvPr id="16" name="Rounded Rectangle 15"/>
            <p:cNvSpPr/>
            <p:nvPr/>
          </p:nvSpPr>
          <p:spPr>
            <a:xfrm>
              <a:off x="458679" y="2564232"/>
              <a:ext cx="6421507" cy="295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11345" y="2586781"/>
              <a:ext cx="6392687" cy="2663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مهم ترین معیار جهت ارزیابی روایی مطالعه میدانی این است که از تمام پیشینه ی پژوهشی جهت طراحی و آزمون نظریه در مطالعه استفاده شود.</a:t>
              </a:r>
              <a:endParaRPr lang="en-US" sz="2100" kern="1200" dirty="0">
                <a:solidFill>
                  <a:schemeClr val="tx1"/>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45691"/>
            <a:ext cx="432387" cy="638530"/>
          </a:xfrm>
          <a:prstGeom prst="rect">
            <a:avLst/>
          </a:prstGeom>
        </p:spPr>
      </p:pic>
    </p:spTree>
    <p:extLst>
      <p:ext uri="{BB962C8B-B14F-4D97-AF65-F5344CB8AC3E}">
        <p14:creationId xmlns:p14="http://schemas.microsoft.com/office/powerpoint/2010/main" val="23290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765003" y="3551273"/>
            <a:ext cx="5805376"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940564" y="1260183"/>
            <a:ext cx="4790210" cy="738664"/>
          </a:xfrm>
          <a:prstGeom prst="rect">
            <a:avLst/>
          </a:prstGeom>
        </p:spPr>
        <p:txBody>
          <a:bodyPr wrap="square">
            <a:spAutoFit/>
          </a:bodyPr>
          <a:lstStyle/>
          <a:p>
            <a:pPr algn="ctr" rtl="1"/>
            <a:r>
              <a:rPr lang="fa-IR" sz="4200" b="1" dirty="0"/>
              <a:t> فصل </a:t>
            </a:r>
            <a:r>
              <a:rPr lang="fa-IR" sz="4200" b="1" dirty="0" smtClean="0"/>
              <a:t>اول:</a:t>
            </a:r>
            <a:endParaRPr lang="fa-IR" sz="4200" b="1" dirty="0"/>
          </a:p>
        </p:txBody>
      </p:sp>
      <p:sp>
        <p:nvSpPr>
          <p:cNvPr id="3" name="Rectangle 2"/>
          <p:cNvSpPr/>
          <p:nvPr/>
        </p:nvSpPr>
        <p:spPr>
          <a:xfrm>
            <a:off x="1982722" y="4045414"/>
            <a:ext cx="5455771" cy="1169551"/>
          </a:xfrm>
          <a:prstGeom prst="rect">
            <a:avLst/>
          </a:prstGeom>
        </p:spPr>
        <p:txBody>
          <a:bodyPr wrap="square">
            <a:spAutoFit/>
          </a:bodyPr>
          <a:lstStyle/>
          <a:p>
            <a:pPr algn="ctr"/>
            <a:r>
              <a:rPr lang="fa-IR" sz="3500" b="1" dirty="0"/>
              <a:t> مروری بر پژوهش های تجربی حسابداری</a:t>
            </a:r>
            <a:endParaRPr lang="en-US" sz="3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spTree>
    <p:extLst>
      <p:ext uri="{BB962C8B-B14F-4D97-AF65-F5344CB8AC3E}">
        <p14:creationId xmlns:p14="http://schemas.microsoft.com/office/powerpoint/2010/main" val="2890604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132944" y="2896175"/>
            <a:ext cx="3267856"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0564" y="1260183"/>
            <a:ext cx="3439161" cy="738664"/>
          </a:xfrm>
          <a:prstGeom prst="rect">
            <a:avLst/>
          </a:prstGeom>
        </p:spPr>
        <p:txBody>
          <a:bodyPr wrap="square">
            <a:spAutoFit/>
          </a:bodyPr>
          <a:lstStyle/>
          <a:p>
            <a:pPr algn="ctr" rtl="1"/>
            <a:r>
              <a:rPr lang="fa-IR" sz="4200" b="1" dirty="0"/>
              <a:t> فصل </a:t>
            </a:r>
            <a:r>
              <a:rPr lang="fa-IR" sz="4200" b="1" dirty="0" smtClean="0"/>
              <a:t>چهارم :</a:t>
            </a:r>
            <a:endParaRPr lang="fa-IR" sz="4200" b="1" dirty="0"/>
          </a:p>
        </p:txBody>
      </p:sp>
      <p:sp>
        <p:nvSpPr>
          <p:cNvPr id="4" name="Rectangle 3"/>
          <p:cNvSpPr/>
          <p:nvPr/>
        </p:nvSpPr>
        <p:spPr>
          <a:xfrm>
            <a:off x="1982722" y="3379804"/>
            <a:ext cx="5455771" cy="1015663"/>
          </a:xfrm>
          <a:prstGeom prst="rect">
            <a:avLst/>
          </a:prstGeom>
        </p:spPr>
        <p:txBody>
          <a:bodyPr wrap="square">
            <a:spAutoFit/>
          </a:bodyPr>
          <a:lstStyle/>
          <a:p>
            <a:pPr algn="ctr"/>
            <a:r>
              <a:rPr lang="fa-IR" sz="6000" b="1" dirty="0" smtClean="0"/>
              <a:t>متغیر</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45691"/>
            <a:ext cx="432387" cy="638530"/>
          </a:xfrm>
          <a:prstGeom prst="rect">
            <a:avLst/>
          </a:prstGeom>
        </p:spPr>
      </p:pic>
    </p:spTree>
    <p:extLst>
      <p:ext uri="{BB962C8B-B14F-4D97-AF65-F5344CB8AC3E}">
        <p14:creationId xmlns:p14="http://schemas.microsoft.com/office/powerpoint/2010/main" val="107598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792" y="980615"/>
            <a:ext cx="7388124" cy="923330"/>
          </a:xfrm>
          <a:prstGeom prst="rect">
            <a:avLst/>
          </a:prstGeom>
        </p:spPr>
        <p:txBody>
          <a:bodyPr wrap="square">
            <a:spAutoFit/>
          </a:bodyPr>
          <a:lstStyle/>
          <a:p>
            <a:pPr algn="just" rtl="1"/>
            <a:r>
              <a:rPr lang="fa-IR" sz="1750" dirty="0"/>
              <a:t>به هر مفهومی گفته می شود که قابلیت اندازه گیری داشته و </a:t>
            </a:r>
            <a:r>
              <a:rPr lang="fa-IR" sz="1750" dirty="0" smtClean="0"/>
              <a:t>می‌تواند </a:t>
            </a:r>
            <a:r>
              <a:rPr lang="fa-IR" sz="1750" dirty="0"/>
              <a:t>ارزشهای گوناگون به خود </a:t>
            </a:r>
            <a:r>
              <a:rPr lang="fa-IR" sz="1750" dirty="0" smtClean="0"/>
              <a:t>گیرد.متغیر </a:t>
            </a:r>
            <a:r>
              <a:rPr lang="fa-IR" sz="1750" dirty="0"/>
              <a:t>چیزی است که مقدار آن می تواند تغییر کند و </a:t>
            </a:r>
            <a:r>
              <a:rPr lang="fa-IR" sz="1750" dirty="0" smtClean="0"/>
              <a:t>ارزش‌های </a:t>
            </a:r>
            <a:r>
              <a:rPr lang="fa-IR" sz="1750" dirty="0"/>
              <a:t>عددی گوناگونی را بپذیرد.پژوهشگر می تواند ویژگی یک متغیر را مشاهده،کنترل و یا در آنها دخالت کند.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graphicFrame>
        <p:nvGraphicFramePr>
          <p:cNvPr id="4" name="Diagram 3"/>
          <p:cNvGraphicFramePr/>
          <p:nvPr>
            <p:extLst>
              <p:ext uri="{D42A27DB-BD31-4B8C-83A1-F6EECF244321}">
                <p14:modId xmlns:p14="http://schemas.microsoft.com/office/powerpoint/2010/main" val="53750631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394645872"/>
              </p:ext>
            </p:extLst>
          </p:nvPr>
        </p:nvGraphicFramePr>
        <p:xfrm>
          <a:off x="770563" y="1647095"/>
          <a:ext cx="7479586" cy="4353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4226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3434484" y="983798"/>
            <a:ext cx="2134439" cy="740716"/>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800" b="1" dirty="0" smtClean="0"/>
              <a:t>انواع متغیر</a:t>
            </a:r>
            <a:endParaRPr lang="en-US" sz="2800" b="1" dirty="0"/>
          </a:p>
        </p:txBody>
      </p:sp>
      <p:graphicFrame>
        <p:nvGraphicFramePr>
          <p:cNvPr id="3" name="Content Placeholder 5"/>
          <p:cNvGraphicFramePr>
            <a:graphicFrameLocks/>
          </p:cNvGraphicFramePr>
          <p:nvPr>
            <p:extLst>
              <p:ext uri="{D42A27DB-BD31-4B8C-83A1-F6EECF244321}">
                <p14:modId xmlns:p14="http://schemas.microsoft.com/office/powerpoint/2010/main" val="1275497289"/>
              </p:ext>
            </p:extLst>
          </p:nvPr>
        </p:nvGraphicFramePr>
        <p:xfrm>
          <a:off x="6504672" y="2517324"/>
          <a:ext cx="1707551" cy="65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Single Corner Rectangle 3"/>
          <p:cNvSpPr/>
          <p:nvPr/>
        </p:nvSpPr>
        <p:spPr>
          <a:xfrm>
            <a:off x="6575876" y="2061030"/>
            <a:ext cx="1653724" cy="829523"/>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t>از نظر ماهیت</a:t>
            </a:r>
            <a:endParaRPr lang="en-US" b="1" dirty="0"/>
          </a:p>
        </p:txBody>
      </p:sp>
      <p:sp>
        <p:nvSpPr>
          <p:cNvPr id="5" name="Round Single Corner Rectangle 4"/>
          <p:cNvSpPr/>
          <p:nvPr/>
        </p:nvSpPr>
        <p:spPr>
          <a:xfrm>
            <a:off x="3708851" y="2061030"/>
            <a:ext cx="1646567" cy="829523"/>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a-IR" b="1" dirty="0" smtClean="0"/>
              <a:t>از نظر مقیاس سنجش</a:t>
            </a:r>
            <a:endParaRPr lang="en-US" b="1" dirty="0"/>
          </a:p>
        </p:txBody>
      </p:sp>
      <p:sp>
        <p:nvSpPr>
          <p:cNvPr id="6" name="Round Single Corner Rectangle 5"/>
          <p:cNvSpPr/>
          <p:nvPr/>
        </p:nvSpPr>
        <p:spPr>
          <a:xfrm>
            <a:off x="841826" y="2061030"/>
            <a:ext cx="1785260" cy="829524"/>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a-IR" b="1" dirty="0" smtClean="0"/>
              <a:t>از نظر نقش در پژوهش</a:t>
            </a:r>
            <a:endParaRPr lang="en-US" b="1" dirty="0"/>
          </a:p>
        </p:txBody>
      </p:sp>
      <p:cxnSp>
        <p:nvCxnSpPr>
          <p:cNvPr id="7" name="Straight Arrow Connector 6"/>
          <p:cNvCxnSpPr/>
          <p:nvPr/>
        </p:nvCxnSpPr>
        <p:spPr>
          <a:xfrm>
            <a:off x="7212547" y="3031673"/>
            <a:ext cx="0" cy="239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4432608" y="3002645"/>
            <a:ext cx="0" cy="239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528843" y="2997429"/>
            <a:ext cx="0" cy="239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6625722" y="3326948"/>
            <a:ext cx="1603878" cy="275453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300000"/>
              </a:lnSpc>
            </a:pPr>
            <a:r>
              <a:rPr lang="fa-IR" b="1" dirty="0" smtClean="0"/>
              <a:t>1-کمی</a:t>
            </a:r>
          </a:p>
          <a:p>
            <a:pPr algn="ctr" rtl="1">
              <a:lnSpc>
                <a:spcPct val="300000"/>
              </a:lnSpc>
            </a:pPr>
            <a:r>
              <a:rPr lang="fa-IR" b="1" dirty="0" smtClean="0"/>
              <a:t>2-کیفی</a:t>
            </a:r>
            <a:endParaRPr lang="en-US" b="1" dirty="0"/>
          </a:p>
        </p:txBody>
      </p:sp>
      <p:sp>
        <p:nvSpPr>
          <p:cNvPr id="11" name="Rectangle 10"/>
          <p:cNvSpPr/>
          <p:nvPr/>
        </p:nvSpPr>
        <p:spPr>
          <a:xfrm>
            <a:off x="3708851" y="3326947"/>
            <a:ext cx="1646567" cy="27545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250000"/>
              </a:lnSpc>
            </a:pPr>
            <a:r>
              <a:rPr lang="fa-IR" b="1" dirty="0" smtClean="0"/>
              <a:t>1-اسمی</a:t>
            </a:r>
          </a:p>
          <a:p>
            <a:pPr algn="ctr" rtl="1">
              <a:lnSpc>
                <a:spcPct val="250000"/>
              </a:lnSpc>
            </a:pPr>
            <a:r>
              <a:rPr lang="fa-IR" b="1" dirty="0" smtClean="0"/>
              <a:t>2-رتبه ای</a:t>
            </a:r>
          </a:p>
          <a:p>
            <a:pPr algn="ctr" rtl="1">
              <a:lnSpc>
                <a:spcPct val="250000"/>
              </a:lnSpc>
            </a:pPr>
            <a:r>
              <a:rPr lang="fa-IR" b="1" dirty="0" smtClean="0"/>
              <a:t>3-فاصله ای</a:t>
            </a:r>
          </a:p>
          <a:p>
            <a:pPr algn="ctr" rtl="1">
              <a:lnSpc>
                <a:spcPct val="250000"/>
              </a:lnSpc>
            </a:pPr>
            <a:r>
              <a:rPr lang="fa-IR" b="1" dirty="0" smtClean="0"/>
              <a:t>4-نسبی</a:t>
            </a:r>
            <a:endParaRPr lang="en-US" b="1" dirty="0"/>
          </a:p>
        </p:txBody>
      </p:sp>
      <p:sp>
        <p:nvSpPr>
          <p:cNvPr id="12" name="Rectangle 11"/>
          <p:cNvSpPr/>
          <p:nvPr/>
        </p:nvSpPr>
        <p:spPr>
          <a:xfrm>
            <a:off x="841826" y="3326949"/>
            <a:ext cx="1646567" cy="275453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fa-IR" b="1" dirty="0" smtClean="0"/>
              <a:t>1- مستقل</a:t>
            </a:r>
          </a:p>
          <a:p>
            <a:pPr algn="ctr">
              <a:lnSpc>
                <a:spcPct val="150000"/>
              </a:lnSpc>
            </a:pPr>
            <a:r>
              <a:rPr lang="fa-IR" b="1" dirty="0" smtClean="0"/>
              <a:t>2- وابسته</a:t>
            </a:r>
          </a:p>
          <a:p>
            <a:pPr algn="ctr">
              <a:lnSpc>
                <a:spcPct val="150000"/>
              </a:lnSpc>
            </a:pPr>
            <a:r>
              <a:rPr lang="fa-IR" b="1" dirty="0" smtClean="0"/>
              <a:t>3- تعدیل گر</a:t>
            </a:r>
          </a:p>
          <a:p>
            <a:pPr algn="ctr">
              <a:lnSpc>
                <a:spcPct val="150000"/>
              </a:lnSpc>
            </a:pPr>
            <a:r>
              <a:rPr lang="fa-IR" b="1" dirty="0" smtClean="0"/>
              <a:t>4- کنترل</a:t>
            </a:r>
          </a:p>
          <a:p>
            <a:pPr algn="ctr">
              <a:lnSpc>
                <a:spcPct val="150000"/>
              </a:lnSpc>
            </a:pPr>
            <a:r>
              <a:rPr lang="fa-IR" b="1" dirty="0" smtClean="0"/>
              <a:t>5- مداخله گر</a:t>
            </a:r>
          </a:p>
          <a:p>
            <a:pPr algn="ctr">
              <a:lnSpc>
                <a:spcPct val="150000"/>
              </a:lnSpc>
            </a:pPr>
            <a:r>
              <a:rPr lang="fa-IR" b="1" dirty="0" smtClean="0"/>
              <a:t>6- زمینه ای</a:t>
            </a:r>
            <a:endParaRPr lang="en-US" b="1"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spTree>
    <p:extLst>
      <p:ext uri="{BB962C8B-B14F-4D97-AF65-F5344CB8AC3E}">
        <p14:creationId xmlns:p14="http://schemas.microsoft.com/office/powerpoint/2010/main" val="2877836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00742407"/>
              </p:ext>
            </p:extLst>
          </p:nvPr>
        </p:nvGraphicFramePr>
        <p:xfrm>
          <a:off x="1349829" y="928918"/>
          <a:ext cx="6270169" cy="2220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40807639"/>
              </p:ext>
            </p:extLst>
          </p:nvPr>
        </p:nvGraphicFramePr>
        <p:xfrm>
          <a:off x="4673598" y="3672114"/>
          <a:ext cx="3447141" cy="2191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690311600"/>
              </p:ext>
            </p:extLst>
          </p:nvPr>
        </p:nvGraphicFramePr>
        <p:xfrm>
          <a:off x="849081" y="3650340"/>
          <a:ext cx="3592292" cy="21698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spTree>
    <p:extLst>
      <p:ext uri="{BB962C8B-B14F-4D97-AF65-F5344CB8AC3E}">
        <p14:creationId xmlns:p14="http://schemas.microsoft.com/office/powerpoint/2010/main" val="2467230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6" y="1171030"/>
            <a:ext cx="7336971" cy="4985980"/>
          </a:xfrm>
          <a:prstGeom prst="rect">
            <a:avLst/>
          </a:prstGeom>
        </p:spPr>
        <p:txBody>
          <a:bodyPr wrap="square">
            <a:spAutoFit/>
          </a:bodyPr>
          <a:lstStyle/>
          <a:p>
            <a:pPr algn="r" rtl="1">
              <a:lnSpc>
                <a:spcPct val="150000"/>
              </a:lnSpc>
            </a:pPr>
            <a:r>
              <a:rPr lang="fa-IR" b="1" dirty="0"/>
              <a:t>1-مقیاس اسمی</a:t>
            </a:r>
            <a:r>
              <a:rPr lang="fa-IR" b="1" dirty="0">
                <a:sym typeface="Wingdings" panose="05000000000000000000" pitchFamily="2" charset="2"/>
              </a:rPr>
              <a:t>: (مجازی، مرهومی</a:t>
            </a:r>
            <a:r>
              <a:rPr lang="fa-IR" b="1" dirty="0" smtClean="0">
                <a:sym typeface="Wingdings" panose="05000000000000000000" pitchFamily="2" charset="2"/>
              </a:rPr>
              <a:t>، ساختگی)</a:t>
            </a:r>
          </a:p>
          <a:p>
            <a:pPr algn="r" rtl="1">
              <a:lnSpc>
                <a:spcPct val="150000"/>
              </a:lnSpc>
            </a:pPr>
            <a:endParaRPr lang="fa-IR" sz="1000" dirty="0">
              <a:sym typeface="Wingdings" panose="05000000000000000000" pitchFamily="2" charset="2"/>
            </a:endParaRPr>
          </a:p>
          <a:p>
            <a:pPr algn="r" rtl="1">
              <a:lnSpc>
                <a:spcPct val="150000"/>
              </a:lnSpc>
            </a:pPr>
            <a:r>
              <a:rPr lang="fa-IR" dirty="0">
                <a:sym typeface="Wingdings" panose="05000000000000000000" pitchFamily="2" charset="2"/>
              </a:rPr>
              <a:t>ساده ترین مقیاس اندازه گیری،برای اندازه گیری متغیرهایی که شامل 2 یا چند گروه هستند و بین گروه ها رجحان و برتری وجود ندارد،استفاده می شود.</a:t>
            </a:r>
          </a:p>
          <a:p>
            <a:pPr algn="r" rtl="1">
              <a:lnSpc>
                <a:spcPct val="150000"/>
              </a:lnSpc>
            </a:pPr>
            <a:r>
              <a:rPr lang="fa-IR" dirty="0">
                <a:sym typeface="Wingdings" panose="05000000000000000000" pitchFamily="2" charset="2"/>
              </a:rPr>
              <a:t>در این مقیاس از اعداد برای طبقه بندی مشاهدات استفاده می شود.</a:t>
            </a:r>
          </a:p>
          <a:p>
            <a:pPr algn="r" rtl="1">
              <a:lnSpc>
                <a:spcPct val="150000"/>
              </a:lnSpc>
            </a:pPr>
            <a:r>
              <a:rPr lang="fa-IR" dirty="0">
                <a:sym typeface="Wingdings" panose="05000000000000000000" pitchFamily="2" charset="2"/>
              </a:rPr>
              <a:t>مثال:برای اندازه گیری متغیر نوع مالکیت و نوع حسابرس،مقیاس اسمی به کار گرفته می شود.این نوع متغیرها معمولا </a:t>
            </a:r>
            <a:r>
              <a:rPr lang="fa-IR" dirty="0" smtClean="0">
                <a:sym typeface="Wingdings" panose="05000000000000000000" pitchFamily="2" charset="2"/>
              </a:rPr>
              <a:t> </a:t>
            </a:r>
            <a:r>
              <a:rPr lang="fa-IR" sz="2200" b="1" u="sng" dirty="0" smtClean="0">
                <a:sym typeface="Wingdings" panose="05000000000000000000" pitchFamily="2" charset="2"/>
              </a:rPr>
              <a:t>2</a:t>
            </a:r>
            <a:r>
              <a:rPr lang="fa-IR" dirty="0" smtClean="0">
                <a:sym typeface="Wingdings" panose="05000000000000000000" pitchFamily="2" charset="2"/>
              </a:rPr>
              <a:t>  ارزشی </a:t>
            </a:r>
            <a:r>
              <a:rPr lang="fa-IR" dirty="0">
                <a:sym typeface="Wingdings" panose="05000000000000000000" pitchFamily="2" charset="2"/>
              </a:rPr>
              <a:t>می باشند</a:t>
            </a:r>
            <a:r>
              <a:rPr lang="fa-IR" dirty="0" smtClean="0">
                <a:sym typeface="Wingdings" panose="05000000000000000000" pitchFamily="2" charset="2"/>
              </a:rPr>
              <a:t>. اگر </a:t>
            </a:r>
            <a:r>
              <a:rPr lang="fa-IR" dirty="0">
                <a:sym typeface="Wingdings" panose="05000000000000000000" pitchFamily="2" charset="2"/>
              </a:rPr>
              <a:t>نوع مالکیت دولتی باشد </a:t>
            </a:r>
            <a:r>
              <a:rPr lang="fa-IR" dirty="0" smtClean="0">
                <a:sym typeface="Wingdings" panose="05000000000000000000" pitchFamily="2" charset="2"/>
              </a:rPr>
              <a:t>عدد   </a:t>
            </a:r>
            <a:r>
              <a:rPr lang="fa-IR" b="1" dirty="0" smtClean="0">
                <a:sym typeface="Wingdings" panose="05000000000000000000" pitchFamily="2" charset="2"/>
              </a:rPr>
              <a:t>1</a:t>
            </a:r>
            <a:r>
              <a:rPr lang="fa-IR" dirty="0" smtClean="0">
                <a:sym typeface="Wingdings" panose="05000000000000000000" pitchFamily="2" charset="2"/>
              </a:rPr>
              <a:t>  </a:t>
            </a:r>
            <a:r>
              <a:rPr lang="fa-IR" dirty="0">
                <a:sym typeface="Wingdings" panose="05000000000000000000" pitchFamily="2" charset="2"/>
              </a:rPr>
              <a:t>و اگر خصوصی </a:t>
            </a:r>
            <a:r>
              <a:rPr lang="fa-IR" dirty="0" smtClean="0">
                <a:sym typeface="Wingdings" panose="05000000000000000000" pitchFamily="2" charset="2"/>
              </a:rPr>
              <a:t>باشد    </a:t>
            </a:r>
            <a:r>
              <a:rPr lang="fa-IR" b="1" dirty="0" smtClean="0">
                <a:sym typeface="Wingdings" panose="05000000000000000000" pitchFamily="2" charset="2"/>
              </a:rPr>
              <a:t>0    </a:t>
            </a:r>
            <a:r>
              <a:rPr lang="fa-IR" dirty="0" smtClean="0">
                <a:sym typeface="Wingdings" panose="05000000000000000000" pitchFamily="2" charset="2"/>
              </a:rPr>
              <a:t>است.</a:t>
            </a:r>
            <a:endParaRPr lang="fa-IR" dirty="0">
              <a:sym typeface="Wingdings" panose="05000000000000000000" pitchFamily="2" charset="2"/>
            </a:endParaRPr>
          </a:p>
          <a:p>
            <a:pPr algn="r" rtl="1">
              <a:lnSpc>
                <a:spcPct val="150000"/>
              </a:lnSpc>
            </a:pPr>
            <a:r>
              <a:rPr lang="fa-IR" dirty="0">
                <a:sym typeface="Wingdings" panose="05000000000000000000" pitchFamily="2" charset="2"/>
              </a:rPr>
              <a:t>هم چنین متغیر نوع حسابرس چنانچه حسابرس شرکت سازمان جسابرسی باشد با کد 1 و اگر جسابرس شرکت یکک موسسه خصوصی باشد با کد صفر نمایش داده می شود.به این نوع متغیرها،متغیر مجازی(مرهومی یا ساختگی)نیز گفته می شود که در تحقیقات حسابداری کاربرد زیادی دارند</a:t>
            </a:r>
            <a:r>
              <a:rPr lang="fa-IR" dirty="0" smtClean="0">
                <a:sym typeface="Wingdings" panose="05000000000000000000" pitchFamily="2" charset="2"/>
              </a:rPr>
              <a:t>.</a:t>
            </a:r>
            <a:endParaRPr lang="fa-IR" dirty="0">
              <a:sym typeface="Wingdings" panose="05000000000000000000" pitchFamily="2" charset="2"/>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45691"/>
            <a:ext cx="432387" cy="638530"/>
          </a:xfrm>
          <a:prstGeom prst="rect">
            <a:avLst/>
          </a:prstGeom>
        </p:spPr>
      </p:pic>
      <p:grpSp>
        <p:nvGrpSpPr>
          <p:cNvPr id="5" name="Group 4"/>
          <p:cNvGrpSpPr/>
          <p:nvPr/>
        </p:nvGrpSpPr>
        <p:grpSpPr>
          <a:xfrm>
            <a:off x="4423223" y="1161116"/>
            <a:ext cx="3922489" cy="549812"/>
            <a:chOff x="5886227" y="2921835"/>
            <a:chExt cx="2354407" cy="253908"/>
          </a:xfrm>
          <a:solidFill>
            <a:srgbClr val="00CC00"/>
          </a:solidFill>
        </p:grpSpPr>
        <p:sp>
          <p:nvSpPr>
            <p:cNvPr id="6" name="4-Point Star 5"/>
            <p:cNvSpPr/>
            <p:nvPr/>
          </p:nvSpPr>
          <p:spPr>
            <a:xfrm>
              <a:off x="8040257" y="2959430"/>
              <a:ext cx="200377" cy="1701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92183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3867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97" y="950718"/>
            <a:ext cx="7529631" cy="2377574"/>
          </a:xfrm>
          <a:prstGeom prst="rect">
            <a:avLst/>
          </a:prstGeom>
        </p:spPr>
        <p:txBody>
          <a:bodyPr wrap="square">
            <a:spAutoFit/>
          </a:bodyPr>
          <a:lstStyle/>
          <a:p>
            <a:pPr algn="r" rtl="1">
              <a:lnSpc>
                <a:spcPct val="150000"/>
              </a:lnSpc>
            </a:pPr>
            <a:r>
              <a:rPr lang="fa-IR" sz="1900" b="1" dirty="0">
                <a:sym typeface="Wingdings" panose="05000000000000000000" pitchFamily="2" charset="2"/>
              </a:rPr>
              <a:t>2-مقیاس رتبه ای</a:t>
            </a:r>
            <a:r>
              <a:rPr lang="fa-IR" sz="1900" b="1" dirty="0" smtClean="0">
                <a:sym typeface="Wingdings" panose="05000000000000000000" pitchFamily="2" charset="2"/>
              </a:rPr>
              <a:t>:</a:t>
            </a:r>
          </a:p>
          <a:p>
            <a:pPr algn="r" rtl="1">
              <a:lnSpc>
                <a:spcPct val="150000"/>
              </a:lnSpc>
            </a:pPr>
            <a:endParaRPr lang="fa-IR" sz="800" b="1" dirty="0">
              <a:sym typeface="Wingdings" panose="05000000000000000000" pitchFamily="2" charset="2"/>
            </a:endParaRPr>
          </a:p>
          <a:p>
            <a:pPr algn="just" rtl="1">
              <a:lnSpc>
                <a:spcPct val="150000"/>
              </a:lnSpc>
            </a:pPr>
            <a:r>
              <a:rPr lang="fa-IR" dirty="0">
                <a:sym typeface="Wingdings" panose="05000000000000000000" pitchFamily="2" charset="2"/>
              </a:rPr>
              <a:t>برای اندازه گیری متغیرهایی استفاده می شود که شامل چند گروه هستند اما برخلاف مقیاس اسمی دارای الویت بندی می باشند.مانند متغیرهای رضایت مشتری که از طبقه بندی کاملا راضی</a:t>
            </a:r>
            <a:r>
              <a:rPr lang="fa-IR" dirty="0" smtClean="0">
                <a:sym typeface="Wingdings" panose="05000000000000000000" pitchFamily="2" charset="2"/>
              </a:rPr>
              <a:t>، راضی، ناراضی، کاملا </a:t>
            </a:r>
            <a:r>
              <a:rPr lang="fa-IR" dirty="0">
                <a:sym typeface="Wingdings" panose="05000000000000000000" pitchFamily="2" charset="2"/>
              </a:rPr>
              <a:t>ناراضی تشکیل </a:t>
            </a:r>
            <a:r>
              <a:rPr lang="fa-IR" dirty="0" smtClean="0">
                <a:sym typeface="Wingdings" panose="05000000000000000000" pitchFamily="2" charset="2"/>
              </a:rPr>
              <a:t>میشود.</a:t>
            </a:r>
          </a:p>
          <a:p>
            <a:pPr algn="just" rtl="1">
              <a:lnSpc>
                <a:spcPct val="150000"/>
              </a:lnSpc>
            </a:pPr>
            <a:r>
              <a:rPr lang="fa-IR" dirty="0" smtClean="0">
                <a:sym typeface="Wingdings" panose="05000000000000000000" pitchFamily="2" charset="2"/>
              </a:rPr>
              <a:t>یا مثال</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graphicFrame>
        <p:nvGraphicFramePr>
          <p:cNvPr id="19" name="Diagram 18"/>
          <p:cNvGraphicFramePr/>
          <p:nvPr>
            <p:extLst>
              <p:ext uri="{D42A27DB-BD31-4B8C-83A1-F6EECF244321}">
                <p14:modId xmlns:p14="http://schemas.microsoft.com/office/powerpoint/2010/main" val="1512859962"/>
              </p:ext>
            </p:extLst>
          </p:nvPr>
        </p:nvGraphicFramePr>
        <p:xfrm>
          <a:off x="1364583" y="3497942"/>
          <a:ext cx="6531189" cy="265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5965372" y="1008768"/>
            <a:ext cx="2467429" cy="501415"/>
            <a:chOff x="5872275" y="2880449"/>
            <a:chExt cx="2371909" cy="295294"/>
          </a:xfrm>
          <a:solidFill>
            <a:srgbClr val="00CC00"/>
          </a:solidFill>
        </p:grpSpPr>
        <p:sp>
          <p:nvSpPr>
            <p:cNvPr id="21" name="4-Point Star 20"/>
            <p:cNvSpPr/>
            <p:nvPr/>
          </p:nvSpPr>
          <p:spPr>
            <a:xfrm>
              <a:off x="7888084" y="2923574"/>
              <a:ext cx="356100" cy="200464"/>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72275" y="2880449"/>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5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5782" y="779053"/>
            <a:ext cx="7721600" cy="6186309"/>
          </a:xfrm>
          <a:prstGeom prst="rect">
            <a:avLst/>
          </a:prstGeom>
        </p:spPr>
        <p:txBody>
          <a:bodyPr wrap="square">
            <a:spAutoFit/>
          </a:bodyPr>
          <a:lstStyle/>
          <a:p>
            <a:pPr algn="r" rtl="1">
              <a:lnSpc>
                <a:spcPct val="150000"/>
              </a:lnSpc>
            </a:pPr>
            <a:r>
              <a:rPr lang="fa-IR" dirty="0"/>
              <a:t>برای اندازه گیری متغیرهایی استفاده می شود که شامل 2 یا چند گروه هستند.بین گروه ها اولویت بندی وجود دارد و برخلاف مقیاس رتبه ای،فاصله بین گروه ها یکسان می باشد.</a:t>
            </a:r>
          </a:p>
          <a:p>
            <a:pPr algn="r" rtl="1">
              <a:lnSpc>
                <a:spcPct val="150000"/>
              </a:lnSpc>
            </a:pPr>
            <a:r>
              <a:rPr lang="fa-IR" dirty="0"/>
              <a:t>به عنوان مثال،برای اندازه گیری دمای هوا از مقیاس فاصله ای استفاده می شود.فاصله ی دمای 20 درجه و 15 درجه با فاصله ی دمای 8 درجه و 4 درجه یکسان است(عدد صفر در مقیاس فاصله ای واقعی نیست و به صورت قراردادی مشخص می شود.)</a:t>
            </a:r>
          </a:p>
          <a:p>
            <a:pPr algn="r" rtl="1">
              <a:lnSpc>
                <a:spcPct val="150000"/>
              </a:lnSpc>
            </a:pPr>
            <a:r>
              <a:rPr lang="fa-IR" dirty="0"/>
              <a:t>4-مقیاس نسبی:</a:t>
            </a:r>
          </a:p>
          <a:p>
            <a:pPr algn="r" rtl="1">
              <a:lnSpc>
                <a:spcPct val="150000"/>
              </a:lnSpc>
            </a:pPr>
            <a:r>
              <a:rPr lang="fa-IR" dirty="0"/>
              <a:t>برای اندازه گیری متغیرهایی استفاده می شود که علاوه بر داشتن همه ی ویژگی های نقیاس های قبل عدد صفر نیز در آنها مطلق است یعنی عدد صفر به معنای نبود آن ویژگی مورد اندازه گیری می باشد.</a:t>
            </a:r>
          </a:p>
          <a:p>
            <a:pPr algn="r" rtl="1">
              <a:lnSpc>
                <a:spcPct val="150000"/>
              </a:lnSpc>
            </a:pPr>
            <a:r>
              <a:rPr lang="fa-IR" dirty="0"/>
              <a:t>به عنوان مثال تغییر ساعت کارکنان دارای مقیاس نسبی است.چنانچه عدد صفر به خود بگیرد به معنای نبود هیچ گونه ساعت کاری برای کارمند است.در حسابداری همه متغیرهایی که به ریال سنجیده می شوند از مقیاس نسبی برای اندازه گیری آنها استفاده می شود.</a:t>
            </a:r>
            <a:endParaRPr lang="en-US" dirty="0"/>
          </a:p>
          <a:p>
            <a:pPr algn="r" rtl="1">
              <a:lnSpc>
                <a:spcPct val="150000"/>
              </a:lnSpc>
            </a:pPr>
            <a:endParaRPr lang="en-US" dirty="0"/>
          </a:p>
          <a:p>
            <a:pPr algn="r" rtl="1"/>
            <a:endParaRPr lang="en-US" dirty="0" smtClean="0"/>
          </a:p>
          <a:p>
            <a:pPr algn="r" rtl="1"/>
            <a:endParaRPr lang="en-US" dirty="0"/>
          </a:p>
          <a:p>
            <a:pPr algn="r" rtl="1"/>
            <a:endParaRPr lang="en-US" dirty="0" smtClean="0"/>
          </a:p>
          <a:p>
            <a:pPr algn="r" rtl="1"/>
            <a:endParaRPr lang="fa-IR" dirty="0"/>
          </a:p>
        </p:txBody>
      </p:sp>
    </p:spTree>
    <p:extLst>
      <p:ext uri="{BB962C8B-B14F-4D97-AF65-F5344CB8AC3E}">
        <p14:creationId xmlns:p14="http://schemas.microsoft.com/office/powerpoint/2010/main" val="2714027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182255" y="2013527"/>
            <a:ext cx="6918036" cy="2595418"/>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3800" b="1" dirty="0">
                <a:ln w="0"/>
                <a:solidFill>
                  <a:schemeClr val="tx1"/>
                </a:solidFill>
              </a:rPr>
              <a:t>انواع متغیرها از نظر نقش و پژوهش</a:t>
            </a:r>
            <a:r>
              <a:rPr lang="fa-IR" sz="3200" b="1" dirty="0"/>
              <a:t>:</a:t>
            </a:r>
          </a:p>
        </p:txBody>
      </p:sp>
    </p:spTree>
    <p:extLst>
      <p:ext uri="{BB962C8B-B14F-4D97-AF65-F5344CB8AC3E}">
        <p14:creationId xmlns:p14="http://schemas.microsoft.com/office/powerpoint/2010/main" val="2851674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570182" y="1136072"/>
            <a:ext cx="5957454" cy="1348510"/>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fa-IR" sz="1900" b="1" dirty="0">
                <a:solidFill>
                  <a:schemeClr val="tx1"/>
                </a:solidFill>
              </a:rPr>
              <a:t>1-متغیر 2-متغیر مستقل: (        یا محرک)</a:t>
            </a:r>
          </a:p>
          <a:p>
            <a:pPr algn="ctr" rtl="1"/>
            <a:r>
              <a:rPr lang="fa-IR" sz="1900" b="1" dirty="0">
                <a:solidFill>
                  <a:schemeClr val="tx1"/>
                </a:solidFill>
              </a:rPr>
              <a:t>وابسته: (برون داد یا پاسخ)</a:t>
            </a:r>
          </a:p>
        </p:txBody>
      </p:sp>
      <p:sp>
        <p:nvSpPr>
          <p:cNvPr id="3" name="Rectangle 2"/>
          <p:cNvSpPr/>
          <p:nvPr/>
        </p:nvSpPr>
        <p:spPr>
          <a:xfrm>
            <a:off x="1071418" y="2810501"/>
            <a:ext cx="6954981" cy="2169825"/>
          </a:xfrm>
          <a:prstGeom prst="rect">
            <a:avLst/>
          </a:prstGeom>
        </p:spPr>
        <p:txBody>
          <a:bodyPr wrap="square">
            <a:spAutoFit/>
          </a:bodyPr>
          <a:lstStyle/>
          <a:p>
            <a:pPr algn="r" rtl="1">
              <a:lnSpc>
                <a:spcPct val="150000"/>
              </a:lnSpc>
            </a:pPr>
            <a:r>
              <a:rPr lang="fa-IR" dirty="0"/>
              <a:t>متغیر اصلی مورد توجه پژوهشگر بوده که مشاهده یا اندازه گیری می شود تا تاثیر متغیر مستقل بر آن مشخص شود.</a:t>
            </a:r>
          </a:p>
          <a:p>
            <a:pPr algn="r" rtl="1">
              <a:lnSpc>
                <a:spcPct val="150000"/>
              </a:lnSpc>
            </a:pPr>
            <a:r>
              <a:rPr lang="fa-IR" dirty="0"/>
              <a:t>هدف پژوهشگر آنست که تغییر پذیری متغیر وابسته را تشریح و پیش بینی کند.متغیر وابسته از طریق متغیرهای مستقل پیش بینی می شود،در واقع متغیر مستقل را مقدمه و متغیر وابسته را نتیجه می نامند.این متغیر معمولا از متغیرهای زیادی تاثیر می پذیرد.</a:t>
            </a:r>
          </a:p>
        </p:txBody>
      </p:sp>
    </p:spTree>
    <p:extLst>
      <p:ext uri="{BB962C8B-B14F-4D97-AF65-F5344CB8AC3E}">
        <p14:creationId xmlns:p14="http://schemas.microsoft.com/office/powerpoint/2010/main" val="2401137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1311563" y="1231129"/>
            <a:ext cx="6446982" cy="1108364"/>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1900" b="1" dirty="0">
                <a:solidFill>
                  <a:schemeClr val="tx1"/>
                </a:solidFill>
              </a:rPr>
              <a:t>2-متغیر مستقل: (        یا محرک)</a:t>
            </a:r>
          </a:p>
        </p:txBody>
      </p:sp>
      <p:sp>
        <p:nvSpPr>
          <p:cNvPr id="4" name="Rectangle 3"/>
          <p:cNvSpPr/>
          <p:nvPr/>
        </p:nvSpPr>
        <p:spPr>
          <a:xfrm>
            <a:off x="1311563" y="2339493"/>
            <a:ext cx="6650182" cy="2120068"/>
          </a:xfrm>
          <a:prstGeom prst="rect">
            <a:avLst/>
          </a:prstGeom>
        </p:spPr>
        <p:txBody>
          <a:bodyPr wrap="square">
            <a:spAutoFit/>
          </a:bodyPr>
          <a:lstStyle/>
          <a:p>
            <a:pPr algn="r" rtl="1">
              <a:lnSpc>
                <a:spcPct val="150000"/>
              </a:lnSpc>
            </a:pPr>
            <a:r>
              <a:rPr lang="fa-IR" dirty="0"/>
              <a:t>به متغیری اطلاق می شود که بر متغیرهای دیگر تاثیر می گذارد.پژوهشگر متغیر مستقل را انتخاب،اندازه گیری و یا دستکاری می کند تا تاثیر یا رابطه ی آن را بر متغیر یا متغیرهای دیگری اندازه گیری کند.</a:t>
            </a:r>
          </a:p>
          <a:p>
            <a:pPr algn="r" rtl="1">
              <a:lnSpc>
                <a:spcPct val="150000"/>
              </a:lnSpc>
            </a:pPr>
            <a:r>
              <a:rPr lang="fa-IR" dirty="0"/>
              <a:t>مثال:تاثیر </a:t>
            </a:r>
            <a:r>
              <a:rPr lang="fa-IR" u="sng" dirty="0"/>
              <a:t>سیاست های مختلف سرمایه در گردش </a:t>
            </a:r>
            <a:r>
              <a:rPr lang="fa-IR" dirty="0"/>
              <a:t>بر </a:t>
            </a:r>
            <a:r>
              <a:rPr lang="fa-IR" u="sng" dirty="0"/>
              <a:t>بازده سهام</a:t>
            </a:r>
          </a:p>
          <a:p>
            <a:pPr algn="r" rtl="1">
              <a:lnSpc>
                <a:spcPct val="150000"/>
              </a:lnSpc>
            </a:pPr>
            <a:r>
              <a:rPr lang="fa-IR" dirty="0"/>
              <a:t>                      متغیر مستقل                         متغیر وابسته</a:t>
            </a:r>
          </a:p>
        </p:txBody>
      </p:sp>
    </p:spTree>
    <p:extLst>
      <p:ext uri="{BB962C8B-B14F-4D97-AF65-F5344CB8AC3E}">
        <p14:creationId xmlns:p14="http://schemas.microsoft.com/office/powerpoint/2010/main" val="1486246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29340" y="1240458"/>
            <a:ext cx="7374417" cy="4341643"/>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rtl="1">
              <a:lnSpc>
                <a:spcPct val="150000"/>
              </a:lnSpc>
              <a:buFont typeface="Arial"/>
              <a:buNone/>
            </a:pPr>
            <a:r>
              <a:rPr lang="fa-IR" sz="1800" dirty="0" smtClean="0"/>
              <a:t>هر بار ایجاد مساله در ذهن پژوهشگر آغاز می شود. پژوهشگر برای حل مسائل و پاسخ گویی به پرسش ایجاد شده، زمینه ای را تدوین می کند پس به گرد‌آوری داده‌ها و اطلاعات مورد نیاز می پردازد. چنانچه داده های به دست آمده ادعای مطرح شده در زمینه را حمایت کند، مبنایی برای تشریح پدیده‌ها و روابط بین آنها ایجاد می گردد.فرضیه ی تایید شده پس از تکرار در زمان ها و جوامع آماری مختلف،به یک نظریه (تئوری)تبدیل می شود.در صورتی که نظریه در مقیاس وسیع تر آرمایش شود و با داده ها ی تجربی تایید شده به واقعیت نزدیک شود،به یک قانون تبدیل می شود.در صورتی که قانون به یک باور تبدیل شود به عنوان یک اصل بدیهی شناخته می شود.</a:t>
            </a:r>
          </a:p>
          <a:p>
            <a:pPr marL="0" indent="0" algn="just" rtl="1">
              <a:lnSpc>
                <a:spcPct val="150000"/>
              </a:lnSpc>
              <a:buFont typeface="Arial"/>
              <a:buNone/>
            </a:pPr>
            <a:r>
              <a:rPr lang="fa-IR" sz="1800" dirty="0" smtClean="0"/>
              <a:t>روش علمی یکی از روش های معتبر در شناخت پدیده ها می باشد که با تلفیق روش های قیاسی،استقرایی و تکنیک های آماری صورت می گیرد و در فرآیند آن در پژوهش شامل:شناخت و بیان مساله،تدوین زمینه،گردآوری داده ها،تحلیل داده ها و استنتاج نتایج و تایید یا رد فرضیه می‌باشد. به پژوهشی که به روش علمی انجام شود،پژوهش های علمی گفته می شود.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pic>
        <p:nvPicPr>
          <p:cNvPr id="4" name="Picture 5" descr="C:\Users\Mina\Desktop\خوانده شده ها\question-mark.jpg"/>
          <p:cNvPicPr>
            <a:picLocks noChangeAspect="1" noChangeArrowheads="1"/>
          </p:cNvPicPr>
          <p:nvPr/>
        </p:nvPicPr>
        <p:blipFill>
          <a:blip r:embed="rId3" cstate="print"/>
          <a:srcRect/>
          <a:stretch>
            <a:fillRect/>
          </a:stretch>
        </p:blipFill>
        <p:spPr bwMode="auto">
          <a:xfrm>
            <a:off x="889123" y="5056457"/>
            <a:ext cx="1162962" cy="1108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7171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699491" y="1283855"/>
            <a:ext cx="5938982" cy="1136072"/>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900" b="1" dirty="0">
                <a:solidFill>
                  <a:schemeClr val="tx1"/>
                </a:solidFill>
              </a:rPr>
              <a:t>3-متغیر تبدیل گر: (متغیر مستقل دوم)</a:t>
            </a:r>
          </a:p>
        </p:txBody>
      </p:sp>
      <p:sp>
        <p:nvSpPr>
          <p:cNvPr id="3" name="Rectangle 2"/>
          <p:cNvSpPr/>
          <p:nvPr/>
        </p:nvSpPr>
        <p:spPr>
          <a:xfrm>
            <a:off x="720436" y="2419927"/>
            <a:ext cx="7721600" cy="2951064"/>
          </a:xfrm>
          <a:prstGeom prst="rect">
            <a:avLst/>
          </a:prstGeom>
        </p:spPr>
        <p:txBody>
          <a:bodyPr wrap="square">
            <a:spAutoFit/>
          </a:bodyPr>
          <a:lstStyle/>
          <a:p>
            <a:pPr algn="r" rtl="1">
              <a:lnSpc>
                <a:spcPct val="150000"/>
              </a:lnSpc>
            </a:pPr>
            <a:r>
              <a:rPr lang="fa-IR" dirty="0"/>
              <a:t>متغیری است که بر رابطه ی بین متغیرهای مستقل و وابسته تاثیر اقتضایی داردیعنی حضور متغیر سوم(تعدیل گر)رابطه ی مورد انتظار اصلی بین متغیرهای مستقل و وابسته را تغییر می دهد.متغیر تعدیل گر را متغیر مستقل دوم نیز می نامند.</a:t>
            </a:r>
          </a:p>
          <a:p>
            <a:pPr algn="r" rtl="1">
              <a:lnSpc>
                <a:spcPct val="150000"/>
              </a:lnSpc>
            </a:pPr>
            <a:r>
              <a:rPr lang="fa-IR" dirty="0"/>
              <a:t>پژوهشگر باید درستی متغیرهای مستقل و تعدیل گر را تفکیک کنید.</a:t>
            </a:r>
          </a:p>
          <a:p>
            <a:pPr algn="r" rtl="1">
              <a:lnSpc>
                <a:spcPct val="150000"/>
              </a:lnSpc>
            </a:pPr>
            <a:r>
              <a:rPr lang="fa-IR" dirty="0"/>
              <a:t>مثال:تاثیر </a:t>
            </a:r>
            <a:r>
              <a:rPr lang="fa-IR" u="sng" dirty="0"/>
              <a:t>سیاست هر سرمایه در گردش </a:t>
            </a:r>
            <a:r>
              <a:rPr lang="fa-IR" dirty="0"/>
              <a:t>بر </a:t>
            </a:r>
            <a:r>
              <a:rPr lang="fa-IR" u="sng" dirty="0"/>
              <a:t>بازده سهام </a:t>
            </a:r>
            <a:r>
              <a:rPr lang="fa-IR" dirty="0"/>
              <a:t>را بین شرکتی </a:t>
            </a:r>
            <a:r>
              <a:rPr lang="fa-IR" u="sng" dirty="0"/>
              <a:t>با مالکیت دولتی و خصوصی</a:t>
            </a:r>
          </a:p>
          <a:p>
            <a:pPr algn="r" rtl="1">
              <a:lnSpc>
                <a:spcPct val="150000"/>
              </a:lnSpc>
            </a:pPr>
            <a:r>
              <a:rPr lang="fa-IR" dirty="0"/>
              <a:t>                  متغیر مستقل                  متغیر وابسته                  نوع مالکیت متغیر تعدیل گر بوده ولی بر ارتباط متغیرهای مستقل و وابسته اثرگذار است.</a:t>
            </a:r>
          </a:p>
        </p:txBody>
      </p:sp>
    </p:spTree>
    <p:extLst>
      <p:ext uri="{BB962C8B-B14F-4D97-AF65-F5344CB8AC3E}">
        <p14:creationId xmlns:p14="http://schemas.microsoft.com/office/powerpoint/2010/main" val="1461682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022764" y="951345"/>
            <a:ext cx="5200072" cy="1025237"/>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1900" b="1" dirty="0">
                <a:solidFill>
                  <a:schemeClr val="tx1"/>
                </a:solidFill>
              </a:rPr>
              <a:t>4-متغیر کنترل:</a:t>
            </a:r>
          </a:p>
        </p:txBody>
      </p:sp>
      <p:sp>
        <p:nvSpPr>
          <p:cNvPr id="3" name="Rectangle 2"/>
          <p:cNvSpPr/>
          <p:nvPr/>
        </p:nvSpPr>
        <p:spPr>
          <a:xfrm>
            <a:off x="831273" y="2828836"/>
            <a:ext cx="7546109" cy="1289071"/>
          </a:xfrm>
          <a:prstGeom prst="rect">
            <a:avLst/>
          </a:prstGeom>
        </p:spPr>
        <p:txBody>
          <a:bodyPr wrap="square">
            <a:spAutoFit/>
          </a:bodyPr>
          <a:lstStyle/>
          <a:p>
            <a:pPr algn="r" rtl="1">
              <a:lnSpc>
                <a:spcPct val="150000"/>
              </a:lnSpc>
            </a:pPr>
            <a:r>
              <a:rPr lang="fa-IR" dirty="0"/>
              <a:t>متغیری است که بر رابطه ی بین متغیرهای مستقل و وابسته تاثیر دارد اما پژوهشگر قصد دارد اثر آن را حذف کند.به بیان دیگر،متغیر کنترل متغیری است که تاثیرگذاری آن در جریان پژوهش کنترل می شود.</a:t>
            </a:r>
          </a:p>
        </p:txBody>
      </p:sp>
    </p:spTree>
    <p:extLst>
      <p:ext uri="{BB962C8B-B14F-4D97-AF65-F5344CB8AC3E}">
        <p14:creationId xmlns:p14="http://schemas.microsoft.com/office/powerpoint/2010/main" val="1176680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3128" y="683491"/>
            <a:ext cx="3288146" cy="54494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r" rtl="1"/>
            <a:r>
              <a:rPr lang="fa-IR" b="1" dirty="0"/>
              <a:t>تفاوت متغیر کنترل با متغیر تعدیل گر:</a:t>
            </a:r>
          </a:p>
        </p:txBody>
      </p:sp>
      <p:graphicFrame>
        <p:nvGraphicFramePr>
          <p:cNvPr id="5" name="Diagram 4"/>
          <p:cNvGraphicFramePr/>
          <p:nvPr>
            <p:extLst>
              <p:ext uri="{D42A27DB-BD31-4B8C-83A1-F6EECF244321}">
                <p14:modId xmlns:p14="http://schemas.microsoft.com/office/powerpoint/2010/main" val="376962227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160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0799" y="611847"/>
            <a:ext cx="4671344" cy="406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900" b="1" dirty="0">
                <a:solidFill>
                  <a:schemeClr val="bg1"/>
                </a:solidFill>
              </a:rPr>
              <a:t>به عنوان مثال اندازه شرکت را می خواهیم کنترل کنیم</a:t>
            </a:r>
            <a:r>
              <a:rPr lang="fa-IR" dirty="0"/>
              <a:t>.</a:t>
            </a:r>
            <a:endParaRPr lang="en-US" dirty="0"/>
          </a:p>
        </p:txBody>
      </p:sp>
      <p:sp>
        <p:nvSpPr>
          <p:cNvPr id="5" name="Oval 4"/>
          <p:cNvSpPr/>
          <p:nvPr/>
        </p:nvSpPr>
        <p:spPr>
          <a:xfrm>
            <a:off x="5855855" y="2780145"/>
            <a:ext cx="2521527" cy="76661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a:t>2 روش برای کنترل این متغیر</a:t>
            </a:r>
            <a:endParaRPr lang="en-US"/>
          </a:p>
        </p:txBody>
      </p:sp>
      <p:sp>
        <p:nvSpPr>
          <p:cNvPr id="8" name="Flowchart: Alternate Process 7"/>
          <p:cNvSpPr/>
          <p:nvPr/>
        </p:nvSpPr>
        <p:spPr>
          <a:xfrm>
            <a:off x="923637" y="1089892"/>
            <a:ext cx="4664364" cy="1690253"/>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t>1-شرکت های عضو نمونه به کمک متغیر اندازه های شرکت به دو گروه بزرگ و کوچک تقسیم می شوند سپس ارتباط بین متغیرهای مستقل و وابسته به صورت جداگانه و در دوگروه مزبور آزمون می گردد.</a:t>
            </a:r>
          </a:p>
        </p:txBody>
      </p:sp>
      <p:sp>
        <p:nvSpPr>
          <p:cNvPr id="9" name="Flowchart: Alternate Process 8"/>
          <p:cNvSpPr/>
          <p:nvPr/>
        </p:nvSpPr>
        <p:spPr>
          <a:xfrm>
            <a:off x="1043710" y="3546764"/>
            <a:ext cx="4618182" cy="1634836"/>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t>2-یا متغیر کنترل به عنوان یک متغیر توضیحی به مدل رگرسیون اضافه می شود.</a:t>
            </a:r>
          </a:p>
        </p:txBody>
      </p:sp>
      <p:sp>
        <p:nvSpPr>
          <p:cNvPr id="10" name="Rectangle 9"/>
          <p:cNvSpPr/>
          <p:nvPr/>
        </p:nvSpPr>
        <p:spPr>
          <a:xfrm>
            <a:off x="923637" y="5301888"/>
            <a:ext cx="7453745" cy="873572"/>
          </a:xfrm>
          <a:prstGeom prst="rect">
            <a:avLst/>
          </a:prstGeom>
        </p:spPr>
        <p:txBody>
          <a:bodyPr wrap="square">
            <a:spAutoFit/>
          </a:bodyPr>
          <a:lstStyle/>
          <a:p>
            <a:pPr algn="r" rtl="1">
              <a:lnSpc>
                <a:spcPct val="150000"/>
              </a:lnSpc>
            </a:pPr>
            <a:r>
              <a:rPr lang="fa-IR" dirty="0"/>
              <a:t>در مدل رگرسیون،هدف پژوهشگر پیش بینی متغیر وابسته است.متغیر وابسته تحت تاثیر عوامل فراوانی قرار دارد.</a:t>
            </a:r>
          </a:p>
        </p:txBody>
      </p:sp>
    </p:spTree>
    <p:extLst>
      <p:ext uri="{BB962C8B-B14F-4D97-AF65-F5344CB8AC3E}">
        <p14:creationId xmlns:p14="http://schemas.microsoft.com/office/powerpoint/2010/main" val="4114760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044519"/>
            <a:ext cx="7462982" cy="2248308"/>
          </a:xfrm>
          <a:prstGeom prst="rect">
            <a:avLst/>
          </a:prstGeom>
        </p:spPr>
        <p:txBody>
          <a:bodyPr wrap="square">
            <a:spAutoFit/>
          </a:bodyPr>
          <a:lstStyle/>
          <a:p>
            <a:pPr algn="r" rtl="1">
              <a:lnSpc>
                <a:spcPct val="150000"/>
              </a:lnSpc>
              <a:spcAft>
                <a:spcPts val="1000"/>
              </a:spcAft>
            </a:pPr>
            <a:r>
              <a:rPr lang="fa-IR" dirty="0">
                <a:latin typeface="Tahoma" panose="020B0604030504040204" pitchFamily="34" charset="0"/>
                <a:ea typeface="Calibri" panose="020F0502020204030204" pitchFamily="34" charset="0"/>
              </a:rPr>
              <a:t>میزان تاثیر پذیری متغیر وابسته از متغیرهای مستقل توسط</a:t>
            </a:r>
            <a:r>
              <a:rPr lang="en-GB" dirty="0">
                <a:latin typeface="Tahoma" panose="020B0604030504040204" pitchFamily="34" charset="0"/>
                <a:ea typeface="Calibri" panose="020F0502020204030204" pitchFamily="34" charset="0"/>
                <a:cs typeface="B Zar" panose="00000400000000000000" pitchFamily="2" charset="-78"/>
              </a:rPr>
              <a:t> R</a:t>
            </a:r>
            <a:r>
              <a:rPr lang="en-GB" baseline="30000" dirty="0">
                <a:latin typeface="Tahoma" panose="020B0604030504040204" pitchFamily="34" charset="0"/>
                <a:ea typeface="Calibri" panose="020F0502020204030204" pitchFamily="34" charset="0"/>
                <a:cs typeface="B Zar" panose="00000400000000000000" pitchFamily="2" charset="-78"/>
              </a:rPr>
              <a:t>2</a:t>
            </a:r>
            <a:r>
              <a:rPr lang="fa-IR" dirty="0">
                <a:latin typeface="Tahoma" panose="020B0604030504040204" pitchFamily="34" charset="0"/>
                <a:ea typeface="Calibri" panose="020F0502020204030204" pitchFamily="34" charset="0"/>
                <a:cs typeface="B Zar" panose="00000400000000000000" pitchFamily="2" charset="-78"/>
              </a:rPr>
              <a:t>  </a:t>
            </a:r>
            <a:r>
              <a:rPr lang="fa-IR" dirty="0"/>
              <a:t>مشخص می شود.هرچه ضریب تعیینبیشتر باشد،نتیجه می شود متغیرهای مستقل درصد بالاتری از تغیییرات متغیر وابسته را تشریح کرده اند.</a:t>
            </a:r>
          </a:p>
          <a:p>
            <a:pPr algn="r" rtl="1">
              <a:lnSpc>
                <a:spcPct val="150000"/>
              </a:lnSpc>
              <a:spcAft>
                <a:spcPts val="1000"/>
              </a:spcAft>
            </a:pPr>
            <a:r>
              <a:rPr lang="fa-IR" dirty="0"/>
              <a:t>هرچه متغیرهای کنترل در مدل رگرسیون بیشتر باشد،مدل کاراتر خواهد بود زیرا ارتباط بین متغیرهای مستقل و وابسته،با وجود کنترل بسیاری از متغیرهای اثرگذار بررسی می شود.</a:t>
            </a:r>
          </a:p>
        </p:txBody>
      </p:sp>
      <mc:AlternateContent xmlns:mc="http://schemas.openxmlformats.org/markup-compatibility/2006" xmlns:a14="http://schemas.microsoft.com/office/drawing/2010/main">
        <mc:Choice Requires="a14">
          <p:sp>
            <p:nvSpPr>
              <p:cNvPr id="3" name="Rectangle 2"/>
              <p:cNvSpPr/>
              <p:nvPr/>
            </p:nvSpPr>
            <p:spPr>
              <a:xfrm>
                <a:off x="4059897" y="1121189"/>
                <a:ext cx="117198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riblet"/>
                  <a:contourClr>
                    <a:schemeClr val="bg1">
                      <a:lumMod val="65000"/>
                    </a:schemeClr>
                  </a:contourClr>
                </a:sp3d>
              </a:bodyPr>
              <a:lstStyle/>
              <a:p>
                <a:pPr algn="ctr"/>
                <a14:m>
                  <m:oMathPara xmlns:m="http://schemas.openxmlformats.org/officeDocument/2006/math">
                    <m:oMathParaPr>
                      <m:jc m:val="centerGroup"/>
                    </m:oMathParaPr>
                    <m:oMath xmlns:m="http://schemas.openxmlformats.org/officeDocument/2006/math">
                      <m:sSub>
                        <m:sSubPr>
                          <m:ctrlPr>
                            <a:rPr lang="en-US" sz="5400" b="1" i="1" cap="none" spc="0" smtClean="0">
                              <a:ln/>
                              <a:solidFill>
                                <a:schemeClr val="accent3"/>
                              </a:solidFill>
                              <a:effectLst/>
                              <a:latin typeface="Cambria Math" panose="02040503050406030204" pitchFamily="18" charset="0"/>
                            </a:rPr>
                          </m:ctrlPr>
                        </m:sSubPr>
                        <m:e>
                          <m:r>
                            <a:rPr lang="en-US" sz="5400" b="1" i="1" cap="none" spc="0" smtClean="0">
                              <a:ln/>
                              <a:solidFill>
                                <a:schemeClr val="accent3"/>
                              </a:solidFill>
                              <a:effectLst/>
                              <a:latin typeface="Cambria Math" panose="02040503050406030204" pitchFamily="18" charset="0"/>
                            </a:rPr>
                            <m:t>𝑹</m:t>
                          </m:r>
                        </m:e>
                        <m:sub>
                          <m:r>
                            <a:rPr lang="en-US" sz="5400" b="1" i="1" cap="none" spc="0" smtClean="0">
                              <a:ln/>
                              <a:solidFill>
                                <a:schemeClr val="accent3"/>
                              </a:solidFill>
                              <a:effectLst/>
                              <a:latin typeface="Cambria Math" panose="02040503050406030204" pitchFamily="18" charset="0"/>
                            </a:rPr>
                            <m:t>𝟐</m:t>
                          </m:r>
                        </m:sub>
                      </m:sSub>
                    </m:oMath>
                  </m:oMathPara>
                </a14:m>
                <a:endParaRPr lang="en-US" sz="5400" b="1" cap="none" spc="0" dirty="0">
                  <a:ln/>
                  <a:solidFill>
                    <a:schemeClr val="accent3"/>
                  </a:solidFill>
                  <a:effectLst/>
                </a:endParaRPr>
              </a:p>
            </p:txBody>
          </p:sp>
        </mc:Choice>
        <mc:Fallback xmlns="">
          <p:sp>
            <p:nvSpPr>
              <p:cNvPr id="3" name="Rectangle 2"/>
              <p:cNvSpPr>
                <a:spLocks noRot="1" noChangeAspect="1" noMove="1" noResize="1" noEditPoints="1" noAdjustHandles="1" noChangeArrowheads="1" noChangeShapeType="1" noTextEdit="1"/>
              </p:cNvSpPr>
              <p:nvPr/>
            </p:nvSpPr>
            <p:spPr>
              <a:xfrm>
                <a:off x="4059897" y="1121189"/>
                <a:ext cx="1171988" cy="92333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7001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382" y="1725970"/>
            <a:ext cx="7666182" cy="2663806"/>
          </a:xfrm>
          <a:prstGeom prst="rect">
            <a:avLst/>
          </a:prstGeom>
        </p:spPr>
        <p:txBody>
          <a:bodyPr wrap="square">
            <a:spAutoFit/>
          </a:bodyPr>
          <a:lstStyle/>
          <a:p>
            <a:pPr algn="r" rtl="1">
              <a:lnSpc>
                <a:spcPct val="150000"/>
              </a:lnSpc>
              <a:spcAft>
                <a:spcPts val="1000"/>
              </a:spcAft>
            </a:pPr>
            <a:r>
              <a:rPr lang="fa-IR" dirty="0"/>
              <a:t>به متغیری اطلاق می شود که بر رابطه بین متغیرهای مستقل و وابسته اثرگذار است اما پژوهش گر قادر به حذف اثر آن نمی باشد و به صورت مستقیم نیز قابل مشاهده و کنترل نیست.به این متغیرها،متغیرهای مزاحم نیز گفته می شود.</a:t>
            </a:r>
          </a:p>
          <a:p>
            <a:pPr algn="r" rtl="1">
              <a:lnSpc>
                <a:spcPct val="150000"/>
              </a:lnSpc>
              <a:spcAft>
                <a:spcPts val="1000"/>
              </a:spcAft>
            </a:pPr>
            <a:r>
              <a:rPr lang="fa-IR" dirty="0"/>
              <a:t>به عنوان مثال پژوهشگرقادر به اندازه گیری و کنترل اثر تورم بر ارتباط بین استراتژی ...  نمی باشد زیرا اندازه گیری عامل تورم و تعدیل ارقام مالی به واسطه ی تورم بسیار دشوار است.تورم یک متغیر مداخله گر است که قادر به حذف اثر آن نمی باشیم.</a:t>
            </a:r>
          </a:p>
        </p:txBody>
      </p:sp>
      <p:sp>
        <p:nvSpPr>
          <p:cNvPr id="3" name="Down Arrow Callout 2"/>
          <p:cNvSpPr/>
          <p:nvPr/>
        </p:nvSpPr>
        <p:spPr>
          <a:xfrm>
            <a:off x="2133600" y="885461"/>
            <a:ext cx="4913745" cy="840509"/>
          </a:xfrm>
          <a:prstGeom prst="downArrowCallou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rtl="1">
              <a:lnSpc>
                <a:spcPct val="115000"/>
              </a:lnSpc>
              <a:spcAft>
                <a:spcPts val="1000"/>
              </a:spcAft>
            </a:pPr>
            <a:r>
              <a:rPr lang="fa-IR" sz="1900" b="1" dirty="0">
                <a:solidFill>
                  <a:schemeClr val="tx1"/>
                </a:solidFill>
              </a:rPr>
              <a:t>5-متغیر مداخله گر:</a:t>
            </a:r>
          </a:p>
        </p:txBody>
      </p:sp>
    </p:spTree>
    <p:extLst>
      <p:ext uri="{BB962C8B-B14F-4D97-AF65-F5344CB8AC3E}">
        <p14:creationId xmlns:p14="http://schemas.microsoft.com/office/powerpoint/2010/main" val="1816887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382982" y="1006764"/>
            <a:ext cx="4350327" cy="822036"/>
          </a:xfrm>
          <a:prstGeom prst="downArrow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spcAft>
                <a:spcPts val="1000"/>
              </a:spcAft>
            </a:pPr>
            <a:r>
              <a:rPr lang="fa-IR" sz="1900" b="1" dirty="0">
                <a:solidFill>
                  <a:schemeClr val="tx1"/>
                </a:solidFill>
              </a:rPr>
              <a:t>6-متغیر زمینه ای:</a:t>
            </a:r>
          </a:p>
        </p:txBody>
      </p:sp>
      <p:sp>
        <p:nvSpPr>
          <p:cNvPr id="3" name="Rectangle 2"/>
          <p:cNvSpPr/>
          <p:nvPr/>
        </p:nvSpPr>
        <p:spPr>
          <a:xfrm>
            <a:off x="951345" y="2413338"/>
            <a:ext cx="7250545" cy="2120068"/>
          </a:xfrm>
          <a:prstGeom prst="rect">
            <a:avLst/>
          </a:prstGeom>
        </p:spPr>
        <p:txBody>
          <a:bodyPr wrap="square">
            <a:spAutoFit/>
          </a:bodyPr>
          <a:lstStyle/>
          <a:p>
            <a:pPr algn="r" rtl="1">
              <a:lnSpc>
                <a:spcPct val="150000"/>
              </a:lnSpc>
            </a:pPr>
            <a:r>
              <a:rPr lang="fa-IR" dirty="0"/>
              <a:t>به متغیری اطلاق می شود که ویژگی های جامعه و نمونه ی مورد مطالعه را برای آشنایی بیشتر نشان می دهد و هدف اصلی پژوهشکر به شمار نمی رود.</a:t>
            </a:r>
          </a:p>
          <a:p>
            <a:pPr algn="r" rtl="1">
              <a:lnSpc>
                <a:spcPct val="150000"/>
              </a:lnSpc>
            </a:pPr>
            <a:r>
              <a:rPr lang="fa-IR" dirty="0"/>
              <a:t>در پژوهش هایی که داده های مورد نیاز با ابزار پرسش نامه گردآوری می شوند،شناسایی ویژگی های پاسخ گویان به درک بیشتر خواننده و کاربران نتایج پژ&lt;هش کمک می کند.متغیرهای سین،جنس و تحصیلات </a:t>
            </a:r>
          </a:p>
        </p:txBody>
      </p:sp>
    </p:spTree>
    <p:extLst>
      <p:ext uri="{BB962C8B-B14F-4D97-AF65-F5344CB8AC3E}">
        <p14:creationId xmlns:p14="http://schemas.microsoft.com/office/powerpoint/2010/main" val="6433156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92666710"/>
              </p:ext>
            </p:extLst>
          </p:nvPr>
        </p:nvGraphicFramePr>
        <p:xfrm>
          <a:off x="932873" y="969818"/>
          <a:ext cx="7111999" cy="5135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033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7527" y="665018"/>
            <a:ext cx="2364509" cy="535709"/>
          </a:xfrm>
          <a:prstGeom prst="rect">
            <a:avLst/>
          </a:prstGeom>
          <a:solidFill>
            <a:schemeClr val="bg2">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900" b="1" dirty="0">
                <a:solidFill>
                  <a:schemeClr val="bg1"/>
                </a:solidFill>
              </a:rPr>
              <a:t>انواع داده ها:</a:t>
            </a:r>
          </a:p>
        </p:txBody>
      </p:sp>
      <p:pic>
        <p:nvPicPr>
          <p:cNvPr id="3" name="Picture 2"/>
          <p:cNvPicPr>
            <a:picLocks noChangeAspect="1"/>
          </p:cNvPicPr>
          <p:nvPr/>
        </p:nvPicPr>
        <p:blipFill>
          <a:blip r:embed="rId2"/>
          <a:stretch>
            <a:fillRect/>
          </a:stretch>
        </p:blipFill>
        <p:spPr>
          <a:xfrm>
            <a:off x="6210707" y="1503994"/>
            <a:ext cx="2231329" cy="463336"/>
          </a:xfrm>
          <a:prstGeom prst="rect">
            <a:avLst/>
          </a:prstGeom>
        </p:spPr>
      </p:pic>
      <p:sp>
        <p:nvSpPr>
          <p:cNvPr id="4" name="Rectangle 3"/>
          <p:cNvSpPr/>
          <p:nvPr/>
        </p:nvSpPr>
        <p:spPr>
          <a:xfrm>
            <a:off x="6077527" y="1582609"/>
            <a:ext cx="2140330" cy="384721"/>
          </a:xfrm>
          <a:prstGeom prst="rect">
            <a:avLst/>
          </a:prstGeom>
        </p:spPr>
        <p:txBody>
          <a:bodyPr wrap="none">
            <a:spAutoFit/>
          </a:bodyPr>
          <a:lstStyle/>
          <a:p>
            <a:r>
              <a:rPr lang="fa-IR" sz="1900" b="1" dirty="0"/>
              <a:t>1-دادههای سری زمانی:</a:t>
            </a:r>
            <a:endParaRPr lang="en-US" sz="1900" b="1" dirty="0"/>
          </a:p>
        </p:txBody>
      </p:sp>
      <p:sp>
        <p:nvSpPr>
          <p:cNvPr id="5" name="Rectangle 4"/>
          <p:cNvSpPr/>
          <p:nvPr/>
        </p:nvSpPr>
        <p:spPr>
          <a:xfrm>
            <a:off x="692727" y="1967330"/>
            <a:ext cx="7620000" cy="1297343"/>
          </a:xfrm>
          <a:prstGeom prst="rect">
            <a:avLst/>
          </a:prstGeom>
        </p:spPr>
        <p:txBody>
          <a:bodyPr wrap="square">
            <a:spAutoFit/>
          </a:bodyPr>
          <a:lstStyle/>
          <a:p>
            <a:pPr algn="r" rtl="1">
              <a:lnSpc>
                <a:spcPct val="150000"/>
              </a:lnSpc>
            </a:pPr>
            <a:r>
              <a:rPr lang="fa-IR" b="1" dirty="0"/>
              <a:t>زمانی</a:t>
            </a:r>
            <a:r>
              <a:rPr lang="fa-IR" dirty="0"/>
              <a:t>:مقادیر  یک متغیر را در نقاط متوالی در طول زمان،اندازه گیری می کند.این توالی می تواند سالانه،فصلی،ماهانه </a:t>
            </a:r>
            <a:r>
              <a:rPr lang="fa-IR" dirty="0" smtClean="0"/>
              <a:t>ویا</a:t>
            </a:r>
            <a:r>
              <a:rPr lang="en-US" dirty="0" smtClean="0"/>
              <a:t>  </a:t>
            </a:r>
            <a:r>
              <a:rPr lang="fa-IR" dirty="0"/>
              <a:t>هفتگی باشد.</a:t>
            </a:r>
            <a:r>
              <a:rPr lang="en-US" dirty="0"/>
              <a:t> </a:t>
            </a:r>
            <a:r>
              <a:rPr lang="fa-IR" dirty="0"/>
              <a:t>برای بررسی پدیده ها در سطح کلان از این داده ها استفاده می شود که عموما شامل سری زمانی سالانه یا فصلی است (معمولا از اندیس </a:t>
            </a:r>
            <a:r>
              <a:rPr lang="en-US" dirty="0"/>
              <a:t>t</a:t>
            </a:r>
            <a:r>
              <a:rPr lang="fa-IR" dirty="0"/>
              <a:t> استفاده می شود)    </a:t>
            </a:r>
            <a:endParaRPr lang="fa-IR" dirty="0" smtClean="0"/>
          </a:p>
        </p:txBody>
      </p:sp>
      <p:pic>
        <p:nvPicPr>
          <p:cNvPr id="6" name="Picture 5"/>
          <p:cNvPicPr>
            <a:picLocks noChangeAspect="1"/>
          </p:cNvPicPr>
          <p:nvPr/>
        </p:nvPicPr>
        <p:blipFill>
          <a:blip r:embed="rId3"/>
          <a:stretch>
            <a:fillRect/>
          </a:stretch>
        </p:blipFill>
        <p:spPr>
          <a:xfrm>
            <a:off x="6210704" y="3837710"/>
            <a:ext cx="2231329" cy="463336"/>
          </a:xfrm>
          <a:prstGeom prst="rect">
            <a:avLst/>
          </a:prstGeom>
        </p:spPr>
      </p:pic>
      <p:sp>
        <p:nvSpPr>
          <p:cNvPr id="7" name="Rectangle 6"/>
          <p:cNvSpPr/>
          <p:nvPr/>
        </p:nvSpPr>
        <p:spPr>
          <a:xfrm>
            <a:off x="6417242" y="3884712"/>
            <a:ext cx="1685077" cy="369332"/>
          </a:xfrm>
          <a:prstGeom prst="rect">
            <a:avLst/>
          </a:prstGeom>
        </p:spPr>
        <p:txBody>
          <a:bodyPr wrap="none">
            <a:spAutoFit/>
          </a:bodyPr>
          <a:lstStyle/>
          <a:p>
            <a:r>
              <a:rPr lang="fa-IR" b="1" dirty="0" smtClean="0"/>
              <a:t>2-داده </a:t>
            </a:r>
            <a:r>
              <a:rPr lang="fa-IR" b="1" dirty="0"/>
              <a:t>های مقطعی:</a:t>
            </a:r>
            <a:endParaRPr lang="en-US" dirty="0"/>
          </a:p>
        </p:txBody>
      </p:sp>
      <p:sp>
        <p:nvSpPr>
          <p:cNvPr id="8" name="Rectangle 7"/>
          <p:cNvSpPr/>
          <p:nvPr/>
        </p:nvSpPr>
        <p:spPr>
          <a:xfrm>
            <a:off x="544945" y="4396754"/>
            <a:ext cx="7897090" cy="881844"/>
          </a:xfrm>
          <a:prstGeom prst="rect">
            <a:avLst/>
          </a:prstGeom>
        </p:spPr>
        <p:txBody>
          <a:bodyPr wrap="square">
            <a:spAutoFit/>
          </a:bodyPr>
          <a:lstStyle/>
          <a:p>
            <a:pPr algn="r" rtl="1">
              <a:lnSpc>
                <a:spcPct val="150000"/>
              </a:lnSpc>
            </a:pPr>
            <a:r>
              <a:rPr lang="fa-IR" dirty="0"/>
              <a:t>مقادیر یک </a:t>
            </a:r>
            <a:r>
              <a:rPr lang="fa-IR" dirty="0" smtClean="0"/>
              <a:t>متغیر </a:t>
            </a:r>
            <a:r>
              <a:rPr lang="fa-IR" dirty="0"/>
              <a:t>را در زمان معین و روی واحدهای متعدد اندازه گیری می کند.این واحدها می توانند افراد،خانوارها،شرکت ها،صنایع و حتی کشورهای مختلف باشند(از اندیس </a:t>
            </a:r>
            <a:r>
              <a:rPr lang="en-US" dirty="0" err="1"/>
              <a:t>i</a:t>
            </a:r>
            <a:r>
              <a:rPr lang="fa-IR" dirty="0"/>
              <a:t> برای داده های مقطعی)</a:t>
            </a:r>
          </a:p>
        </p:txBody>
      </p:sp>
    </p:spTree>
    <p:extLst>
      <p:ext uri="{BB962C8B-B14F-4D97-AF65-F5344CB8AC3E}">
        <p14:creationId xmlns:p14="http://schemas.microsoft.com/office/powerpoint/2010/main" val="849389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777" y="743528"/>
            <a:ext cx="2231329" cy="463336"/>
          </a:xfrm>
          <a:prstGeom prst="rect">
            <a:avLst/>
          </a:prstGeom>
        </p:spPr>
      </p:pic>
      <p:sp>
        <p:nvSpPr>
          <p:cNvPr id="4" name="Rectangle 3"/>
          <p:cNvSpPr/>
          <p:nvPr/>
        </p:nvSpPr>
        <p:spPr>
          <a:xfrm>
            <a:off x="6644779" y="837532"/>
            <a:ext cx="1680268" cy="369332"/>
          </a:xfrm>
          <a:prstGeom prst="rect">
            <a:avLst/>
          </a:prstGeom>
        </p:spPr>
        <p:txBody>
          <a:bodyPr wrap="none">
            <a:spAutoFit/>
          </a:bodyPr>
          <a:lstStyle/>
          <a:p>
            <a:r>
              <a:rPr lang="fa-IR" b="1" dirty="0"/>
              <a:t>3-داده های </a:t>
            </a:r>
            <a:r>
              <a:rPr lang="fa-IR" b="1" dirty="0" smtClean="0"/>
              <a:t>ترکیبی:</a:t>
            </a:r>
            <a:endParaRPr lang="en-US" dirty="0"/>
          </a:p>
        </p:txBody>
      </p:sp>
      <p:sp>
        <p:nvSpPr>
          <p:cNvPr id="5" name="Rectangle 4"/>
          <p:cNvSpPr/>
          <p:nvPr/>
        </p:nvSpPr>
        <p:spPr>
          <a:xfrm>
            <a:off x="692727" y="1300868"/>
            <a:ext cx="7730837" cy="1704569"/>
          </a:xfrm>
          <a:prstGeom prst="rect">
            <a:avLst/>
          </a:prstGeom>
        </p:spPr>
        <p:txBody>
          <a:bodyPr wrap="square">
            <a:spAutoFit/>
          </a:bodyPr>
          <a:lstStyle/>
          <a:p>
            <a:pPr algn="r" rtl="1">
              <a:lnSpc>
                <a:spcPct val="150000"/>
              </a:lnSpc>
            </a:pPr>
            <a:r>
              <a:rPr lang="fa-IR" dirty="0"/>
              <a:t>مقادیر یک متغیر را در یک دوره زمانی معین و روی داده های متعدد اندازه گیری می کند.این واحدها می توانند افراد،خانوارها،شرکت ها،صنایع و یا کشورهای مختلف باشند.در این حالن نمونه آماری شامل مقداری شرکت در یک دوره ی زمانی مشخص است.(معمولا از اندیس </a:t>
            </a:r>
            <a:r>
              <a:rPr lang="en-US" dirty="0" err="1"/>
              <a:t>i</a:t>
            </a:r>
            <a:r>
              <a:rPr lang="fa-IR" dirty="0"/>
              <a:t> و </a:t>
            </a:r>
            <a:r>
              <a:rPr lang="en-US" dirty="0"/>
              <a:t>t</a:t>
            </a:r>
            <a:r>
              <a:rPr lang="fa-IR" dirty="0"/>
              <a:t> برای داده های ترکیبی استفاده می شود.)</a:t>
            </a:r>
          </a:p>
        </p:txBody>
      </p:sp>
    </p:spTree>
    <p:extLst>
      <p:ext uri="{BB962C8B-B14F-4D97-AF65-F5344CB8AC3E}">
        <p14:creationId xmlns:p14="http://schemas.microsoft.com/office/powerpoint/2010/main" val="362458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8502" y="3777877"/>
            <a:ext cx="5170960" cy="6381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84921" y="956698"/>
            <a:ext cx="4125425" cy="6381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14401" y="988081"/>
            <a:ext cx="7410900" cy="5124480"/>
          </a:xfrm>
          <a:prstGeom prst="rect">
            <a:avLst/>
          </a:prstGeom>
        </p:spPr>
        <p:txBody>
          <a:bodyPr wrap="square">
            <a:spAutoFit/>
          </a:bodyPr>
          <a:lstStyle/>
          <a:p>
            <a:pPr algn="r" rtl="1">
              <a:lnSpc>
                <a:spcPct val="150000"/>
              </a:lnSpc>
            </a:pPr>
            <a:r>
              <a:rPr lang="fa-IR" sz="2000" b="1" dirty="0"/>
              <a:t>پیشینه ی پژوهش های تجربی در حسابداری</a:t>
            </a:r>
            <a:r>
              <a:rPr lang="fa-IR" sz="2000" b="1" dirty="0" smtClean="0"/>
              <a:t>:</a:t>
            </a:r>
          </a:p>
          <a:p>
            <a:pPr algn="r" rtl="1">
              <a:lnSpc>
                <a:spcPct val="150000"/>
              </a:lnSpc>
            </a:pPr>
            <a:endParaRPr lang="fa-IR" sz="500" b="1" dirty="0"/>
          </a:p>
          <a:p>
            <a:pPr algn="just" rtl="1">
              <a:lnSpc>
                <a:spcPct val="150000"/>
              </a:lnSpc>
            </a:pPr>
            <a:r>
              <a:rPr lang="fa-IR" dirty="0"/>
              <a:t>محور اصلی پژوهش های توصیفی در حسابداری</a:t>
            </a:r>
            <a:r>
              <a:rPr lang="fa-IR" dirty="0" smtClean="0"/>
              <a:t>،</a:t>
            </a:r>
            <a:r>
              <a:rPr lang="en-US" dirty="0" smtClean="0"/>
              <a:t> </a:t>
            </a:r>
            <a:r>
              <a:rPr lang="fa-IR" dirty="0" smtClean="0"/>
              <a:t>تحقیقات </a:t>
            </a:r>
            <a:r>
              <a:rPr lang="fa-IR" dirty="0"/>
              <a:t>بازار سرمایه است که واکنش سرمایه گذاران را نسبت به اطلاعات بررسی می کند.یکی از پژوهش های تجربی اولیه در حوزه ی حسابداری </a:t>
            </a:r>
            <a:r>
              <a:rPr lang="fa-IR" dirty="0" smtClean="0"/>
              <a:t>توسط </a:t>
            </a:r>
            <a:r>
              <a:rPr lang="fa-IR" dirty="0"/>
              <a:t>بال و براون(1968) و بیور(1968)انجام شد که واکنش، بازار سرمایه </a:t>
            </a:r>
            <a:r>
              <a:rPr lang="fa-IR" dirty="0" smtClean="0"/>
              <a:t>و </a:t>
            </a:r>
            <a:r>
              <a:rPr lang="fa-IR" dirty="0"/>
              <a:t>سرمایه گذاران را نسبت به اطلاعات بررسی کردند و تدوین تئوری اثباتی را به بال و </a:t>
            </a:r>
            <a:r>
              <a:rPr lang="fa-IR" dirty="0" smtClean="0"/>
              <a:t>ب</a:t>
            </a:r>
            <a:r>
              <a:rPr lang="fa-IR" dirty="0"/>
              <a:t>ر</a:t>
            </a:r>
            <a:r>
              <a:rPr lang="fa-IR" dirty="0" smtClean="0"/>
              <a:t>اون </a:t>
            </a:r>
            <a:r>
              <a:rPr lang="fa-IR" dirty="0"/>
              <a:t>نسبت داده اند</a:t>
            </a:r>
            <a:r>
              <a:rPr lang="fa-IR" dirty="0" smtClean="0"/>
              <a:t>.</a:t>
            </a:r>
            <a:br>
              <a:rPr lang="fa-IR" dirty="0" smtClean="0"/>
            </a:br>
            <a:r>
              <a:rPr lang="fa-IR" dirty="0" smtClean="0"/>
              <a:t>در </a:t>
            </a:r>
            <a:r>
              <a:rPr lang="fa-IR" dirty="0"/>
              <a:t>این گونه پژوهش ها پژوهشگر به دنبال کشف واقعیت می‌باشد و آنچه هست را بیان می کند</a:t>
            </a:r>
            <a:r>
              <a:rPr lang="fa-IR" dirty="0" smtClean="0"/>
              <a:t>.</a:t>
            </a:r>
          </a:p>
          <a:p>
            <a:pPr algn="just" rtl="1">
              <a:lnSpc>
                <a:spcPct val="150000"/>
              </a:lnSpc>
            </a:pPr>
            <a:endParaRPr lang="fa-IR" sz="600" dirty="0"/>
          </a:p>
          <a:p>
            <a:pPr algn="r" rtl="1">
              <a:lnSpc>
                <a:spcPct val="150000"/>
              </a:lnSpc>
            </a:pPr>
            <a:r>
              <a:rPr lang="fa-IR" sz="2000" b="1" dirty="0"/>
              <a:t>تفاوت نوع پژوهش، روش پژوهش و روش شناسی پژوهش</a:t>
            </a:r>
            <a:r>
              <a:rPr lang="fa-IR" sz="2000" b="1" dirty="0" smtClean="0"/>
              <a:t>:</a:t>
            </a:r>
          </a:p>
          <a:p>
            <a:pPr algn="r" rtl="1">
              <a:lnSpc>
                <a:spcPct val="150000"/>
              </a:lnSpc>
            </a:pPr>
            <a:endParaRPr lang="fa-IR" sz="500" b="1" dirty="0"/>
          </a:p>
          <a:p>
            <a:pPr algn="just" rtl="1">
              <a:lnSpc>
                <a:spcPct val="150000"/>
              </a:lnSpc>
            </a:pPr>
            <a:r>
              <a:rPr lang="fa-IR" dirty="0"/>
              <a:t>نوع پژوهش برای دسته بندی مطالعات انجام می شود.روش پژوهش به معنای مراحل اجرای یک پژوهش به منظور رسیدن به پاسخ مساله است و روش شناسی پژوهش برای انتخاب نوع پژوهش، دامنه ی زمانی و مکانی مورد مطالعه، جامعه آماری، روش گردآوری داده ها و ... به کار می رود</a:t>
            </a:r>
            <a:r>
              <a:rPr lang="fa-IR" dirty="0" smtClean="0"/>
              <a:t>.</a:t>
            </a:r>
            <a:endParaRPr lang="fa-IR" dirty="0"/>
          </a:p>
          <a:p>
            <a:pPr algn="r" rtl="1">
              <a:lnSpc>
                <a:spcPct val="150000"/>
              </a:lnSpc>
            </a:pP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00" y="641334"/>
            <a:ext cx="432387" cy="638530"/>
          </a:xfrm>
          <a:prstGeom prst="rect">
            <a:avLst/>
          </a:prstGeom>
        </p:spPr>
      </p:pic>
    </p:spTree>
    <p:extLst>
      <p:ext uri="{BB962C8B-B14F-4D97-AF65-F5344CB8AC3E}">
        <p14:creationId xmlns:p14="http://schemas.microsoft.com/office/powerpoint/2010/main" val="234607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542472" y="624051"/>
            <a:ext cx="6151419" cy="1173018"/>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t>فرض اولیه برای اجرای آزمون های پارامتریک چیست؟</a:t>
            </a:r>
            <a:endParaRPr lang="en-US" dirty="0"/>
          </a:p>
        </p:txBody>
      </p:sp>
      <p:sp>
        <p:nvSpPr>
          <p:cNvPr id="3" name="Rectangle 2"/>
          <p:cNvSpPr/>
          <p:nvPr/>
        </p:nvSpPr>
        <p:spPr>
          <a:xfrm>
            <a:off x="729672" y="1717963"/>
            <a:ext cx="7777018" cy="1289071"/>
          </a:xfrm>
          <a:prstGeom prst="rect">
            <a:avLst/>
          </a:prstGeom>
        </p:spPr>
        <p:txBody>
          <a:bodyPr wrap="square">
            <a:spAutoFit/>
          </a:bodyPr>
          <a:lstStyle/>
          <a:p>
            <a:pPr algn="r" rtl="1">
              <a:lnSpc>
                <a:spcPct val="150000"/>
              </a:lnSpc>
            </a:pPr>
            <a:r>
              <a:rPr lang="fa-IR" dirty="0"/>
              <a:t>اغلب متغیرهای به کاررفته در مدل رگرسیون از نوع کمی هستند متغیرهای کمی به دلیل مقادیر متعددی که به خود می گیرند دارای توزیع ها و روند تغییرات متفاوتی می باشند.</a:t>
            </a:r>
          </a:p>
          <a:p>
            <a:pPr algn="r" rtl="1">
              <a:lnSpc>
                <a:spcPct val="150000"/>
              </a:lnSpc>
            </a:pPr>
            <a:r>
              <a:rPr lang="fa-IR" dirty="0"/>
              <a:t>وضعیت مطلوب این است که برای اجرای آزمون های پاراتریک،توزیع داده ها نرمال باشد.</a:t>
            </a:r>
          </a:p>
        </p:txBody>
      </p:sp>
      <p:sp>
        <p:nvSpPr>
          <p:cNvPr id="5" name="Flowchart: Punched Tape 4"/>
          <p:cNvSpPr/>
          <p:nvPr/>
        </p:nvSpPr>
        <p:spPr>
          <a:xfrm>
            <a:off x="1542472" y="3007034"/>
            <a:ext cx="6151419" cy="1095106"/>
          </a:xfrm>
          <a:prstGeom prst="flowChartPunchedTape">
            <a:avLst/>
          </a:prstGeom>
          <a:solidFill>
            <a:schemeClr val="accent3">
              <a:lumMod val="20000"/>
              <a:lumOff val="80000"/>
            </a:schemeClr>
          </a:solidFill>
          <a:ln>
            <a:solidFill>
              <a:schemeClr val="bg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b="1"/>
              <a:t>عدم حذف داده های پرت از توزیع داده ها ممکن است چه مشکلاتی ایجاد کند؟</a:t>
            </a:r>
            <a:endParaRPr lang="fa-IR" b="1" dirty="0"/>
          </a:p>
        </p:txBody>
      </p:sp>
      <p:sp>
        <p:nvSpPr>
          <p:cNvPr id="6" name="Rectangle 5"/>
          <p:cNvSpPr/>
          <p:nvPr/>
        </p:nvSpPr>
        <p:spPr>
          <a:xfrm>
            <a:off x="618836" y="4100946"/>
            <a:ext cx="7887854" cy="1704569"/>
          </a:xfrm>
          <a:prstGeom prst="rect">
            <a:avLst/>
          </a:prstGeom>
        </p:spPr>
        <p:txBody>
          <a:bodyPr wrap="square">
            <a:spAutoFit/>
          </a:bodyPr>
          <a:lstStyle/>
          <a:p>
            <a:pPr algn="r" rtl="1">
              <a:lnSpc>
                <a:spcPct val="150000"/>
              </a:lnSpc>
            </a:pPr>
            <a:r>
              <a:rPr lang="fa-IR" dirty="0"/>
              <a:t>به منظور نزدیک کردن توزیع متغیرها به توزیع نرمال و ایجاد پراکندگی مناسب بین داده های هر متغیر بایدداده های پرت را حذف کرد.داده های پرت داده های انتهایی دو سر طیف توزیع هستند که معمولا فاصله ی زیادی با سایر داده ها دارند.داده های پرت از میانگین توزیع داده ها فاصله ی زیادی دارند و وجود آنها منجر به چولگی شدید در توزیع می شود.</a:t>
            </a:r>
          </a:p>
        </p:txBody>
      </p:sp>
    </p:spTree>
    <p:extLst>
      <p:ext uri="{BB962C8B-B14F-4D97-AF65-F5344CB8AC3E}">
        <p14:creationId xmlns:p14="http://schemas.microsoft.com/office/powerpoint/2010/main" val="505849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218" y="2037901"/>
            <a:ext cx="5172364" cy="3771771"/>
          </a:xfrm>
          <a:prstGeom prst="rect">
            <a:avLst/>
          </a:prstGeom>
        </p:spPr>
      </p:pic>
      <p:sp>
        <p:nvSpPr>
          <p:cNvPr id="4" name="Rectangle 3"/>
          <p:cNvSpPr/>
          <p:nvPr/>
        </p:nvSpPr>
        <p:spPr>
          <a:xfrm>
            <a:off x="638476" y="898390"/>
            <a:ext cx="788228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r" rtl="1"/>
            <a:r>
              <a:rPr lang="fa-IR" sz="5400" b="1" dirty="0">
                <a:ln/>
                <a:solidFill>
                  <a:schemeClr val="accent4"/>
                </a:solidFill>
              </a:rPr>
              <a:t>آماده سازی داده ها پیش از تحلیل:</a:t>
            </a:r>
          </a:p>
        </p:txBody>
      </p:sp>
    </p:spTree>
    <p:extLst>
      <p:ext uri="{BB962C8B-B14F-4D97-AF65-F5344CB8AC3E}">
        <p14:creationId xmlns:p14="http://schemas.microsoft.com/office/powerpoint/2010/main" val="2909464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564" y="917415"/>
            <a:ext cx="7629235" cy="4662815"/>
          </a:xfrm>
          <a:prstGeom prst="rect">
            <a:avLst/>
          </a:prstGeom>
        </p:spPr>
        <p:txBody>
          <a:bodyPr wrap="square">
            <a:spAutoFit/>
          </a:bodyPr>
          <a:lstStyle/>
          <a:p>
            <a:pPr algn="r" rtl="1">
              <a:lnSpc>
                <a:spcPct val="150000"/>
              </a:lnSpc>
            </a:pPr>
            <a:r>
              <a:rPr lang="fa-IR" dirty="0"/>
              <a:t>برای آماده سازی داده ها،ابتدا داده های خام اولیه را در نرم افزار </a:t>
            </a:r>
            <a:r>
              <a:rPr lang="en-US" dirty="0"/>
              <a:t>Excel</a:t>
            </a:r>
            <a:r>
              <a:rPr lang="fa-IR" dirty="0"/>
              <a:t> دسته بندی می شود،سپس در گام های زیر بر روی داده ها اجرا می شود:</a:t>
            </a:r>
          </a:p>
          <a:p>
            <a:pPr algn="r" rtl="1">
              <a:lnSpc>
                <a:spcPct val="150000"/>
              </a:lnSpc>
            </a:pPr>
            <a:r>
              <a:rPr lang="fa-IR" dirty="0"/>
              <a:t>1-داده ها با توجه به هدف پژوهش و نوع مدل استفاده شده به یکی از حالت </a:t>
            </a:r>
            <a:r>
              <a:rPr lang="fa-IR" dirty="0" smtClean="0"/>
              <a:t>های</a:t>
            </a:r>
          </a:p>
          <a:p>
            <a:pPr algn="r" rtl="1">
              <a:lnSpc>
                <a:spcPct val="150000"/>
              </a:lnSpc>
            </a:pPr>
            <a:r>
              <a:rPr lang="fa-IR" dirty="0" smtClean="0"/>
              <a:t> 1-سری 2- مقطعی 3-پانل </a:t>
            </a:r>
          </a:p>
          <a:p>
            <a:pPr algn="r" rtl="1">
              <a:lnSpc>
                <a:spcPct val="150000"/>
              </a:lnSpc>
            </a:pPr>
            <a:r>
              <a:rPr lang="fa-IR" dirty="0" smtClean="0"/>
              <a:t>در </a:t>
            </a:r>
            <a:r>
              <a:rPr lang="en-US" dirty="0"/>
              <a:t>Excel</a:t>
            </a:r>
            <a:r>
              <a:rPr lang="fa-IR" dirty="0"/>
              <a:t> چیده شوند.</a:t>
            </a:r>
          </a:p>
          <a:p>
            <a:pPr algn="r" rtl="1">
              <a:lnSpc>
                <a:spcPct val="150000"/>
              </a:lnSpc>
            </a:pPr>
            <a:r>
              <a:rPr lang="fa-IR" dirty="0"/>
              <a:t>2-در گام دوم به منظور نزدیک کردنتوزیع متغیرها به توزیع نرمال و ایجاد پراکندگی مناسب بین داده های هر متغیر،باید داده های پرت را حذف کرد.</a:t>
            </a:r>
          </a:p>
          <a:p>
            <a:pPr algn="r" rtl="1">
              <a:lnSpc>
                <a:spcPct val="150000"/>
              </a:lnSpc>
            </a:pPr>
            <a:r>
              <a:rPr lang="fa-IR" dirty="0"/>
              <a:t>3-در گام سوم داده های مربوط به هر متغیر همگن و هم قواره شوند(همگن سازی به منظور ایجاد قابلیت مقایسه ی بیشتر متغیرها در سطح شرکت های مختلف،کاهش نوسان توزیع و کاهش ناهمسانی واریانس خط های مدل بر روی داده انجام می شود.در پژوهش های حسابداری مهم ترین روش تقسیم متغیرهای کمی بر جمع کل دارایی ها می باشد)</a:t>
            </a:r>
          </a:p>
        </p:txBody>
      </p:sp>
    </p:spTree>
    <p:extLst>
      <p:ext uri="{BB962C8B-B14F-4D97-AF65-F5344CB8AC3E}">
        <p14:creationId xmlns:p14="http://schemas.microsoft.com/office/powerpoint/2010/main" val="2812376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840509" y="988291"/>
            <a:ext cx="7619999" cy="461818"/>
          </a:xfrm>
          <a:prstGeom prst="round2DiagRect">
            <a:avLst/>
          </a:prstGeom>
          <a:solidFill>
            <a:srgbClr val="C0C0C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r" rtl="1"/>
            <a:r>
              <a:rPr lang="fa-IR" dirty="0">
                <a:ln w="0"/>
                <a:solidFill>
                  <a:schemeClr val="tx1"/>
                </a:solidFill>
                <a:effectLst>
                  <a:outerShdw blurRad="38100" dist="19050" dir="2700000" algn="tl" rotWithShape="0">
                    <a:schemeClr val="dk1">
                      <a:alpha val="40000"/>
                    </a:schemeClr>
                  </a:outerShdw>
                </a:effectLst>
              </a:rPr>
              <a:t>آزمون های آماری ناپارامتریک برای متغیرهای کیفی و توزیع داده های غیر نرمال استفاده می شود.</a:t>
            </a:r>
          </a:p>
        </p:txBody>
      </p:sp>
      <p:sp>
        <p:nvSpPr>
          <p:cNvPr id="3" name="Round Diagonal Corner Rectangle 2"/>
          <p:cNvSpPr/>
          <p:nvPr/>
        </p:nvSpPr>
        <p:spPr>
          <a:xfrm>
            <a:off x="840508" y="1648690"/>
            <a:ext cx="7619999" cy="641927"/>
          </a:xfrm>
          <a:prstGeom prst="round2DiagRect">
            <a:avLst/>
          </a:prstGeom>
          <a:solidFill>
            <a:srgbClr val="C0C0C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r" rtl="1"/>
            <a:r>
              <a:rPr lang="fa-IR" dirty="0">
                <a:ln w="0"/>
                <a:solidFill>
                  <a:schemeClr val="tx1"/>
                </a:solidFill>
                <a:effectLst>
                  <a:outerShdw blurRad="38100" dist="19050" dir="2700000" algn="tl" rotWithShape="0">
                    <a:schemeClr val="dk1">
                      <a:alpha val="40000"/>
                    </a:schemeClr>
                  </a:outerShdw>
                </a:effectLst>
              </a:rPr>
              <a:t>آزمون های پارامتریک که برای متغیرهای کمی و توزیع داده های نرمال استفاده می شوند دارای اعتبار و قابلیت اعتماد بالاتری در مباحث آماری هستند.</a:t>
            </a:r>
          </a:p>
        </p:txBody>
      </p:sp>
      <p:sp>
        <p:nvSpPr>
          <p:cNvPr id="5" name="Flowchart: Display 4"/>
          <p:cNvSpPr/>
          <p:nvPr/>
        </p:nvSpPr>
        <p:spPr>
          <a:xfrm>
            <a:off x="6086763" y="3401229"/>
            <a:ext cx="2373743" cy="598115"/>
          </a:xfrm>
          <a:prstGeom prst="flowChartDisp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a:t>تحلیل داده ها به دو دسته کلی</a:t>
            </a:r>
            <a:endParaRPr lang="en-US" dirty="0"/>
          </a:p>
        </p:txBody>
      </p:sp>
      <p:sp>
        <p:nvSpPr>
          <p:cNvPr id="6" name="Rectangle 5"/>
          <p:cNvSpPr/>
          <p:nvPr/>
        </p:nvSpPr>
        <p:spPr>
          <a:xfrm>
            <a:off x="4225637" y="3105664"/>
            <a:ext cx="1671781" cy="394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1- تحلیل توصیفی</a:t>
            </a:r>
            <a:endParaRPr lang="en-US" dirty="0"/>
          </a:p>
        </p:txBody>
      </p:sp>
      <p:sp>
        <p:nvSpPr>
          <p:cNvPr id="7" name="Rectangle 6"/>
          <p:cNvSpPr/>
          <p:nvPr/>
        </p:nvSpPr>
        <p:spPr>
          <a:xfrm>
            <a:off x="4225637" y="3999344"/>
            <a:ext cx="1671781"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a:t>2- تحلیل استنباطی</a:t>
            </a:r>
            <a:endParaRPr lang="fa-IR" dirty="0"/>
          </a:p>
        </p:txBody>
      </p:sp>
      <p:cxnSp>
        <p:nvCxnSpPr>
          <p:cNvPr id="10" name="Straight Arrow Connector 9"/>
          <p:cNvCxnSpPr/>
          <p:nvPr/>
        </p:nvCxnSpPr>
        <p:spPr>
          <a:xfrm flipH="1" flipV="1">
            <a:off x="3449782" y="2944027"/>
            <a:ext cx="775855" cy="16163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3449781" y="3499968"/>
            <a:ext cx="775856" cy="164069"/>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5" name="Snip Diagonal Corner Rectangle 14"/>
          <p:cNvSpPr/>
          <p:nvPr/>
        </p:nvSpPr>
        <p:spPr>
          <a:xfrm>
            <a:off x="628073" y="2620667"/>
            <a:ext cx="2821708" cy="68330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fa-IR"/>
              <a:t>1-شاخص های مرکزی(مرکز ثقل توزیع داده ها را نشان می دهد)</a:t>
            </a:r>
            <a:endParaRPr lang="fa-IR" dirty="0"/>
          </a:p>
        </p:txBody>
      </p:sp>
      <p:sp>
        <p:nvSpPr>
          <p:cNvPr id="16" name="Snip Diagonal Corner Rectangle 15"/>
          <p:cNvSpPr/>
          <p:nvPr/>
        </p:nvSpPr>
        <p:spPr>
          <a:xfrm>
            <a:off x="628073" y="3523549"/>
            <a:ext cx="2821708" cy="1076160"/>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fa-IR"/>
              <a:t>2-شاخص های پراکندگی(میزان پراکندگی توزیع داده ها را در اطراف شاخص مرکزی نشان می دهد)</a:t>
            </a:r>
            <a:endParaRPr lang="fa-IR" dirty="0"/>
          </a:p>
        </p:txBody>
      </p:sp>
      <p:sp>
        <p:nvSpPr>
          <p:cNvPr id="17" name="Rectangle 16"/>
          <p:cNvSpPr/>
          <p:nvPr/>
        </p:nvSpPr>
        <p:spPr>
          <a:xfrm>
            <a:off x="628073" y="4599709"/>
            <a:ext cx="7832433" cy="1754326"/>
          </a:xfrm>
          <a:prstGeom prst="rect">
            <a:avLst/>
          </a:prstGeom>
        </p:spPr>
        <p:txBody>
          <a:bodyPr wrap="square">
            <a:spAutoFit/>
          </a:bodyPr>
          <a:lstStyle/>
          <a:p>
            <a:pPr algn="r" rtl="1">
              <a:lnSpc>
                <a:spcPct val="150000"/>
              </a:lnSpc>
            </a:pPr>
            <a:r>
              <a:rPr lang="fa-IR" dirty="0"/>
              <a:t>در تحلیل توصیفی،ابتدا متغیرهای پژوهش اندازه گیری شده و سپس از طریق محاسبه ی شاخص های آماری توصیفی،خلاصه و طبقه بندی می شوند(این شاخص ها میانگین،میانه،حداقل،حداکثر،انحراف معیار،ضریب چولگی و کشیدگی می باشد)</a:t>
            </a:r>
          </a:p>
          <a:p>
            <a:pPr algn="r" rtl="1">
              <a:lnSpc>
                <a:spcPct val="150000"/>
              </a:lnSpc>
            </a:pPr>
            <a:r>
              <a:rPr lang="fa-IR" dirty="0"/>
              <a:t>و همچنین نتایج آزمون جارکیوبرا(برای بررسی نرمال بودن توزیع)</a:t>
            </a:r>
          </a:p>
        </p:txBody>
      </p:sp>
    </p:spTree>
    <p:extLst>
      <p:ext uri="{BB962C8B-B14F-4D97-AF65-F5344CB8AC3E}">
        <p14:creationId xmlns:p14="http://schemas.microsoft.com/office/powerpoint/2010/main" val="2711182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911273" y="665018"/>
            <a:ext cx="2540000" cy="452582"/>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fa-IR" b="1" dirty="0"/>
              <a:t>انحراف معیار:</a:t>
            </a:r>
            <a:endParaRPr lang="fa-IR" b="1" dirty="0"/>
          </a:p>
        </p:txBody>
      </p:sp>
      <p:sp>
        <p:nvSpPr>
          <p:cNvPr id="3" name="Rectangle 2"/>
          <p:cNvSpPr/>
          <p:nvPr/>
        </p:nvSpPr>
        <p:spPr>
          <a:xfrm>
            <a:off x="674255" y="1117600"/>
            <a:ext cx="7777018" cy="2959336"/>
          </a:xfrm>
          <a:prstGeom prst="rect">
            <a:avLst/>
          </a:prstGeom>
        </p:spPr>
        <p:txBody>
          <a:bodyPr wrap="square">
            <a:spAutoFit/>
          </a:bodyPr>
          <a:lstStyle/>
          <a:p>
            <a:pPr algn="r" rtl="1">
              <a:lnSpc>
                <a:spcPct val="150000"/>
              </a:lnSpc>
            </a:pPr>
            <a:r>
              <a:rPr lang="fa-IR" dirty="0"/>
              <a:t>نشان دهنده ی پراکندگی داده های هر متغیر در اطراف میانگین است،انحراف معیار یکی از شاخص های پراکندگی به شمار می آید.شاخص های پراکندگی،شاخص هایی هستند که متوسط میزان دوری و نزدیکی داده های توزیع را نسبت به میانگینشان نشان می دهند.</a:t>
            </a:r>
          </a:p>
          <a:p>
            <a:pPr algn="r" rtl="1">
              <a:lnSpc>
                <a:spcPct val="150000"/>
              </a:lnSpc>
            </a:pPr>
            <a:r>
              <a:rPr lang="fa-IR" dirty="0"/>
              <a:t>ضریب چولگی(کجی)معیاری از وجود تقارن یا عدم وجود تقارن در تابع توزیع است.برای یک توزیع کاملا متقارن چولگی صفر است،برای یک توزیع نا متقارن به سمت راست مقدار چولگی مثبت و برای یک توزیع نا متقارن به سمت چپ مقدار جولگی منفی است.ضریب چولگی بین </a:t>
            </a:r>
            <a:r>
              <a:rPr lang="en-US" dirty="0"/>
              <a:t>+3</a:t>
            </a:r>
            <a:r>
              <a:rPr lang="fa-IR" dirty="0"/>
              <a:t> و </a:t>
            </a:r>
            <a:r>
              <a:rPr lang="en-US" dirty="0"/>
              <a:t>-3</a:t>
            </a:r>
            <a:r>
              <a:rPr lang="fa-IR" dirty="0"/>
              <a:t> قرار دارد و در صورتی که بین </a:t>
            </a:r>
            <a:r>
              <a:rPr lang="en-US" dirty="0"/>
              <a:t>+0/5</a:t>
            </a:r>
            <a:r>
              <a:rPr lang="fa-IR" dirty="0"/>
              <a:t> و </a:t>
            </a:r>
            <a:r>
              <a:rPr lang="en-US" dirty="0"/>
              <a:t> -0/5</a:t>
            </a:r>
            <a:r>
              <a:rPr lang="fa-IR" dirty="0"/>
              <a:t> باشد توزیع نرمال نزدیک است.</a:t>
            </a:r>
            <a:endParaRPr lang="en-US" dirty="0"/>
          </a:p>
        </p:txBody>
      </p:sp>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275" y="4285456"/>
            <a:ext cx="4743450" cy="16668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21998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5412509" y="628073"/>
            <a:ext cx="3066473" cy="563418"/>
          </a:xfrm>
          <a:prstGeom prst="hexagon">
            <a:avLst/>
          </a:prstGeom>
          <a:solidFill>
            <a:schemeClr val="accent2">
              <a:lumMod val="60000"/>
              <a:lumOff val="40000"/>
            </a:schemeClr>
          </a:solidFill>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b="1" dirty="0"/>
              <a:t>آزمون جارکیوبرا</a:t>
            </a:r>
          </a:p>
        </p:txBody>
      </p:sp>
      <p:sp>
        <p:nvSpPr>
          <p:cNvPr id="3" name="Rectangle 2"/>
          <p:cNvSpPr/>
          <p:nvPr/>
        </p:nvSpPr>
        <p:spPr>
          <a:xfrm>
            <a:off x="701964" y="1191491"/>
            <a:ext cx="7777017" cy="1289071"/>
          </a:xfrm>
          <a:prstGeom prst="rect">
            <a:avLst/>
          </a:prstGeom>
        </p:spPr>
        <p:txBody>
          <a:bodyPr wrap="square">
            <a:spAutoFit/>
          </a:bodyPr>
          <a:lstStyle/>
          <a:p>
            <a:pPr algn="r" rtl="1">
              <a:lnSpc>
                <a:spcPct val="150000"/>
              </a:lnSpc>
            </a:pPr>
            <a:r>
              <a:rPr lang="fa-IR" dirty="0"/>
              <a:t>معیاری برای اجرای نرمال بودن توزیع داده های هر متغیر است.در یک توزیع نرمال ضریب چگونگی صفرو صریب کشیدگی برابر 3 است.جارکیو برا از طریق احتمال صفر بودن چگونگی و 3 بودن کشیدگی یک توزیع،آزمونی را برای بررسی نرمال بودن توزیع معرفی کرد.</a:t>
            </a:r>
          </a:p>
        </p:txBody>
      </p:sp>
      <p:sp>
        <p:nvSpPr>
          <p:cNvPr id="4" name="Rectangle 3"/>
          <p:cNvSpPr/>
          <p:nvPr/>
        </p:nvSpPr>
        <p:spPr>
          <a:xfrm>
            <a:off x="3906981" y="2720814"/>
            <a:ext cx="4572000" cy="923330"/>
          </a:xfrm>
          <a:prstGeom prst="rect">
            <a:avLst/>
          </a:prstGeom>
        </p:spPr>
        <p:txBody>
          <a:bodyPr>
            <a:spAutoFit/>
          </a:bodyPr>
          <a:lstStyle/>
          <a:p>
            <a:pPr algn="r" rtl="1">
              <a:lnSpc>
                <a:spcPct val="150000"/>
              </a:lnSpc>
            </a:pPr>
            <a:r>
              <a:rPr lang="en-US" b="1" dirty="0"/>
              <a:t>H</a:t>
            </a:r>
            <a:r>
              <a:rPr lang="en-US" b="1" baseline="-25000" dirty="0"/>
              <a:t>1</a:t>
            </a:r>
            <a:r>
              <a:rPr lang="fa-IR" b="1" baseline="-25000" dirty="0"/>
              <a:t>= </a:t>
            </a:r>
            <a:r>
              <a:rPr lang="fa-IR" b="1" dirty="0"/>
              <a:t>   توزیع داده های متغیر نرمال </a:t>
            </a:r>
            <a:r>
              <a:rPr lang="fa-IR" b="1" dirty="0" smtClean="0"/>
              <a:t>است.</a:t>
            </a:r>
            <a:endParaRPr lang="en-US" b="1" dirty="0"/>
          </a:p>
          <a:p>
            <a:pPr algn="r" rtl="1">
              <a:lnSpc>
                <a:spcPct val="150000"/>
              </a:lnSpc>
            </a:pPr>
            <a:r>
              <a:rPr lang="en-US" b="1" dirty="0"/>
              <a:t>H</a:t>
            </a:r>
            <a:r>
              <a:rPr lang="en-US" b="1" baseline="-25000" dirty="0"/>
              <a:t>2</a:t>
            </a:r>
            <a:r>
              <a:rPr lang="fa-IR" b="1" baseline="-25000" dirty="0"/>
              <a:t>= </a:t>
            </a:r>
            <a:r>
              <a:rPr lang="fa-IR" b="1" dirty="0"/>
              <a:t>   توزیع داده های متغیر نرمال </a:t>
            </a:r>
            <a:r>
              <a:rPr lang="fa-IR" b="1" dirty="0" smtClean="0"/>
              <a:t>نیست.</a:t>
            </a:r>
            <a:endParaRPr lang="en-US" b="1" dirty="0"/>
          </a:p>
        </p:txBody>
      </p:sp>
      <p:sp>
        <p:nvSpPr>
          <p:cNvPr id="5" name="Rectangle 4"/>
          <p:cNvSpPr/>
          <p:nvPr/>
        </p:nvSpPr>
        <p:spPr>
          <a:xfrm>
            <a:off x="701964" y="3644144"/>
            <a:ext cx="7777017" cy="873572"/>
          </a:xfrm>
          <a:prstGeom prst="rect">
            <a:avLst/>
          </a:prstGeom>
        </p:spPr>
        <p:txBody>
          <a:bodyPr wrap="square">
            <a:spAutoFit/>
          </a:bodyPr>
          <a:lstStyle/>
          <a:p>
            <a:pPr algn="r" rtl="1">
              <a:lnSpc>
                <a:spcPct val="150000"/>
              </a:lnSpc>
            </a:pPr>
            <a:r>
              <a:rPr lang="fa-IR" dirty="0"/>
              <a:t>در نرم افزار </a:t>
            </a:r>
            <a:r>
              <a:rPr lang="en-US" dirty="0"/>
              <a:t>spss</a:t>
            </a:r>
            <a:r>
              <a:rPr lang="fa-IR" dirty="0"/>
              <a:t> از آزمون کولوگروف-ا        برای بررسی نرمال بودن توزیع داده های یک متغیر استفاده می شود.</a:t>
            </a:r>
          </a:p>
        </p:txBody>
      </p:sp>
    </p:spTree>
    <p:extLst>
      <p:ext uri="{BB962C8B-B14F-4D97-AF65-F5344CB8AC3E}">
        <p14:creationId xmlns:p14="http://schemas.microsoft.com/office/powerpoint/2010/main" val="2154318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3885" y="1831170"/>
            <a:ext cx="2226892" cy="784830"/>
          </a:xfrm>
          <a:prstGeom prst="rect">
            <a:avLst/>
          </a:prstGeom>
        </p:spPr>
        <p:txBody>
          <a:bodyPr wrap="none">
            <a:spAutoFit/>
          </a:bodyPr>
          <a:lstStyle/>
          <a:p>
            <a:pPr algn="ctr"/>
            <a:r>
              <a:rPr lang="fa-IR" sz="4500" b="1" dirty="0">
                <a:ln w="0"/>
                <a:effectLst>
                  <a:outerShdw blurRad="38100" dist="19050" dir="2700000" algn="tl" rotWithShape="0">
                    <a:schemeClr val="dk1">
                      <a:alpha val="40000"/>
                    </a:schemeClr>
                  </a:outerShdw>
                </a:effectLst>
              </a:rPr>
              <a:t>فصل </a:t>
            </a:r>
            <a:r>
              <a:rPr lang="fa-IR" sz="4500" b="1" dirty="0" smtClean="0">
                <a:ln w="0"/>
                <a:effectLst>
                  <a:outerShdw blurRad="38100" dist="19050" dir="2700000" algn="tl" rotWithShape="0">
                    <a:schemeClr val="dk1">
                      <a:alpha val="40000"/>
                    </a:schemeClr>
                  </a:outerShdw>
                </a:effectLst>
              </a:rPr>
              <a:t>پنجم:</a:t>
            </a:r>
            <a:endParaRPr lang="en-US" sz="4500" b="1" dirty="0">
              <a:ln w="0"/>
              <a:effectLst>
                <a:outerShdw blurRad="38100" dist="19050" dir="2700000" algn="tl" rotWithShape="0">
                  <a:schemeClr val="dk1">
                    <a:alpha val="40000"/>
                  </a:schemeClr>
                </a:outerShdw>
              </a:effectLst>
            </a:endParaRPr>
          </a:p>
        </p:txBody>
      </p:sp>
      <p:sp>
        <p:nvSpPr>
          <p:cNvPr id="3" name="Horizontal Scroll 2"/>
          <p:cNvSpPr/>
          <p:nvPr/>
        </p:nvSpPr>
        <p:spPr>
          <a:xfrm>
            <a:off x="2171803" y="2616000"/>
            <a:ext cx="5551055" cy="2780146"/>
          </a:xfrm>
          <a:prstGeom prst="horizontalScroll">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6000" b="1" dirty="0">
                <a:solidFill>
                  <a:schemeClr val="tx1"/>
                </a:solidFill>
              </a:rPr>
              <a:t>مدل رگرسیون و هستگی</a:t>
            </a:r>
          </a:p>
        </p:txBody>
      </p:sp>
    </p:spTree>
    <p:extLst>
      <p:ext uri="{BB962C8B-B14F-4D97-AF65-F5344CB8AC3E}">
        <p14:creationId xmlns:p14="http://schemas.microsoft.com/office/powerpoint/2010/main" val="3357386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7" y="667757"/>
            <a:ext cx="7749309" cy="2120068"/>
          </a:xfrm>
          <a:prstGeom prst="rect">
            <a:avLst/>
          </a:prstGeom>
        </p:spPr>
        <p:txBody>
          <a:bodyPr wrap="square">
            <a:spAutoFit/>
          </a:bodyPr>
          <a:lstStyle/>
          <a:p>
            <a:pPr algn="r" rtl="1">
              <a:lnSpc>
                <a:spcPct val="150000"/>
              </a:lnSpc>
            </a:pPr>
            <a:r>
              <a:rPr lang="fa-IR" dirty="0"/>
              <a:t>اقتصاد سنجی علم تحلیل های آماری با استفاده از مدل تئوریک است.</a:t>
            </a:r>
          </a:p>
          <a:p>
            <a:pPr algn="r" rtl="1">
              <a:lnSpc>
                <a:spcPct val="150000"/>
              </a:lnSpc>
            </a:pPr>
            <a:r>
              <a:rPr lang="fa-IR" dirty="0"/>
              <a:t>اقتصاد سنجی با مطالعه ی نظام مند پدیده های اقتصادی با استفاده از داده های مشاهده شده سرکار دارد.</a:t>
            </a:r>
          </a:p>
          <a:p>
            <a:pPr algn="r" rtl="1">
              <a:lnSpc>
                <a:spcPct val="150000"/>
              </a:lnSpc>
            </a:pPr>
            <a:r>
              <a:rPr lang="fa-IR" dirty="0" smtClean="0"/>
              <a:t>نتیج</a:t>
            </a:r>
            <a:r>
              <a:rPr lang="fa-IR" dirty="0"/>
              <a:t>ه</a:t>
            </a:r>
            <a:r>
              <a:rPr lang="fa-IR" dirty="0" smtClean="0"/>
              <a:t> </a:t>
            </a:r>
            <a:r>
              <a:rPr lang="fa-IR" dirty="0"/>
              <a:t>خاصل از آزمون مدل های رگرسیون زمانی دارای اعتبار است که رابطه ی بین متغیرهای مورد مطالعه بر اساس مبانی نظری و تئوریک در مدل قرار داده شدند.یعنی باید یک مبنای تئوریک که ارتباط بین متغیرها را پشتیبانی کند یافت و یا ساخت.</a:t>
            </a:r>
          </a:p>
        </p:txBody>
      </p:sp>
      <p:sp>
        <p:nvSpPr>
          <p:cNvPr id="4" name="Rectangle 3"/>
          <p:cNvSpPr/>
          <p:nvPr/>
        </p:nvSpPr>
        <p:spPr>
          <a:xfrm>
            <a:off x="6557818" y="3020292"/>
            <a:ext cx="1884218" cy="43410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r" rtl="1"/>
            <a:r>
              <a:rPr lang="fa-IR" b="1"/>
              <a:t>همبستگی موهومی:</a:t>
            </a:r>
            <a:endParaRPr lang="fa-IR" b="1" dirty="0"/>
          </a:p>
        </p:txBody>
      </p:sp>
      <p:sp>
        <p:nvSpPr>
          <p:cNvPr id="6" name="Rectangle 5"/>
          <p:cNvSpPr/>
          <p:nvPr/>
        </p:nvSpPr>
        <p:spPr>
          <a:xfrm>
            <a:off x="692727" y="3454401"/>
            <a:ext cx="7749309" cy="2951064"/>
          </a:xfrm>
          <a:prstGeom prst="rect">
            <a:avLst/>
          </a:prstGeom>
        </p:spPr>
        <p:txBody>
          <a:bodyPr wrap="square">
            <a:spAutoFit/>
          </a:bodyPr>
          <a:lstStyle/>
          <a:p>
            <a:pPr algn="r" rtl="1">
              <a:lnSpc>
                <a:spcPct val="150000"/>
              </a:lnSpc>
            </a:pPr>
            <a:r>
              <a:rPr lang="fa-IR" dirty="0"/>
              <a:t>در صورت عدم ارتباط منطقی و تئوریک بین متغیرها،نتایج به هیچ وجه قابل اتکا نمی باشد.</a:t>
            </a:r>
          </a:p>
          <a:p>
            <a:pPr algn="r" rtl="1">
              <a:lnSpc>
                <a:spcPct val="150000"/>
              </a:lnSpc>
            </a:pPr>
            <a:r>
              <a:rPr lang="fa-IR" dirty="0"/>
              <a:t>مثال:</a:t>
            </a:r>
          </a:p>
          <a:p>
            <a:pPr algn="r" rtl="1">
              <a:lnSpc>
                <a:spcPct val="150000"/>
              </a:lnSpc>
            </a:pPr>
            <a:r>
              <a:rPr lang="fa-IR" dirty="0"/>
              <a:t>در یک مدل رگرسیون پس از جمع آوری داده ها طی 20 سال گذشته،ارتباط معنی داری بین مهاجرت پرندگان جنوب کشور،با تغییرات شاخص بورس تهران مشاهده شود اما چون ارتباط منطقی و تئوریک بین متغیرها وجود ندارد.این نوع روابط صرفا آماری،همبستگی موهومی می گویند.</a:t>
            </a:r>
          </a:p>
          <a:p>
            <a:pPr algn="r" rtl="1">
              <a:lnSpc>
                <a:spcPct val="150000"/>
              </a:lnSpc>
            </a:pPr>
            <a:r>
              <a:rPr lang="fa-IR" dirty="0"/>
              <a:t>اقتصاد سنجی،سنجش روابط بین متغیرهای مالی و اقتصادی به کمک تئوری های مالی و تفکیک های آماری است.</a:t>
            </a:r>
          </a:p>
        </p:txBody>
      </p:sp>
    </p:spTree>
    <p:extLst>
      <p:ext uri="{BB962C8B-B14F-4D97-AF65-F5344CB8AC3E}">
        <p14:creationId xmlns:p14="http://schemas.microsoft.com/office/powerpoint/2010/main" val="1556795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711" y="587460"/>
            <a:ext cx="7887854" cy="2120068"/>
          </a:xfrm>
          <a:prstGeom prst="rect">
            <a:avLst/>
          </a:prstGeom>
        </p:spPr>
        <p:txBody>
          <a:bodyPr wrap="square">
            <a:spAutoFit/>
          </a:bodyPr>
          <a:lstStyle/>
          <a:p>
            <a:pPr algn="r" rtl="1">
              <a:lnSpc>
                <a:spcPct val="150000"/>
              </a:lnSpc>
            </a:pPr>
            <a:r>
              <a:rPr lang="fa-IR" dirty="0"/>
              <a:t>اقتصاد سنجی،سعی می کند تئوری ها(مدل ها)و واقعیت ها(داده های تجربی)را ترکیب کرده و به کمک تکنیک ها آماری روابط بین متغیرها را تخمین بزند.</a:t>
            </a:r>
          </a:p>
          <a:p>
            <a:pPr algn="r" rtl="1">
              <a:lnSpc>
                <a:spcPct val="150000"/>
              </a:lnSpc>
            </a:pPr>
            <a:r>
              <a:rPr lang="fa-IR" dirty="0"/>
              <a:t>تحلیل رگرسیون،در واقع بدنه ی اصلی مطالعات اقتصاد سنجی را تشکیل می دهد.</a:t>
            </a:r>
          </a:p>
          <a:p>
            <a:pPr algn="r" rtl="1">
              <a:lnSpc>
                <a:spcPct val="150000"/>
              </a:lnSpc>
            </a:pPr>
            <a:r>
              <a:rPr lang="fa-IR" dirty="0"/>
              <a:t>مدل،نمایش ساده از پدیده های واقعی است.هدف از نمایش پدیده های واقعی به صورت یک مدل،تبیین،پیش بینی و کنترل آن پدیده هاست.مدل ها در رشته های مختلف به شکل هایی مانند </a:t>
            </a:r>
          </a:p>
        </p:txBody>
      </p:sp>
      <p:grpSp>
        <p:nvGrpSpPr>
          <p:cNvPr id="3" name="Group 2"/>
          <p:cNvGrpSpPr/>
          <p:nvPr/>
        </p:nvGrpSpPr>
        <p:grpSpPr>
          <a:xfrm>
            <a:off x="6287514" y="2905409"/>
            <a:ext cx="2136051" cy="492060"/>
            <a:chOff x="5886227" y="2854805"/>
            <a:chExt cx="2389093" cy="331699"/>
          </a:xfrm>
          <a:solidFill>
            <a:srgbClr val="00CC00"/>
          </a:solidFill>
        </p:grpSpPr>
        <p:sp>
          <p:nvSpPr>
            <p:cNvPr id="4" name="4-Point Star 3"/>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295529" y="3643499"/>
            <a:ext cx="2136051" cy="492060"/>
            <a:chOff x="5886227" y="2854805"/>
            <a:chExt cx="2389093" cy="331699"/>
          </a:xfrm>
          <a:solidFill>
            <a:srgbClr val="00CC00"/>
          </a:solidFill>
        </p:grpSpPr>
        <p:sp>
          <p:nvSpPr>
            <p:cNvPr id="8" name="4-Point Star 7"/>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3544" y="4327462"/>
            <a:ext cx="2136051" cy="492060"/>
            <a:chOff x="5886227" y="2854805"/>
            <a:chExt cx="2389093" cy="331699"/>
          </a:xfrm>
          <a:solidFill>
            <a:srgbClr val="00CC00"/>
          </a:solidFill>
        </p:grpSpPr>
        <p:sp>
          <p:nvSpPr>
            <p:cNvPr id="12" name="4-Point Star 11"/>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311559" y="5065552"/>
            <a:ext cx="2136051" cy="492060"/>
            <a:chOff x="5886227" y="2854805"/>
            <a:chExt cx="2389093" cy="331699"/>
          </a:xfrm>
          <a:solidFill>
            <a:srgbClr val="00CC00"/>
          </a:solidFill>
        </p:grpSpPr>
        <p:sp>
          <p:nvSpPr>
            <p:cNvPr id="16" name="4-Point Star 15"/>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6813109" y="2993550"/>
            <a:ext cx="1207382" cy="369332"/>
          </a:xfrm>
          <a:prstGeom prst="rect">
            <a:avLst/>
          </a:prstGeom>
        </p:spPr>
        <p:txBody>
          <a:bodyPr wrap="none">
            <a:spAutoFit/>
          </a:bodyPr>
          <a:lstStyle/>
          <a:p>
            <a:pPr algn="r" rtl="1"/>
            <a:r>
              <a:rPr lang="fa-IR" b="1" dirty="0"/>
              <a:t>1-مدل منطقی</a:t>
            </a:r>
          </a:p>
        </p:txBody>
      </p:sp>
      <p:sp>
        <p:nvSpPr>
          <p:cNvPr id="20" name="Rectangle 19"/>
          <p:cNvSpPr/>
          <p:nvPr/>
        </p:nvSpPr>
        <p:spPr>
          <a:xfrm>
            <a:off x="6683266" y="3766227"/>
            <a:ext cx="1467068" cy="369332"/>
          </a:xfrm>
          <a:prstGeom prst="rect">
            <a:avLst/>
          </a:prstGeom>
        </p:spPr>
        <p:txBody>
          <a:bodyPr wrap="none">
            <a:spAutoFit/>
          </a:bodyPr>
          <a:lstStyle/>
          <a:p>
            <a:pPr algn="r" rtl="1"/>
            <a:r>
              <a:rPr lang="fa-IR" b="1" dirty="0"/>
              <a:t>2-فیزیکی(حالت)</a:t>
            </a:r>
          </a:p>
        </p:txBody>
      </p:sp>
      <p:sp>
        <p:nvSpPr>
          <p:cNvPr id="21" name="Rectangle 20"/>
          <p:cNvSpPr/>
          <p:nvPr/>
        </p:nvSpPr>
        <p:spPr>
          <a:xfrm>
            <a:off x="7109664" y="4434231"/>
            <a:ext cx="910827" cy="369332"/>
          </a:xfrm>
          <a:prstGeom prst="rect">
            <a:avLst/>
          </a:prstGeom>
        </p:spPr>
        <p:txBody>
          <a:bodyPr wrap="none">
            <a:spAutoFit/>
          </a:bodyPr>
          <a:lstStyle/>
          <a:p>
            <a:pPr algn="r" rtl="1"/>
            <a:r>
              <a:rPr lang="fa-IR" b="1" dirty="0"/>
              <a:t>3-هندسی</a:t>
            </a:r>
          </a:p>
        </p:txBody>
      </p:sp>
      <p:sp>
        <p:nvSpPr>
          <p:cNvPr id="22" name="Rectangle 21"/>
          <p:cNvSpPr/>
          <p:nvPr/>
        </p:nvSpPr>
        <p:spPr>
          <a:xfrm>
            <a:off x="6622352" y="5188280"/>
            <a:ext cx="1527982" cy="369332"/>
          </a:xfrm>
          <a:prstGeom prst="rect">
            <a:avLst/>
          </a:prstGeom>
        </p:spPr>
        <p:txBody>
          <a:bodyPr wrap="none">
            <a:spAutoFit/>
          </a:bodyPr>
          <a:lstStyle/>
          <a:p>
            <a:pPr algn="r" rtl="1"/>
            <a:r>
              <a:rPr lang="fa-IR" b="1" dirty="0"/>
              <a:t>4-جبری(ریاضی)</a:t>
            </a:r>
            <a:endParaRPr lang="en-US" b="1" dirty="0"/>
          </a:p>
        </p:txBody>
      </p:sp>
    </p:spTree>
    <p:extLst>
      <p:ext uri="{BB962C8B-B14F-4D97-AF65-F5344CB8AC3E}">
        <p14:creationId xmlns:p14="http://schemas.microsoft.com/office/powerpoint/2010/main" val="246086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6668655" y="618836"/>
            <a:ext cx="1828800" cy="535709"/>
          </a:xfrm>
          <a:prstGeom prst="flowChartTerminator">
            <a:avLst/>
          </a:prstGeom>
          <a:scene3d>
            <a:camera prst="orthographicFront"/>
            <a:lightRig rig="threePt" dir="t"/>
          </a:scene3d>
          <a:sp3d>
            <a:bevelT w="114300" prst="hardEdge"/>
          </a:sp3d>
        </p:spPr>
        <p:style>
          <a:lnRef idx="1">
            <a:schemeClr val="accent2"/>
          </a:lnRef>
          <a:fillRef idx="3">
            <a:schemeClr val="accent2"/>
          </a:fillRef>
          <a:effectRef idx="2">
            <a:schemeClr val="accent2"/>
          </a:effectRef>
          <a:fontRef idx="minor">
            <a:schemeClr val="lt1"/>
          </a:fontRef>
        </p:style>
        <p:txBody>
          <a:bodyPr rtlCol="0" anchor="ctr"/>
          <a:lstStyle/>
          <a:p>
            <a:pPr algn="ctr" rtl="1"/>
            <a:r>
              <a:rPr lang="fa-IR" sz="2400" b="1" dirty="0"/>
              <a:t>رگرسیون:</a:t>
            </a:r>
          </a:p>
        </p:txBody>
      </p:sp>
      <p:sp>
        <p:nvSpPr>
          <p:cNvPr id="4" name="Rectangle 3"/>
          <p:cNvSpPr/>
          <p:nvPr/>
        </p:nvSpPr>
        <p:spPr>
          <a:xfrm>
            <a:off x="674254" y="1154545"/>
            <a:ext cx="7749309" cy="2951064"/>
          </a:xfrm>
          <a:prstGeom prst="rect">
            <a:avLst/>
          </a:prstGeom>
        </p:spPr>
        <p:txBody>
          <a:bodyPr wrap="square">
            <a:spAutoFit/>
          </a:bodyPr>
          <a:lstStyle/>
          <a:p>
            <a:pPr algn="r" rtl="1">
              <a:lnSpc>
                <a:spcPct val="150000"/>
              </a:lnSpc>
            </a:pPr>
            <a:r>
              <a:rPr lang="fa-IR" dirty="0"/>
              <a:t>رگرسیون در لغت به معنی بازگشت به گذشته است زیرا در آن از داده های گذشته استفاده می شود.</a:t>
            </a:r>
          </a:p>
          <a:p>
            <a:pPr algn="r" rtl="1">
              <a:lnSpc>
                <a:spcPct val="150000"/>
              </a:lnSpc>
            </a:pPr>
            <a:r>
              <a:rPr lang="fa-IR" dirty="0"/>
              <a:t>مدلهای جبری مبنای شکل گیری رگرسیون می باشند.</a:t>
            </a:r>
          </a:p>
          <a:p>
            <a:pPr algn="r" rtl="1">
              <a:lnSpc>
                <a:spcPct val="150000"/>
              </a:lnSpc>
            </a:pPr>
            <a:r>
              <a:rPr lang="fa-IR" dirty="0"/>
              <a:t>مزیت مدل های رگرسیون است که قابلیت دستکاری و کنترل داشته و محدودیت به کارگیری تعداد و یا ابعاد متغیرها را ندارند.رگرسیون خطی بیشریت کاربرد را در بین مدلهای رگرسیون دارد(منظور از خطی،که متغیرها و پارامترها توان دار نبوده و یا در هم ضرب شده باشند).</a:t>
            </a:r>
          </a:p>
          <a:p>
            <a:pPr algn="r" rtl="1">
              <a:lnSpc>
                <a:spcPct val="150000"/>
              </a:lnSpc>
            </a:pPr>
            <a:r>
              <a:rPr lang="fa-IR" dirty="0"/>
              <a:t>در رگرسیون خطی تغییرات یک متغیر وابسته،به وسیله ترکیب خطی از کی یا چند متغیر مستقل آزمون می شود.</a:t>
            </a:r>
          </a:p>
        </p:txBody>
      </p:sp>
    </p:spTree>
    <p:extLst>
      <p:ext uri="{BB962C8B-B14F-4D97-AF65-F5344CB8AC3E}">
        <p14:creationId xmlns:p14="http://schemas.microsoft.com/office/powerpoint/2010/main" val="402045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2832" y="1835963"/>
            <a:ext cx="7965142" cy="4882106"/>
          </a:xfrm>
          <a:prstGeom prst="rect">
            <a:avLst/>
          </a:prstGeom>
        </p:spPr>
        <p:txBody>
          <a:bodyPr wrap="square">
            <a:spAutoFit/>
          </a:bodyPr>
          <a:lstStyle/>
          <a:p>
            <a:pPr algn="r" rtl="1">
              <a:lnSpc>
                <a:spcPct val="150000"/>
              </a:lnSpc>
            </a:pPr>
            <a:r>
              <a:rPr lang="fa-IR" b="1" dirty="0"/>
              <a:t>1-انواع پژوهش از منظر نتیجه ی اجرا</a:t>
            </a:r>
            <a:r>
              <a:rPr lang="fa-IR" b="1" dirty="0" smtClean="0"/>
              <a:t>:</a:t>
            </a:r>
          </a:p>
          <a:p>
            <a:pPr algn="r" rtl="1">
              <a:lnSpc>
                <a:spcPct val="150000"/>
              </a:lnSpc>
            </a:pPr>
            <a:endParaRPr lang="fa-IR" sz="400" b="1" dirty="0"/>
          </a:p>
          <a:p>
            <a:pPr algn="r" rtl="1">
              <a:lnSpc>
                <a:spcPct val="150000"/>
              </a:lnSpc>
            </a:pPr>
            <a:r>
              <a:rPr lang="fa-IR" sz="1700" dirty="0"/>
              <a:t>الف</a:t>
            </a:r>
            <a:r>
              <a:rPr lang="fa-IR" sz="1700" dirty="0" smtClean="0"/>
              <a:t>)  پژوهش بنیادی:  </a:t>
            </a:r>
          </a:p>
          <a:p>
            <a:pPr algn="r" rtl="1">
              <a:lnSpc>
                <a:spcPct val="150000"/>
              </a:lnSpc>
            </a:pPr>
            <a:endParaRPr lang="fa-IR" sz="300" dirty="0" smtClean="0"/>
          </a:p>
          <a:p>
            <a:pPr algn="r" rtl="1">
              <a:lnSpc>
                <a:spcPct val="150000"/>
              </a:lnSpc>
            </a:pPr>
            <a:r>
              <a:rPr lang="fa-IR" sz="1700" dirty="0" smtClean="0"/>
              <a:t>با </a:t>
            </a:r>
            <a:r>
              <a:rPr lang="fa-IR" sz="1700" dirty="0"/>
              <a:t>هدف کشف ماهیت پدیده ها و آزمودن نظریه ها و گسترش دانش موجود انجام می شود.</a:t>
            </a:r>
          </a:p>
          <a:p>
            <a:pPr algn="r" rtl="1">
              <a:lnSpc>
                <a:spcPct val="150000"/>
              </a:lnSpc>
            </a:pPr>
            <a:r>
              <a:rPr lang="fa-IR" sz="1700" dirty="0"/>
              <a:t>ب)   پژوهش کاربردی</a:t>
            </a:r>
            <a:r>
              <a:rPr lang="fa-IR" sz="1700" dirty="0" smtClean="0"/>
              <a:t>: </a:t>
            </a:r>
          </a:p>
          <a:p>
            <a:pPr algn="r" rtl="1">
              <a:lnSpc>
                <a:spcPct val="150000"/>
              </a:lnSpc>
            </a:pPr>
            <a:endParaRPr lang="fa-IR" sz="300" dirty="0" smtClean="0"/>
          </a:p>
          <a:p>
            <a:pPr algn="r" rtl="1">
              <a:lnSpc>
                <a:spcPct val="150000"/>
              </a:lnSpc>
            </a:pPr>
            <a:r>
              <a:rPr lang="fa-IR" sz="1700" dirty="0" smtClean="0"/>
              <a:t> </a:t>
            </a:r>
            <a:r>
              <a:rPr lang="fa-IR" sz="1700" dirty="0"/>
              <a:t>تلاشی در جهت پاسخ به یک مساله ی مطرح در دنیای واقعی انجام می شود.</a:t>
            </a:r>
          </a:p>
          <a:p>
            <a:pPr algn="r" rtl="1">
              <a:lnSpc>
                <a:spcPct val="150000"/>
              </a:lnSpc>
            </a:pPr>
            <a:r>
              <a:rPr lang="fa-IR" sz="1700" dirty="0"/>
              <a:t>ج)   </a:t>
            </a:r>
            <a:r>
              <a:rPr lang="fa-IR" sz="1650" dirty="0"/>
              <a:t>پژوهش توسعه ای: </a:t>
            </a:r>
            <a:r>
              <a:rPr lang="fa-IR" sz="1650" dirty="0" smtClean="0"/>
              <a:t> </a:t>
            </a:r>
          </a:p>
          <a:p>
            <a:pPr algn="r" rtl="1">
              <a:lnSpc>
                <a:spcPct val="150000"/>
              </a:lnSpc>
            </a:pPr>
            <a:endParaRPr lang="fa-IR" sz="300" dirty="0" smtClean="0"/>
          </a:p>
          <a:p>
            <a:pPr algn="r" rtl="1">
              <a:lnSpc>
                <a:spcPct val="150000"/>
              </a:lnSpc>
            </a:pPr>
            <a:r>
              <a:rPr lang="fa-IR" sz="1650" dirty="0" smtClean="0"/>
              <a:t>به </a:t>
            </a:r>
            <a:r>
              <a:rPr lang="fa-IR" sz="1650" dirty="0"/>
              <a:t>تولید یا گسترش </a:t>
            </a:r>
            <a:r>
              <a:rPr lang="fa-IR" sz="1650" dirty="0" smtClean="0"/>
              <a:t>روش‌ها، محصولات، خدمات، فرآیند‌ها و... </a:t>
            </a:r>
            <a:r>
              <a:rPr lang="fa-IR" sz="1650" dirty="0"/>
              <a:t>یا اصلاح آنها می پردازد.</a:t>
            </a:r>
          </a:p>
          <a:p>
            <a:pPr algn="r" rtl="1">
              <a:lnSpc>
                <a:spcPct val="150000"/>
              </a:lnSpc>
            </a:pPr>
            <a:r>
              <a:rPr lang="fa-IR" sz="1700" dirty="0"/>
              <a:t>د)   پژوهش های انتقادی</a:t>
            </a:r>
            <a:r>
              <a:rPr lang="fa-IR" sz="1700" dirty="0" smtClean="0"/>
              <a:t>:  </a:t>
            </a:r>
          </a:p>
          <a:p>
            <a:pPr algn="r" rtl="1">
              <a:lnSpc>
                <a:spcPct val="150000"/>
              </a:lnSpc>
            </a:pPr>
            <a:endParaRPr lang="fa-IR" sz="300" dirty="0" smtClean="0"/>
          </a:p>
          <a:p>
            <a:pPr algn="r" rtl="1">
              <a:lnSpc>
                <a:spcPct val="150000"/>
              </a:lnSpc>
            </a:pPr>
            <a:r>
              <a:rPr lang="fa-IR" sz="1700" dirty="0" smtClean="0"/>
              <a:t>به </a:t>
            </a:r>
            <a:r>
              <a:rPr lang="fa-IR" sz="1700" dirty="0"/>
              <a:t>نقد و بررسی سایر پژوهش ها یا مقررات و استاندارد ها اختصاص دارد</a:t>
            </a:r>
            <a:r>
              <a:rPr lang="fa-IR" sz="1700" dirty="0" smtClean="0"/>
              <a:t>.</a:t>
            </a:r>
          </a:p>
          <a:p>
            <a:pPr algn="r" rtl="1">
              <a:lnSpc>
                <a:spcPct val="150000"/>
              </a:lnSpc>
            </a:pPr>
            <a:endParaRPr lang="fa-IR" sz="400" dirty="0"/>
          </a:p>
          <a:p>
            <a:pPr algn="r" rtl="1">
              <a:lnSpc>
                <a:spcPct val="150000"/>
              </a:lnSpc>
            </a:pPr>
            <a:endParaRPr lang="fa-IR" sz="1700" dirty="0"/>
          </a:p>
          <a:p>
            <a:pPr algn="r" rtl="1">
              <a:lnSpc>
                <a:spcPct val="150000"/>
              </a:lnSpc>
            </a:pPr>
            <a:endParaRPr lang="fa-IR" sz="17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00" y="641334"/>
            <a:ext cx="432387" cy="638530"/>
          </a:xfrm>
          <a:prstGeom prst="rect">
            <a:avLst/>
          </a:prstGeom>
        </p:spPr>
      </p:pic>
      <p:sp>
        <p:nvSpPr>
          <p:cNvPr id="13" name="Rectangle 12"/>
          <p:cNvSpPr/>
          <p:nvPr/>
        </p:nvSpPr>
        <p:spPr>
          <a:xfrm>
            <a:off x="2158410" y="1105558"/>
            <a:ext cx="6347634" cy="6700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58409" y="1117269"/>
            <a:ext cx="6347635" cy="498663"/>
          </a:xfrm>
          <a:prstGeom prst="rect">
            <a:avLst/>
          </a:prstGeom>
        </p:spPr>
        <p:txBody>
          <a:bodyPr wrap="square">
            <a:spAutoFit/>
          </a:bodyPr>
          <a:lstStyle/>
          <a:p>
            <a:pPr algn="just" rtl="1">
              <a:lnSpc>
                <a:spcPct val="150000"/>
              </a:lnSpc>
            </a:pPr>
            <a:r>
              <a:rPr lang="fa-IR" sz="2000" b="1" dirty="0"/>
              <a:t>انواع پژوهش به 5 دسته ی کلی تقسیم می شود که شامل موارد زیر است:</a:t>
            </a:r>
          </a:p>
        </p:txBody>
      </p:sp>
      <p:grpSp>
        <p:nvGrpSpPr>
          <p:cNvPr id="23" name="Group 22"/>
          <p:cNvGrpSpPr/>
          <p:nvPr/>
        </p:nvGrpSpPr>
        <p:grpSpPr>
          <a:xfrm>
            <a:off x="5788693" y="2387291"/>
            <a:ext cx="2304951" cy="406564"/>
            <a:chOff x="5873012" y="2846028"/>
            <a:chExt cx="2376081" cy="331699"/>
          </a:xfrm>
          <a:solidFill>
            <a:srgbClr val="00CC00"/>
          </a:solidFill>
        </p:grpSpPr>
        <p:sp>
          <p:nvSpPr>
            <p:cNvPr id="24" name="4-Point Star 23"/>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7" name="4-Point Star 26"/>
          <p:cNvSpPr/>
          <p:nvPr/>
        </p:nvSpPr>
        <p:spPr>
          <a:xfrm>
            <a:off x="7842318" y="2033191"/>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28" name="Group 27"/>
          <p:cNvGrpSpPr/>
          <p:nvPr/>
        </p:nvGrpSpPr>
        <p:grpSpPr>
          <a:xfrm>
            <a:off x="5779727" y="3249698"/>
            <a:ext cx="2304951" cy="406564"/>
            <a:chOff x="5873012" y="2846028"/>
            <a:chExt cx="2376081" cy="331699"/>
          </a:xfrm>
          <a:solidFill>
            <a:srgbClr val="00CC00"/>
          </a:solidFill>
        </p:grpSpPr>
        <p:sp>
          <p:nvSpPr>
            <p:cNvPr id="29" name="4-Point Star 28"/>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49247" y="4133619"/>
            <a:ext cx="2304951" cy="406564"/>
            <a:chOff x="5873012" y="2846028"/>
            <a:chExt cx="2376081" cy="331699"/>
          </a:xfrm>
          <a:solidFill>
            <a:srgbClr val="00CC00"/>
          </a:solidFill>
        </p:grpSpPr>
        <p:sp>
          <p:nvSpPr>
            <p:cNvPr id="33" name="4-Point Star 32"/>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761797" y="4942236"/>
            <a:ext cx="2304951" cy="406564"/>
            <a:chOff x="5873012" y="2846028"/>
            <a:chExt cx="2376081" cy="331699"/>
          </a:xfrm>
          <a:solidFill>
            <a:srgbClr val="00CC00"/>
          </a:solidFill>
        </p:grpSpPr>
        <p:sp>
          <p:nvSpPr>
            <p:cNvPr id="37" name="4-Point Star 36"/>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8249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7" y="590783"/>
            <a:ext cx="7758546" cy="2092881"/>
          </a:xfrm>
          <a:prstGeom prst="rect">
            <a:avLst/>
          </a:prstGeom>
        </p:spPr>
        <p:txBody>
          <a:bodyPr wrap="square">
            <a:spAutoFit/>
          </a:bodyPr>
          <a:lstStyle/>
          <a:p>
            <a:pPr algn="r" rtl="1"/>
            <a:r>
              <a:rPr lang="fa-IR" sz="2000" dirty="0"/>
              <a:t>یک مدل ریاضی خطی به صورت:</a:t>
            </a:r>
          </a:p>
          <a:p>
            <a:pPr algn="ctr" rtl="1"/>
            <a:r>
              <a:rPr lang="fa-IR" dirty="0"/>
              <a:t>   </a:t>
            </a:r>
            <a:r>
              <a:rPr lang="en-US" dirty="0"/>
              <a:t>Y=B</a:t>
            </a:r>
            <a:r>
              <a:rPr lang="en-US" baseline="-25000" dirty="0"/>
              <a:t>0</a:t>
            </a:r>
            <a:r>
              <a:rPr lang="en-US" dirty="0"/>
              <a:t>+B</a:t>
            </a:r>
            <a:r>
              <a:rPr lang="en-US" baseline="-25000" dirty="0"/>
              <a:t>1</a:t>
            </a:r>
            <a:r>
              <a:rPr lang="en-US" dirty="0"/>
              <a:t>X</a:t>
            </a:r>
            <a:r>
              <a:rPr lang="en-US" baseline="-25000" dirty="0"/>
              <a:t>1</a:t>
            </a:r>
            <a:r>
              <a:rPr lang="en-US" dirty="0"/>
              <a:t>+B</a:t>
            </a:r>
            <a:r>
              <a:rPr lang="en-US" baseline="-25000" dirty="0"/>
              <a:t>2</a:t>
            </a:r>
            <a:r>
              <a:rPr lang="en-US" dirty="0"/>
              <a:t>X</a:t>
            </a:r>
            <a:r>
              <a:rPr lang="en-US" baseline="-25000" dirty="0"/>
              <a:t>2</a:t>
            </a:r>
            <a:r>
              <a:rPr lang="en-US" dirty="0"/>
              <a:t>+ɛ  </a:t>
            </a:r>
            <a:r>
              <a:rPr lang="fa-IR" dirty="0"/>
              <a:t>    (متغیر تابع یا وابسته)</a:t>
            </a:r>
            <a:endParaRPr lang="en-US" dirty="0"/>
          </a:p>
          <a:p>
            <a:pPr algn="r" rtl="1"/>
            <a:r>
              <a:rPr lang="en-US" dirty="0"/>
              <a:t>  </a:t>
            </a:r>
            <a:r>
              <a:rPr lang="fa-IR" dirty="0"/>
              <a:t>                                                          </a:t>
            </a:r>
            <a:r>
              <a:rPr lang="fa-IR" dirty="0" smtClean="0"/>
              <a:t>  </a:t>
            </a:r>
            <a:r>
              <a:rPr lang="fa-IR" dirty="0"/>
              <a:t>عرض از مبدا(ضریب ثابت</a:t>
            </a:r>
            <a:r>
              <a:rPr lang="fa-IR" dirty="0" smtClean="0"/>
              <a:t>)</a:t>
            </a:r>
          </a:p>
          <a:p>
            <a:pPr algn="r" rtl="1">
              <a:lnSpc>
                <a:spcPct val="150000"/>
              </a:lnSpc>
            </a:pPr>
            <a:r>
              <a:rPr lang="fa-IR" dirty="0"/>
              <a:t> </a:t>
            </a:r>
            <a:r>
              <a:rPr lang="fa-IR" dirty="0" smtClean="0"/>
              <a:t>                                                              بیانگر </a:t>
            </a:r>
            <a:r>
              <a:rPr lang="fa-IR" dirty="0"/>
              <a:t>میزان تعییرات</a:t>
            </a:r>
          </a:p>
          <a:p>
            <a:pPr algn="r" rtl="1">
              <a:lnSpc>
                <a:spcPct val="150000"/>
              </a:lnSpc>
            </a:pPr>
            <a:r>
              <a:rPr lang="fa-IR" dirty="0" smtClean="0"/>
              <a:t>متغیر </a:t>
            </a:r>
            <a:r>
              <a:rPr lang="fa-IR" dirty="0"/>
              <a:t>وابسته در نبود هیچ یک از متغیرهای توضیحی است</a:t>
            </a:r>
            <a:endParaRPr lang="en-US" dirty="0"/>
          </a:p>
          <a:p>
            <a:pPr algn="r" rtl="1"/>
            <a:r>
              <a:rPr lang="fa-IR" sz="2000" dirty="0"/>
              <a:t>به متغیرهای سمت راست تساوری(</a:t>
            </a:r>
            <a:r>
              <a:rPr lang="en-US" dirty="0"/>
              <a:t>X</a:t>
            </a:r>
            <a:r>
              <a:rPr lang="en-US" baseline="-25000" dirty="0"/>
              <a:t>1</a:t>
            </a:r>
            <a:r>
              <a:rPr lang="fa-IR" dirty="0"/>
              <a:t>و</a:t>
            </a:r>
            <a:r>
              <a:rPr lang="en-US" dirty="0"/>
              <a:t>X</a:t>
            </a:r>
            <a:r>
              <a:rPr lang="en-US" baseline="-25000" dirty="0"/>
              <a:t>2</a:t>
            </a:r>
            <a:r>
              <a:rPr lang="fa-IR" sz="2000" dirty="0"/>
              <a:t>) متغیرای توضیحی گفته می شود.</a:t>
            </a:r>
          </a:p>
        </p:txBody>
      </p:sp>
      <p:cxnSp>
        <p:nvCxnSpPr>
          <p:cNvPr id="4" name="Straight Arrow Connector 3"/>
          <p:cNvCxnSpPr/>
          <p:nvPr/>
        </p:nvCxnSpPr>
        <p:spPr>
          <a:xfrm flipH="1" flipV="1">
            <a:off x="4091709" y="1117600"/>
            <a:ext cx="277091" cy="92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4747491" y="1126836"/>
            <a:ext cx="9236" cy="184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692727" y="2683664"/>
            <a:ext cx="7758546" cy="1704569"/>
          </a:xfrm>
          <a:prstGeom prst="rect">
            <a:avLst/>
          </a:prstGeom>
        </p:spPr>
        <p:txBody>
          <a:bodyPr wrap="square">
            <a:spAutoFit/>
          </a:bodyPr>
          <a:lstStyle/>
          <a:p>
            <a:pPr algn="r" rtl="1">
              <a:lnSpc>
                <a:spcPct val="150000"/>
              </a:lnSpc>
            </a:pPr>
            <a:r>
              <a:rPr lang="fa-IR" dirty="0"/>
              <a:t>متغیرهای توضیحی با توجه ب نقشی که در مدل دارند ممکن است مستقل،کنترلی و یا تعدیل گر باشند.</a:t>
            </a:r>
          </a:p>
          <a:p>
            <a:pPr algn="r" rtl="1">
              <a:lnSpc>
                <a:spcPct val="150000"/>
              </a:lnSpc>
            </a:pPr>
            <a:r>
              <a:rPr lang="fa-IR" dirty="0"/>
              <a:t>تفاوت کلی مدلهای ریاضی(جبری)و مدل های رگرسیون در جمله ی اخلال است هر گاه به مدل ریاضی یک جمله اخلال اضافه کنیم به یک مدل رگرسیون تبدیل خواهد شد.</a:t>
            </a:r>
          </a:p>
          <a:p>
            <a:pPr algn="r" rtl="1">
              <a:lnSpc>
                <a:spcPct val="150000"/>
              </a:lnSpc>
            </a:pPr>
            <a:r>
              <a:rPr lang="fa-IR" dirty="0"/>
              <a:t>برخلاف مدلهای ریاضی که تعیین پذیر هستنند مدل رگرسیون از نوع تصادفی می باشند.</a:t>
            </a:r>
          </a:p>
        </p:txBody>
      </p:sp>
    </p:spTree>
    <p:extLst>
      <p:ext uri="{BB962C8B-B14F-4D97-AF65-F5344CB8AC3E}">
        <p14:creationId xmlns:p14="http://schemas.microsoft.com/office/powerpoint/2010/main" val="908821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255" y="619797"/>
            <a:ext cx="7777018" cy="2120068"/>
          </a:xfrm>
          <a:prstGeom prst="rect">
            <a:avLst/>
          </a:prstGeom>
        </p:spPr>
        <p:txBody>
          <a:bodyPr wrap="square">
            <a:spAutoFit/>
          </a:bodyPr>
          <a:lstStyle/>
          <a:p>
            <a:pPr algn="r" rtl="1">
              <a:lnSpc>
                <a:spcPct val="150000"/>
              </a:lnSpc>
            </a:pPr>
            <a:r>
              <a:rPr lang="fa-IR" dirty="0"/>
              <a:t>برای برآورد مدلهای رگرسیون،بسته به نوع مدل روش های متفاوتی وجود دارد.روش حداقل مرلبات(</a:t>
            </a:r>
            <a:r>
              <a:rPr lang="en-US" dirty="0"/>
              <a:t>OLS</a:t>
            </a:r>
            <a:r>
              <a:rPr lang="fa-IR" dirty="0"/>
              <a:t>)ساده ترین و مرسوم ترین روش تخمین مدل است.در این روش بهترین حطی که از بین داده ها عبور می کند مشخص می شود.بهترین خط،خطی است که اصطلاحا مجموع مجذور و فاصله های نقاط مختلف از خط رگرسیون به کمترین مقدار برسد خطاهای بالاتر از خط رگرسیون مثبت و خطاهای زیر خط رگرسیون منفی می باشد.</a:t>
            </a:r>
          </a:p>
        </p:txBody>
      </p:sp>
      <p:sp>
        <p:nvSpPr>
          <p:cNvPr id="3" name="Rectangle 2"/>
          <p:cNvSpPr/>
          <p:nvPr/>
        </p:nvSpPr>
        <p:spPr>
          <a:xfrm>
            <a:off x="7333673" y="2841465"/>
            <a:ext cx="1117599" cy="446680"/>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b="1" dirty="0"/>
              <a:t>پردازش:</a:t>
            </a:r>
          </a:p>
        </p:txBody>
      </p:sp>
      <p:sp>
        <p:nvSpPr>
          <p:cNvPr id="4" name="Rectangle 3"/>
          <p:cNvSpPr/>
          <p:nvPr/>
        </p:nvSpPr>
        <p:spPr>
          <a:xfrm>
            <a:off x="674254" y="3288145"/>
            <a:ext cx="7777017" cy="2128340"/>
          </a:xfrm>
          <a:prstGeom prst="rect">
            <a:avLst/>
          </a:prstGeom>
        </p:spPr>
        <p:txBody>
          <a:bodyPr wrap="square">
            <a:spAutoFit/>
          </a:bodyPr>
          <a:lstStyle/>
          <a:p>
            <a:pPr algn="r" rtl="1">
              <a:lnSpc>
                <a:spcPct val="150000"/>
              </a:lnSpc>
            </a:pPr>
            <a:r>
              <a:rPr lang="fa-IR" dirty="0"/>
              <a:t>در یک مدل رگرسیون هر چه مجموع حداقل مجذور خطا کمتر باشد،خطا در رگرسیون به شکل بهتری پردازش شده است و مقادیر متغیر وابسته را بهتر پیش بینی می نماید.</a:t>
            </a:r>
          </a:p>
          <a:p>
            <a:pPr algn="r" rtl="1">
              <a:lnSpc>
                <a:spcPct val="150000"/>
              </a:lnSpc>
            </a:pPr>
            <a:r>
              <a:rPr lang="fa-IR" dirty="0"/>
              <a:t>آزمون </a:t>
            </a:r>
            <a:r>
              <a:rPr lang="en-US" dirty="0"/>
              <a:t>F</a:t>
            </a:r>
            <a:r>
              <a:rPr lang="fa-IR" dirty="0"/>
              <a:t>           :این آزمون برای بررسی اثر متغیرهای توضیحی بر متغیر وابسته و معنی داری مدل رگرسیون استفاده می شود.نتیجه گیری این آزمون به این صورت است که هرگاه سطح معنی داری آمار </a:t>
            </a:r>
            <a:r>
              <a:rPr lang="en-US" dirty="0"/>
              <a:t>F</a:t>
            </a:r>
            <a:r>
              <a:rPr lang="fa-IR" dirty="0"/>
              <a:t> یعنی </a:t>
            </a:r>
            <a:r>
              <a:rPr lang="en-US" dirty="0" err="1"/>
              <a:t>prob</a:t>
            </a:r>
            <a:r>
              <a:rPr lang="fa-IR" dirty="0"/>
              <a:t> از عدد 5%کمتر باشد،مدل رگرسیون معنی دار است و می توان از این مدل استفاده کرد.</a:t>
            </a:r>
          </a:p>
        </p:txBody>
      </p:sp>
    </p:spTree>
    <p:extLst>
      <p:ext uri="{BB962C8B-B14F-4D97-AF65-F5344CB8AC3E}">
        <p14:creationId xmlns:p14="http://schemas.microsoft.com/office/powerpoint/2010/main" val="1092183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9710" y="597029"/>
            <a:ext cx="1403926" cy="44668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b="1"/>
              <a:t>ضریب تعیین:</a:t>
            </a:r>
            <a:endParaRPr lang="fa-IR" b="1" dirty="0"/>
          </a:p>
        </p:txBody>
      </p:sp>
      <p:sp>
        <p:nvSpPr>
          <p:cNvPr id="3" name="Rectangle 2"/>
          <p:cNvSpPr/>
          <p:nvPr/>
        </p:nvSpPr>
        <p:spPr>
          <a:xfrm>
            <a:off x="692727" y="1043709"/>
            <a:ext cx="7758546" cy="1704569"/>
          </a:xfrm>
          <a:prstGeom prst="rect">
            <a:avLst/>
          </a:prstGeom>
        </p:spPr>
        <p:txBody>
          <a:bodyPr wrap="square">
            <a:spAutoFit/>
          </a:bodyPr>
          <a:lstStyle/>
          <a:p>
            <a:pPr algn="r" rtl="1">
              <a:lnSpc>
                <a:spcPct val="150000"/>
              </a:lnSpc>
            </a:pPr>
            <a:r>
              <a:rPr lang="fa-IR" dirty="0"/>
              <a:t>ضریب تعیین بیان می کنند که چند درصد از تغییرات متغیر وابسته تویط متغیرهای توصیحی در مدل تشریح و پیش بینی می شود.هر چه ضریب تعیین بالاتر باشد،نشان از کارایی بیشتر مدل رگرسیون دارد.</a:t>
            </a:r>
          </a:p>
          <a:p>
            <a:pPr algn="r" rtl="1">
              <a:lnSpc>
                <a:spcPct val="150000"/>
              </a:lnSpc>
            </a:pPr>
            <a:r>
              <a:rPr lang="fa-IR" dirty="0"/>
              <a:t>بالا بودن ضریب تعیین بیان می کند که پژوهش گر متغیرهای توضیحی در مدل را به درستی انتخاب کرده است.(ضریب تعیین یکی از معیارهای نیکویی پردازش مدل رگرسیون می باشد.)</a:t>
            </a:r>
          </a:p>
        </p:txBody>
      </p:sp>
    </p:spTree>
    <p:extLst>
      <p:ext uri="{BB962C8B-B14F-4D97-AF65-F5344CB8AC3E}">
        <p14:creationId xmlns:p14="http://schemas.microsoft.com/office/powerpoint/2010/main" val="60030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8800" y="623915"/>
            <a:ext cx="1597891" cy="446680"/>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b="1" dirty="0"/>
              <a:t>نیکویی پردازش:</a:t>
            </a:r>
          </a:p>
        </p:txBody>
      </p:sp>
      <p:sp>
        <p:nvSpPr>
          <p:cNvPr id="3" name="Rectangle 2"/>
          <p:cNvSpPr/>
          <p:nvPr/>
        </p:nvSpPr>
        <p:spPr>
          <a:xfrm>
            <a:off x="729672" y="1403103"/>
            <a:ext cx="7850909" cy="4801314"/>
          </a:xfrm>
          <a:prstGeom prst="rect">
            <a:avLst/>
          </a:prstGeom>
        </p:spPr>
        <p:txBody>
          <a:bodyPr wrap="square">
            <a:spAutoFit/>
          </a:bodyPr>
          <a:lstStyle/>
          <a:p>
            <a:pPr algn="r" rtl="1"/>
            <a:r>
              <a:rPr lang="fa-IR" dirty="0"/>
              <a:t>معیاری برای آزمون چگونگی و میزان دقت پردازش داده ها توسط مدل رگرسیون </a:t>
            </a:r>
            <a:endParaRPr lang="en-US" dirty="0" smtClean="0"/>
          </a:p>
          <a:p>
            <a:pPr algn="r" rtl="1"/>
            <a:endParaRPr lang="en-US" dirty="0" smtClean="0"/>
          </a:p>
          <a:p>
            <a:pPr algn="r" rtl="1"/>
            <a:endParaRPr lang="fa-IR" dirty="0"/>
          </a:p>
          <a:p>
            <a:pPr algn="r" rtl="1">
              <a:lnSpc>
                <a:spcPct val="150000"/>
              </a:lnSpc>
            </a:pPr>
            <a:r>
              <a:rPr lang="fa-IR" dirty="0" smtClean="0"/>
              <a:t>ضریب </a:t>
            </a:r>
            <a:r>
              <a:rPr lang="fa-IR" dirty="0"/>
              <a:t>تعیین تعدیل شده تاثیر تنوع متغیرهای توضیحی را خنثی می کند اما ضریب تعیین تحت تاثیر تعداد متغیرهای توضیحی است</a:t>
            </a:r>
            <a:r>
              <a:rPr lang="fa-IR" dirty="0" smtClean="0"/>
              <a:t>.</a:t>
            </a:r>
            <a:endParaRPr lang="en-US" dirty="0" smtClean="0"/>
          </a:p>
          <a:p>
            <a:pPr algn="r" rtl="1"/>
            <a:endParaRPr lang="en-US" dirty="0" smtClean="0"/>
          </a:p>
          <a:p>
            <a:pPr algn="r" rtl="1"/>
            <a:endParaRPr lang="fa-IR" dirty="0"/>
          </a:p>
          <a:p>
            <a:pPr algn="r" rtl="1">
              <a:lnSpc>
                <a:spcPct val="150000"/>
              </a:lnSpc>
            </a:pPr>
            <a:r>
              <a:rPr lang="fa-IR" dirty="0" smtClean="0"/>
              <a:t>این </a:t>
            </a:r>
            <a:r>
              <a:rPr lang="fa-IR" dirty="0"/>
              <a:t>آزمون برای بررسی معنی داری ضرایب متغیرهای توضیحی در مدل رگرسیون استفاده می شود.نتیجه این آزمون برای هریک از متغیرهای توضیحی به صورت جداگانه ارائه می شود.</a:t>
            </a:r>
          </a:p>
          <a:p>
            <a:pPr algn="r" rtl="1">
              <a:lnSpc>
                <a:spcPct val="150000"/>
              </a:lnSpc>
            </a:pPr>
            <a:r>
              <a:rPr lang="fa-IR" dirty="0"/>
              <a:t>نتیجه این آزمون برای هریک از متغیرهای توضیحی به صورت جداگانه ارائه می شود.نتیجه گیری آزمون</a:t>
            </a:r>
            <a:r>
              <a:rPr lang="en-US" dirty="0"/>
              <a:t>t</a:t>
            </a:r>
            <a:r>
              <a:rPr lang="fa-IR" dirty="0"/>
              <a:t>به این صورت است که هرگاه سطح معناداری آثاره </a:t>
            </a:r>
            <a:r>
              <a:rPr lang="en-US" dirty="0"/>
              <a:t>t</a:t>
            </a:r>
            <a:r>
              <a:rPr lang="fa-IR" dirty="0"/>
              <a:t> یعنی </a:t>
            </a:r>
            <a:r>
              <a:rPr lang="en-US" dirty="0" err="1"/>
              <a:t>prob</a:t>
            </a:r>
            <a:r>
              <a:rPr lang="fa-IR" dirty="0"/>
              <a:t> از مقدار 5%کمتر باشدريالضریب متغیر مستقل مربوط در مدل معنی دار بوده و ارتباط بین متغیر مستقل و وابسته معنی دار است.</a:t>
            </a:r>
            <a:endParaRPr lang="en-US" dirty="0"/>
          </a:p>
        </p:txBody>
      </p:sp>
      <p:sp>
        <p:nvSpPr>
          <p:cNvPr id="4" name="Rectangle 3"/>
          <p:cNvSpPr/>
          <p:nvPr/>
        </p:nvSpPr>
        <p:spPr>
          <a:xfrm>
            <a:off x="3368671" y="1683480"/>
            <a:ext cx="5138020" cy="553998"/>
          </a:xfrm>
          <a:prstGeom prst="rect">
            <a:avLst/>
          </a:prstGeom>
          <a:noFill/>
        </p:spPr>
        <p:txBody>
          <a:bodyPr wrap="square" lIns="91440" tIns="45720" rIns="91440" bIns="45720">
            <a:spAutoFit/>
          </a:bodyPr>
          <a:lstStyle/>
          <a:p>
            <a:pPr algn="r" rtl="1">
              <a:lnSpc>
                <a:spcPct val="150000"/>
              </a:lnSpc>
            </a:pPr>
            <a:r>
              <a:rPr lang="fa-IR" sz="2000" b="1" dirty="0">
                <a:ln w="9525">
                  <a:solidFill>
                    <a:schemeClr val="bg1"/>
                  </a:solidFill>
                  <a:prstDash val="solid"/>
                </a:ln>
                <a:effectLst>
                  <a:outerShdw blurRad="12700" dist="38100" dir="2700000" algn="tl" rotWithShape="0">
                    <a:schemeClr val="bg1">
                      <a:lumMod val="50000"/>
                    </a:schemeClr>
                  </a:outerShdw>
                </a:effectLst>
              </a:rPr>
              <a:t>تفاوت ضریب تعیین تعدیل شده با ضریب تعیین:</a:t>
            </a:r>
            <a:endParaRPr lang="fa-I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Flowchart: Terminator 4"/>
          <p:cNvSpPr/>
          <p:nvPr/>
        </p:nvSpPr>
        <p:spPr>
          <a:xfrm>
            <a:off x="6419272" y="3181995"/>
            <a:ext cx="1958109" cy="415636"/>
          </a:xfrm>
          <a:prstGeom prst="flowChartTerminator">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b="1" dirty="0"/>
              <a:t>آزمون</a:t>
            </a:r>
            <a:r>
              <a:rPr lang="en-US" sz="2000" b="1" dirty="0" smtClean="0"/>
              <a:t>t</a:t>
            </a:r>
            <a:r>
              <a:rPr lang="fa-IR" sz="2000" b="1" dirty="0" smtClean="0"/>
              <a:t>استیوونت</a:t>
            </a:r>
            <a:r>
              <a:rPr lang="fa-IR" sz="2000" b="1" dirty="0"/>
              <a:t>:</a:t>
            </a:r>
          </a:p>
        </p:txBody>
      </p:sp>
    </p:spTree>
    <p:extLst>
      <p:ext uri="{BB962C8B-B14F-4D97-AF65-F5344CB8AC3E}">
        <p14:creationId xmlns:p14="http://schemas.microsoft.com/office/powerpoint/2010/main" val="646153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6982" y="609600"/>
            <a:ext cx="2041236" cy="406400"/>
          </a:xfrm>
          <a:prstGeom prst="rect">
            <a:avLst/>
          </a:prstGeom>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rtlCol="0" anchor="ctr"/>
          <a:lstStyle/>
          <a:p>
            <a:pPr algn="r" rtl="1"/>
            <a:r>
              <a:rPr lang="fa-IR" b="1" dirty="0"/>
              <a:t>ضریب متغیر توضیحی:</a:t>
            </a:r>
          </a:p>
        </p:txBody>
      </p:sp>
      <p:sp>
        <p:nvSpPr>
          <p:cNvPr id="3" name="Rectangle 2"/>
          <p:cNvSpPr/>
          <p:nvPr/>
        </p:nvSpPr>
        <p:spPr>
          <a:xfrm>
            <a:off x="711199" y="1637529"/>
            <a:ext cx="7684655" cy="2120068"/>
          </a:xfrm>
          <a:prstGeom prst="rect">
            <a:avLst/>
          </a:prstGeom>
        </p:spPr>
        <p:txBody>
          <a:bodyPr wrap="square">
            <a:spAutoFit/>
          </a:bodyPr>
          <a:lstStyle/>
          <a:p>
            <a:pPr algn="r" rtl="1">
              <a:lnSpc>
                <a:spcPct val="150000"/>
              </a:lnSpc>
            </a:pPr>
            <a:r>
              <a:rPr lang="fa-IR" dirty="0"/>
              <a:t>پس از آزمون فرضیه،باید شدت ارتباط بین متغیر مستقل و وابسته تفسیر شود.برای این منظور باید به مقدار حاصل شده برای ضریب متغیر مستقل توجه کرد.چنانجه ضریب مثبت باشد،چنانچه ضریب مثبت باشد.بین متغیرمستقل و وابسته رابطه مستقیم در صورتی که منفی باشد،بین متغیر مستقل و وابسه رابطه ی معکوس برقرار است.</a:t>
            </a:r>
          </a:p>
          <a:p>
            <a:pPr algn="r" rtl="1">
              <a:lnSpc>
                <a:spcPct val="150000"/>
              </a:lnSpc>
            </a:pPr>
            <a:r>
              <a:rPr lang="fa-IR" dirty="0"/>
              <a:t>برای رفع شکل ناهمسانی واریانس بین مقادیر خطای مدل چه اقداماتی را پیشنهاد می کنید.</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3671" y="3757597"/>
            <a:ext cx="4433455" cy="2493375"/>
          </a:xfrm>
          <a:prstGeom prst="ellipse">
            <a:avLst/>
          </a:prstGeom>
          <a:ln>
            <a:noFill/>
          </a:ln>
          <a:effectLst>
            <a:softEdge rad="112500"/>
          </a:effectLst>
        </p:spPr>
      </p:pic>
    </p:spTree>
    <p:extLst>
      <p:ext uri="{BB962C8B-B14F-4D97-AF65-F5344CB8AC3E}">
        <p14:creationId xmlns:p14="http://schemas.microsoft.com/office/powerpoint/2010/main" val="2363431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769974" y="729673"/>
            <a:ext cx="2672633" cy="52061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4" name="Rectangle 33"/>
          <p:cNvSpPr/>
          <p:nvPr/>
        </p:nvSpPr>
        <p:spPr>
          <a:xfrm>
            <a:off x="6181998" y="803850"/>
            <a:ext cx="1848583" cy="369332"/>
          </a:xfrm>
          <a:prstGeom prst="rect">
            <a:avLst/>
          </a:prstGeom>
        </p:spPr>
        <p:txBody>
          <a:bodyPr wrap="none">
            <a:spAutoFit/>
          </a:bodyPr>
          <a:lstStyle/>
          <a:p>
            <a:pPr algn="r" rtl="1"/>
            <a:r>
              <a:rPr lang="fa-IR" dirty="0"/>
              <a:t>1-حذف داده های پرت</a:t>
            </a:r>
          </a:p>
        </p:txBody>
      </p:sp>
      <p:sp>
        <p:nvSpPr>
          <p:cNvPr id="35" name="Rectangle 34"/>
          <p:cNvSpPr/>
          <p:nvPr/>
        </p:nvSpPr>
        <p:spPr>
          <a:xfrm>
            <a:off x="5769974" y="1424063"/>
            <a:ext cx="2672633" cy="52061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5975210" y="1514394"/>
            <a:ext cx="2262158" cy="369332"/>
          </a:xfrm>
          <a:prstGeom prst="rect">
            <a:avLst/>
          </a:prstGeom>
        </p:spPr>
        <p:txBody>
          <a:bodyPr wrap="none">
            <a:spAutoFit/>
          </a:bodyPr>
          <a:lstStyle/>
          <a:p>
            <a:pPr algn="r" rtl="1"/>
            <a:r>
              <a:rPr lang="fa-IR" dirty="0"/>
              <a:t>2-روند کردن به میلیون ریال</a:t>
            </a:r>
          </a:p>
        </p:txBody>
      </p:sp>
      <p:sp>
        <p:nvSpPr>
          <p:cNvPr id="37" name="Rectangle 36"/>
          <p:cNvSpPr/>
          <p:nvPr/>
        </p:nvSpPr>
        <p:spPr>
          <a:xfrm>
            <a:off x="5769974" y="2156792"/>
            <a:ext cx="2672633" cy="52061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8" name="Rectangle 37"/>
          <p:cNvSpPr/>
          <p:nvPr/>
        </p:nvSpPr>
        <p:spPr>
          <a:xfrm>
            <a:off x="5769974" y="2901478"/>
            <a:ext cx="2672633" cy="52061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a:t>4-تبدیل به مقادیر لگاریتمی</a:t>
            </a:r>
            <a:endParaRPr lang="fa-IR" dirty="0"/>
          </a:p>
        </p:txBody>
      </p:sp>
      <p:sp>
        <p:nvSpPr>
          <p:cNvPr id="39" name="Rectangle 38"/>
          <p:cNvSpPr/>
          <p:nvPr/>
        </p:nvSpPr>
        <p:spPr>
          <a:xfrm>
            <a:off x="5769972" y="3773055"/>
            <a:ext cx="2672633" cy="52061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a:t>5-آزمون رفع ناهمسانی وایت</a:t>
            </a:r>
            <a:endParaRPr lang="fa-IR" dirty="0"/>
          </a:p>
        </p:txBody>
      </p:sp>
      <p:sp>
        <p:nvSpPr>
          <p:cNvPr id="40" name="Rectangle 39"/>
          <p:cNvSpPr/>
          <p:nvPr/>
        </p:nvSpPr>
        <p:spPr>
          <a:xfrm>
            <a:off x="5769971" y="4517741"/>
            <a:ext cx="2672633" cy="52061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a:t>6-آزمون رفع ناهمسانی وجود همبستگی </a:t>
            </a:r>
            <a:r>
              <a:rPr lang="en-US"/>
              <a:t>HAC</a:t>
            </a:r>
            <a:endParaRPr lang="en-US" dirty="0"/>
          </a:p>
        </p:txBody>
      </p:sp>
      <p:sp>
        <p:nvSpPr>
          <p:cNvPr id="41" name="Rectangle 40"/>
          <p:cNvSpPr/>
          <p:nvPr/>
        </p:nvSpPr>
        <p:spPr>
          <a:xfrm>
            <a:off x="5769971" y="5281350"/>
            <a:ext cx="2672633" cy="52061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a:t>7-تخمین مدل حداقل         تعمیم یافته</a:t>
            </a:r>
            <a:endParaRPr lang="fa-IR" dirty="0"/>
          </a:p>
        </p:txBody>
      </p:sp>
      <p:sp>
        <p:nvSpPr>
          <p:cNvPr id="42" name="Rectangle 41"/>
          <p:cNvSpPr/>
          <p:nvPr/>
        </p:nvSpPr>
        <p:spPr>
          <a:xfrm>
            <a:off x="5768475" y="2295640"/>
            <a:ext cx="2674129" cy="307777"/>
          </a:xfrm>
          <a:prstGeom prst="rect">
            <a:avLst/>
          </a:prstGeom>
        </p:spPr>
        <p:txBody>
          <a:bodyPr wrap="none">
            <a:spAutoFit/>
          </a:bodyPr>
          <a:lstStyle/>
          <a:p>
            <a:pPr algn="r" rtl="1"/>
            <a:r>
              <a:rPr lang="fa-IR" sz="1400" dirty="0"/>
              <a:t>3-تقسیم بر جمع کل دارایی ها یا مقدار سهام</a:t>
            </a:r>
          </a:p>
        </p:txBody>
      </p:sp>
      <p:sp>
        <p:nvSpPr>
          <p:cNvPr id="43" name="Rectangle 42"/>
          <p:cNvSpPr/>
          <p:nvPr/>
        </p:nvSpPr>
        <p:spPr>
          <a:xfrm>
            <a:off x="641927" y="835642"/>
            <a:ext cx="4572000" cy="1615827"/>
          </a:xfrm>
          <a:prstGeom prst="rect">
            <a:avLst/>
          </a:prstGeom>
        </p:spPr>
        <p:txBody>
          <a:bodyPr>
            <a:spAutoFit/>
          </a:bodyPr>
          <a:lstStyle/>
          <a:p>
            <a:pPr algn="r" rtl="1">
              <a:lnSpc>
                <a:spcPct val="150000"/>
              </a:lnSpc>
            </a:pPr>
            <a:r>
              <a:rPr lang="fa-IR" b="1" dirty="0"/>
              <a:t>مقادیر خطا چه نقشی در مدل رگرسیون دارند؟</a:t>
            </a:r>
          </a:p>
          <a:p>
            <a:pPr algn="r" rtl="1"/>
            <a:r>
              <a:rPr lang="fa-IR" dirty="0"/>
              <a:t>جمله اخلال بیانگر همه عوامل موثر بر تغییرات متغیر وابسته،غیر از متغیرهای توضیحی است.</a:t>
            </a:r>
          </a:p>
          <a:p>
            <a:pPr algn="r" rtl="1"/>
            <a:r>
              <a:rPr lang="fa-IR" dirty="0"/>
              <a:t>جمله اخلال جانشینی برای اثر همه عوامل نادیده گرفته شده در مدل است.</a:t>
            </a:r>
          </a:p>
        </p:txBody>
      </p:sp>
    </p:spTree>
    <p:extLst>
      <p:ext uri="{BB962C8B-B14F-4D97-AF65-F5344CB8AC3E}">
        <p14:creationId xmlns:p14="http://schemas.microsoft.com/office/powerpoint/2010/main" val="2150859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364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787857" y="2688609"/>
            <a:ext cx="5363570" cy="2302180"/>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63409" y="1336832"/>
            <a:ext cx="2369880" cy="761747"/>
          </a:xfrm>
          <a:prstGeom prst="rect">
            <a:avLst/>
          </a:prstGeom>
          <a:noFill/>
        </p:spPr>
        <p:txBody>
          <a:bodyPr wrap="none" lIns="68580" tIns="34290" rIns="68580" bIns="34290">
            <a:spAutoFit/>
          </a:bodyPr>
          <a:lstStyle/>
          <a:p>
            <a:pPr algn="r" rtl="1"/>
            <a:r>
              <a:rPr lang="fa-IR" sz="4500" b="1" dirty="0">
                <a:ln w="0"/>
                <a:effectLst>
                  <a:outerShdw blurRad="38100" dist="19050" dir="2700000" algn="tl" rotWithShape="0">
                    <a:schemeClr val="dk1">
                      <a:alpha val="40000"/>
                    </a:schemeClr>
                  </a:outerShdw>
                </a:effectLst>
              </a:rPr>
              <a:t>فصل </a:t>
            </a:r>
            <a:r>
              <a:rPr lang="fa-IR" sz="4500" b="1" dirty="0" smtClean="0">
                <a:ln w="0"/>
                <a:effectLst>
                  <a:outerShdw blurRad="38100" dist="19050" dir="2700000" algn="tl" rotWithShape="0">
                    <a:schemeClr val="dk1">
                      <a:alpha val="40000"/>
                    </a:schemeClr>
                  </a:outerShdw>
                </a:effectLst>
              </a:rPr>
              <a:t>ششم</a:t>
            </a:r>
            <a:r>
              <a:rPr lang="en-US" sz="4500" b="1" dirty="0" smtClean="0">
                <a:ln w="0"/>
                <a:effectLst>
                  <a:outerShdw blurRad="38100" dist="19050" dir="2700000" algn="tl" rotWithShape="0">
                    <a:schemeClr val="dk1">
                      <a:alpha val="40000"/>
                    </a:schemeClr>
                  </a:outerShdw>
                </a:effectLst>
              </a:rPr>
              <a:t>: </a:t>
            </a:r>
            <a:endParaRPr lang="en-US" sz="4500" b="1" dirty="0">
              <a:ln w="0"/>
              <a:effectLst>
                <a:outerShdw blurRad="38100" dist="19050" dir="2700000" algn="tl" rotWithShape="0">
                  <a:schemeClr val="dk1">
                    <a:alpha val="40000"/>
                  </a:schemeClr>
                </a:outerShdw>
              </a:effectLst>
            </a:endParaRPr>
          </a:p>
        </p:txBody>
      </p:sp>
      <p:sp>
        <p:nvSpPr>
          <p:cNvPr id="3" name="Rectangle 2"/>
          <p:cNvSpPr/>
          <p:nvPr/>
        </p:nvSpPr>
        <p:spPr>
          <a:xfrm>
            <a:off x="2689223" y="3166203"/>
            <a:ext cx="3535262" cy="1238801"/>
          </a:xfrm>
          <a:prstGeom prst="rect">
            <a:avLst/>
          </a:prstGeom>
          <a:noFill/>
        </p:spPr>
        <p:txBody>
          <a:bodyPr wrap="none" lIns="68580" tIns="34290" rIns="68580" bIns="34290">
            <a:spAutoFit/>
          </a:bodyPr>
          <a:lstStyle/>
          <a:p>
            <a:pPr algn="ctr"/>
            <a:r>
              <a:rPr lang="fa-IR" sz="3800" b="1" dirty="0">
                <a:ln w="0"/>
              </a:rPr>
              <a:t>آزمون ها و مدل های </a:t>
            </a:r>
          </a:p>
          <a:p>
            <a:pPr algn="ctr"/>
            <a:r>
              <a:rPr lang="fa-IR" sz="3800" b="1" dirty="0">
                <a:ln w="0"/>
              </a:rPr>
              <a:t>خاص رگرسیون</a:t>
            </a:r>
            <a:endParaRPr lang="en-US" sz="3800" b="1" dirty="0">
              <a:ln w="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spTree>
    <p:extLst>
      <p:ext uri="{BB962C8B-B14F-4D97-AF65-F5344CB8AC3E}">
        <p14:creationId xmlns:p14="http://schemas.microsoft.com/office/powerpoint/2010/main" val="142675311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1612900" y="2315160"/>
            <a:ext cx="6440592" cy="1097280"/>
          </a:xfrm>
          <a:prstGeom prst="snip2DiagRect">
            <a:avLst>
              <a:gd name="adj1" fmla="val 0"/>
              <a:gd name="adj2" fmla="val 22454"/>
            </a:avLst>
          </a:prstGeom>
          <a:solidFill>
            <a:srgbClr val="92D050"/>
          </a:solidFill>
          <a:ln w="28575">
            <a:solidFill>
              <a:srgbClr val="003300">
                <a:alpha val="94902"/>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r" rtl="1">
              <a:lnSpc>
                <a:spcPct val="150000"/>
              </a:lnSpc>
            </a:pPr>
            <a:r>
              <a:rPr lang="fa-IR" sz="2400" b="1" dirty="0">
                <a:solidFill>
                  <a:schemeClr val="bg1"/>
                </a:solidFill>
                <a:effectLst>
                  <a:outerShdw blurRad="50800" dist="38100" dir="10800000" algn="r" rotWithShape="0">
                    <a:prstClr val="black">
                      <a:alpha val="40000"/>
                    </a:prstClr>
                  </a:outerShdw>
                </a:effectLst>
              </a:rPr>
              <a:t>هم خطی: </a:t>
            </a:r>
            <a:r>
              <a:rPr lang="fa-IR" sz="2400" dirty="0">
                <a:solidFill>
                  <a:schemeClr val="bg1"/>
                </a:solidFill>
                <a:effectLst>
                  <a:outerShdw blurRad="50800" dist="38100" dir="10800000" algn="r" rotWithShape="0">
                    <a:prstClr val="black">
                      <a:alpha val="40000"/>
                    </a:prstClr>
                  </a:outerShdw>
                </a:effectLst>
              </a:rPr>
              <a:t>همبستگی خطی بین متغیر های توضیحی، مقداری همبستگی (بین صفر تا یک) وجود داشته باشد</a:t>
            </a:r>
            <a:r>
              <a:rPr lang="fa-IR" sz="2400" dirty="0" smtClean="0">
                <a:solidFill>
                  <a:schemeClr val="bg1"/>
                </a:solidFill>
                <a:effectLst>
                  <a:outerShdw blurRad="50800" dist="38100" dir="10800000" algn="r" rotWithShape="0">
                    <a:prstClr val="black">
                      <a:alpha val="40000"/>
                    </a:prstClr>
                  </a:outerShdw>
                </a:effectLst>
              </a:rPr>
              <a:t>.</a:t>
            </a:r>
            <a:endParaRPr lang="en-US" sz="2400" dirty="0" smtClean="0">
              <a:solidFill>
                <a:schemeClr val="bg1"/>
              </a:solidFill>
              <a:effectLst>
                <a:outerShdw blurRad="50800" dist="38100" dir="10800000" algn="r" rotWithShape="0">
                  <a:prstClr val="black">
                    <a:alpha val="40000"/>
                  </a:prstClr>
                </a:outerShdw>
              </a:effectLst>
            </a:endParaRPr>
          </a:p>
        </p:txBody>
      </p:sp>
      <p:sp>
        <p:nvSpPr>
          <p:cNvPr id="2" name="Rectangle 1"/>
          <p:cNvSpPr/>
          <p:nvPr/>
        </p:nvSpPr>
        <p:spPr>
          <a:xfrm>
            <a:off x="968992" y="872837"/>
            <a:ext cx="7110136" cy="1800493"/>
          </a:xfrm>
          <a:prstGeom prst="rect">
            <a:avLst/>
          </a:prstGeom>
        </p:spPr>
        <p:txBody>
          <a:bodyPr wrap="square">
            <a:spAutoFit/>
          </a:bodyPr>
          <a:lstStyle/>
          <a:p>
            <a:pPr algn="r" rtl="1">
              <a:lnSpc>
                <a:spcPct val="150000"/>
              </a:lnSpc>
            </a:pPr>
            <a:r>
              <a:rPr lang="fa-IR" dirty="0"/>
              <a:t>آزمون های هم خطی، مانایی و هم انباشتگی در فرایند های تخمین مدل رگرسیون و به منظور اطمینان از غیر کاذب بودن نتایج انجام می شود.</a:t>
            </a:r>
          </a:p>
          <a:p>
            <a:pPr algn="r" rtl="1">
              <a:lnSpc>
                <a:spcPct val="150000"/>
              </a:lnSpc>
            </a:pPr>
            <a:r>
              <a:rPr lang="fa-IR" sz="2000" b="1" dirty="0"/>
              <a:t>آزمون والد برای برسی ارتباط بین پارامترهای مدل رگرسیون معرفی می گردد</a:t>
            </a:r>
            <a:r>
              <a:rPr lang="fa-IR" sz="2000" b="1" dirty="0" smtClean="0"/>
              <a:t>.</a:t>
            </a:r>
            <a:endParaRPr lang="en-US" sz="2000" b="1" dirty="0" smtClean="0"/>
          </a:p>
          <a:p>
            <a:pPr algn="r" rtl="1">
              <a:lnSpc>
                <a:spcPct val="150000"/>
              </a:lnSpc>
            </a:pP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564911"/>
            <a:ext cx="432387" cy="638530"/>
          </a:xfrm>
          <a:prstGeom prst="rect">
            <a:avLst/>
          </a:prstGeom>
        </p:spPr>
      </p:pic>
      <p:sp>
        <p:nvSpPr>
          <p:cNvPr id="6" name="Rectangle 5"/>
          <p:cNvSpPr/>
          <p:nvPr/>
        </p:nvSpPr>
        <p:spPr>
          <a:xfrm>
            <a:off x="1257300" y="3533339"/>
            <a:ext cx="6527800" cy="1754326"/>
          </a:xfrm>
          <a:prstGeom prst="rect">
            <a:avLst/>
          </a:prstGeom>
        </p:spPr>
        <p:txBody>
          <a:bodyPr wrap="square">
            <a:spAutoFit/>
          </a:bodyPr>
          <a:lstStyle/>
          <a:p>
            <a:pPr algn="r" rtl="1">
              <a:lnSpc>
                <a:spcPct val="150000"/>
              </a:lnSpc>
            </a:pPr>
            <a:r>
              <a:rPr lang="fa-IR" dirty="0" smtClean="0"/>
              <a:t>اگر بین </a:t>
            </a:r>
            <a:r>
              <a:rPr lang="fa-IR" dirty="0"/>
              <a:t>متغیر های توضیحی همبستگی شدید وجود داشته باشد نتایج مدل رگرسیون با خلل همراه خواهد شد و مشکلاتی در تخمین پارامتر ها ایجاد می شود.</a:t>
            </a:r>
          </a:p>
          <a:p>
            <a:pPr algn="r" rtl="1">
              <a:lnSpc>
                <a:spcPct val="150000"/>
              </a:lnSpc>
            </a:pPr>
            <a:r>
              <a:rPr lang="fa-IR" dirty="0"/>
              <a:t>همخطی بین متغیر های توضیحی در مدل های چند متغیره باعث می شود که ضرایب متغیر های توضیحی بی معنا شوند.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0" y="5040313"/>
            <a:ext cx="1910067" cy="1051827"/>
          </a:xfrm>
          <a:prstGeom prst="rect">
            <a:avLst/>
          </a:prstGeom>
        </p:spPr>
      </p:pic>
      <p:sp>
        <p:nvSpPr>
          <p:cNvPr id="9" name="Left Arrow 8"/>
          <p:cNvSpPr/>
          <p:nvPr/>
        </p:nvSpPr>
        <p:spPr>
          <a:xfrm>
            <a:off x="7772400" y="3729940"/>
            <a:ext cx="342900" cy="274320"/>
          </a:xfrm>
          <a:prstGeom prst="leftArrow">
            <a:avLst/>
          </a:prstGeom>
          <a:solidFill>
            <a:srgbClr val="92D050"/>
          </a:solidFill>
          <a:ln w="28575">
            <a:solidFill>
              <a:schemeClr val="bg1"/>
            </a:solidFill>
          </a:ln>
          <a:scene3d>
            <a:camera prst="orthographicFront"/>
            <a:lightRig rig="threePt" dir="t"/>
          </a:scene3d>
          <a:sp3d>
            <a:bevel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772400" y="4530040"/>
            <a:ext cx="342900" cy="274320"/>
          </a:xfrm>
          <a:prstGeom prst="leftArrow">
            <a:avLst/>
          </a:prstGeom>
          <a:solidFill>
            <a:srgbClr val="92D050"/>
          </a:solidFill>
          <a:ln w="28575">
            <a:solidFill>
              <a:schemeClr val="bg1"/>
            </a:solidFill>
          </a:ln>
          <a:scene3d>
            <a:camera prst="orthographicFront"/>
            <a:lightRig rig="threePt" dir="t"/>
          </a:scene3d>
          <a:sp3d>
            <a:bevel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18940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05242881"/>
              </p:ext>
            </p:extLst>
          </p:nvPr>
        </p:nvGraphicFramePr>
        <p:xfrm>
          <a:off x="800100" y="1511300"/>
          <a:ext cx="68580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Tree>
    <p:extLst>
      <p:ext uri="{BB962C8B-B14F-4D97-AF65-F5344CB8AC3E}">
        <p14:creationId xmlns:p14="http://schemas.microsoft.com/office/powerpoint/2010/main" val="35332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678" y="851884"/>
            <a:ext cx="6707393" cy="3323987"/>
          </a:xfrm>
          <a:prstGeom prst="rect">
            <a:avLst/>
          </a:prstGeom>
        </p:spPr>
        <p:txBody>
          <a:bodyPr wrap="square">
            <a:spAutoFit/>
          </a:bodyPr>
          <a:lstStyle/>
          <a:p>
            <a:pPr algn="r" rtl="1">
              <a:lnSpc>
                <a:spcPct val="150000"/>
              </a:lnSpc>
            </a:pPr>
            <a:r>
              <a:rPr lang="fa-IR" b="1" dirty="0"/>
              <a:t>2-انواع پژوهش ها از منظر فرآیند اجرا:</a:t>
            </a:r>
          </a:p>
          <a:p>
            <a:pPr algn="r" rtl="1">
              <a:lnSpc>
                <a:spcPct val="150000"/>
              </a:lnSpc>
            </a:pPr>
            <a:endParaRPr lang="fa-IR" sz="500" dirty="0"/>
          </a:p>
          <a:p>
            <a:pPr algn="r" rtl="1">
              <a:lnSpc>
                <a:spcPct val="150000"/>
              </a:lnSpc>
            </a:pPr>
            <a:r>
              <a:rPr lang="fa-IR" dirty="0"/>
              <a:t>الف) پژوهش کمی</a:t>
            </a:r>
            <a:r>
              <a:rPr lang="fa-IR" dirty="0" smtClean="0"/>
              <a:t>:</a:t>
            </a:r>
          </a:p>
          <a:p>
            <a:pPr algn="r" rtl="1">
              <a:lnSpc>
                <a:spcPct val="150000"/>
              </a:lnSpc>
            </a:pPr>
            <a:r>
              <a:rPr lang="fa-IR" dirty="0" smtClean="0"/>
              <a:t>  </a:t>
            </a:r>
            <a:r>
              <a:rPr lang="fa-IR" dirty="0"/>
              <a:t>شامل گردآوری سیستماتیک داده های موجود و تحلیل آماری آنها می باشد</a:t>
            </a:r>
            <a:r>
              <a:rPr lang="fa-IR" dirty="0" smtClean="0"/>
              <a:t>.</a:t>
            </a:r>
          </a:p>
          <a:p>
            <a:pPr algn="r" rtl="1">
              <a:lnSpc>
                <a:spcPct val="150000"/>
              </a:lnSpc>
            </a:pPr>
            <a:endParaRPr lang="fa-IR" sz="300" dirty="0"/>
          </a:p>
          <a:p>
            <a:pPr algn="r" rtl="1">
              <a:lnSpc>
                <a:spcPct val="150000"/>
              </a:lnSpc>
            </a:pPr>
            <a:r>
              <a:rPr lang="fa-IR" dirty="0"/>
              <a:t>ب)  پژوهش کیفی</a:t>
            </a:r>
            <a:r>
              <a:rPr lang="fa-IR" dirty="0" smtClean="0"/>
              <a:t>:</a:t>
            </a:r>
          </a:p>
          <a:p>
            <a:pPr algn="r" rtl="1">
              <a:lnSpc>
                <a:spcPct val="150000"/>
              </a:lnSpc>
            </a:pPr>
            <a:endParaRPr lang="fa-IR" sz="300" dirty="0" smtClean="0"/>
          </a:p>
          <a:p>
            <a:pPr algn="r" rtl="1">
              <a:lnSpc>
                <a:spcPct val="150000"/>
              </a:lnSpc>
            </a:pPr>
            <a:r>
              <a:rPr lang="fa-IR" dirty="0" smtClean="0"/>
              <a:t>  </a:t>
            </a:r>
            <a:r>
              <a:rPr lang="fa-IR" dirty="0"/>
              <a:t>شامل گردآوری یا خلق اطلاعات و تشریح پدیدها است.</a:t>
            </a:r>
          </a:p>
          <a:p>
            <a:pPr algn="r" rtl="1">
              <a:lnSpc>
                <a:spcPct val="150000"/>
              </a:lnSpc>
            </a:pPr>
            <a:r>
              <a:rPr lang="fa-IR" dirty="0"/>
              <a:t>ج)  پژوهش ترکیبی(آمیخته):  </a:t>
            </a:r>
            <a:endParaRPr lang="fa-IR" dirty="0" smtClean="0"/>
          </a:p>
          <a:p>
            <a:pPr algn="r" rtl="1">
              <a:lnSpc>
                <a:spcPct val="150000"/>
              </a:lnSpc>
            </a:pPr>
            <a:endParaRPr lang="fa-IR" sz="300" dirty="0" smtClean="0"/>
          </a:p>
          <a:p>
            <a:pPr algn="r" rtl="1">
              <a:lnSpc>
                <a:spcPct val="150000"/>
              </a:lnSpc>
            </a:pPr>
            <a:r>
              <a:rPr lang="fa-IR" dirty="0" smtClean="0"/>
              <a:t>ترکیبی </a:t>
            </a:r>
            <a:r>
              <a:rPr lang="fa-IR" dirty="0"/>
              <a:t>از پژوهش های کمی و کیفی می باشد.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2" y="617876"/>
            <a:ext cx="432387" cy="638530"/>
          </a:xfrm>
          <a:prstGeom prst="rect">
            <a:avLst/>
          </a:prstGeom>
        </p:spPr>
      </p:pic>
      <p:grpSp>
        <p:nvGrpSpPr>
          <p:cNvPr id="4" name="Group 3"/>
          <p:cNvGrpSpPr/>
          <p:nvPr/>
        </p:nvGrpSpPr>
        <p:grpSpPr>
          <a:xfrm>
            <a:off x="5948982" y="1454358"/>
            <a:ext cx="2295275" cy="438838"/>
            <a:chOff x="5882987" y="2846028"/>
            <a:chExt cx="2366106" cy="358030"/>
          </a:xfrm>
          <a:solidFill>
            <a:srgbClr val="00CC00"/>
          </a:solidFill>
        </p:grpSpPr>
        <p:sp>
          <p:nvSpPr>
            <p:cNvPr id="5" name="4-Point Star 4"/>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204058"/>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8" name="4-Point Star 7"/>
          <p:cNvSpPr/>
          <p:nvPr/>
        </p:nvSpPr>
        <p:spPr>
          <a:xfrm>
            <a:off x="8025200" y="1057226"/>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9" name="Group 8"/>
          <p:cNvGrpSpPr/>
          <p:nvPr/>
        </p:nvGrpSpPr>
        <p:grpSpPr>
          <a:xfrm>
            <a:off x="5518675" y="3263435"/>
            <a:ext cx="2727376" cy="417322"/>
            <a:chOff x="5882987" y="2846028"/>
            <a:chExt cx="2366106" cy="340476"/>
          </a:xfrm>
          <a:solidFill>
            <a:srgbClr val="00CC00"/>
          </a:solidFill>
        </p:grpSpPr>
        <p:sp>
          <p:nvSpPr>
            <p:cNvPr id="10" name="4-Point Star 9"/>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509710" y="2350826"/>
            <a:ext cx="2727376" cy="417322"/>
            <a:chOff x="5882987" y="2846028"/>
            <a:chExt cx="2366106" cy="340476"/>
          </a:xfrm>
          <a:solidFill>
            <a:srgbClr val="00CC00"/>
          </a:solidFill>
        </p:grpSpPr>
        <p:sp>
          <p:nvSpPr>
            <p:cNvPr id="14" name="4-Point Star 13"/>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 name="Content Placeholder 2"/>
          <p:cNvSpPr txBox="1">
            <a:spLocks/>
          </p:cNvSpPr>
          <p:nvPr/>
        </p:nvSpPr>
        <p:spPr>
          <a:xfrm>
            <a:off x="1485900" y="4147087"/>
            <a:ext cx="6596982" cy="215106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lnSpc>
                <a:spcPct val="150000"/>
              </a:lnSpc>
              <a:buNone/>
            </a:pPr>
            <a:r>
              <a:rPr lang="fa-IR" sz="1800" b="1" dirty="0" smtClean="0">
                <a:cs typeface="+mj-cs"/>
              </a:rPr>
              <a:t>3 </a:t>
            </a:r>
            <a:r>
              <a:rPr lang="fa-IR" sz="1800" b="1" dirty="0"/>
              <a:t>-</a:t>
            </a:r>
            <a:r>
              <a:rPr lang="fa-IR" sz="1800" b="1" dirty="0" smtClean="0">
                <a:cs typeface="+mj-cs"/>
              </a:rPr>
              <a:t> انواع پژوهش ها از منظر منطق اجرا:</a:t>
            </a:r>
            <a:endParaRPr lang="fa-IR" sz="1800" dirty="0" smtClean="0"/>
          </a:p>
          <a:p>
            <a:pPr marL="0" indent="0" algn="r" rtl="1">
              <a:lnSpc>
                <a:spcPct val="150000"/>
              </a:lnSpc>
              <a:buNone/>
            </a:pPr>
            <a:r>
              <a:rPr lang="fa-IR" sz="1800" dirty="0" smtClean="0"/>
              <a:t>   الف)  رویکرد قیاسی:   </a:t>
            </a:r>
          </a:p>
          <a:p>
            <a:pPr marL="0" indent="0" algn="r" rtl="1">
              <a:lnSpc>
                <a:spcPct val="150000"/>
              </a:lnSpc>
              <a:buNone/>
            </a:pPr>
            <a:r>
              <a:rPr lang="fa-IR" sz="1800" dirty="0" smtClean="0"/>
              <a:t>در این رویکرد پژوهشگر از طریق تئوری‌های دستوری، پدیده ها را آن گونه که باید</a:t>
            </a:r>
            <a:r>
              <a:rPr lang="fa-IR" sz="1800" dirty="0"/>
              <a:t> </a:t>
            </a:r>
            <a:r>
              <a:rPr lang="fa-IR" sz="1800" dirty="0" smtClean="0"/>
              <a:t>باشد معرفی و تشریح می کند.</a:t>
            </a:r>
          </a:p>
        </p:txBody>
      </p:sp>
      <p:grpSp>
        <p:nvGrpSpPr>
          <p:cNvPr id="18" name="Group 17"/>
          <p:cNvGrpSpPr/>
          <p:nvPr/>
        </p:nvGrpSpPr>
        <p:grpSpPr>
          <a:xfrm>
            <a:off x="5948981" y="4713936"/>
            <a:ext cx="2295275" cy="438838"/>
            <a:chOff x="5882987" y="2846028"/>
            <a:chExt cx="2366106" cy="358030"/>
          </a:xfrm>
          <a:solidFill>
            <a:srgbClr val="00CC00"/>
          </a:solidFill>
        </p:grpSpPr>
        <p:sp>
          <p:nvSpPr>
            <p:cNvPr id="19" name="4-Point Star 18"/>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895192" y="3204058"/>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2" name="4-Point Star 21"/>
          <p:cNvSpPr/>
          <p:nvPr/>
        </p:nvSpPr>
        <p:spPr>
          <a:xfrm>
            <a:off x="8078986" y="4316804"/>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724040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13562977"/>
              </p:ext>
            </p:extLst>
          </p:nvPr>
        </p:nvGraphicFramePr>
        <p:xfrm>
          <a:off x="1282700" y="1027838"/>
          <a:ext cx="6934200" cy="249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425" y="628411"/>
            <a:ext cx="432387" cy="638530"/>
          </a:xfrm>
          <a:prstGeom prst="rect">
            <a:avLst/>
          </a:prstGeom>
        </p:spPr>
      </p:pic>
      <p:sp>
        <p:nvSpPr>
          <p:cNvPr id="4" name="Rounded Rectangle 3"/>
          <p:cNvSpPr/>
          <p:nvPr/>
        </p:nvSpPr>
        <p:spPr>
          <a:xfrm>
            <a:off x="6502400" y="3771900"/>
            <a:ext cx="1727200" cy="596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707224" y="3784600"/>
            <a:ext cx="7496975" cy="2451100"/>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lnSpc>
                <a:spcPct val="150000"/>
              </a:lnSpc>
              <a:buFont typeface="Arial"/>
              <a:buNone/>
            </a:pPr>
            <a:r>
              <a:rPr lang="fa-IR" sz="2600" b="1" dirty="0" smtClean="0">
                <a:ln w="0"/>
                <a:solidFill>
                  <a:schemeClr val="tx1"/>
                </a:solidFill>
              </a:rPr>
              <a:t>مانایی متغیر ها:</a:t>
            </a:r>
            <a:endParaRPr lang="en-US" sz="2600" b="1" dirty="0" smtClean="0">
              <a:ln w="0"/>
              <a:solidFill>
                <a:schemeClr val="tx1"/>
              </a:solidFill>
            </a:endParaRPr>
          </a:p>
          <a:p>
            <a:pPr marL="0" indent="0" algn="r" rtl="1">
              <a:lnSpc>
                <a:spcPct val="150000"/>
              </a:lnSpc>
              <a:buFont typeface="Arial"/>
              <a:buNone/>
            </a:pPr>
            <a:endParaRPr lang="fa-IR" sz="400" b="1" dirty="0" smtClean="0">
              <a:ln w="0"/>
              <a:solidFill>
                <a:schemeClr val="tx1"/>
              </a:solidFill>
            </a:endParaRPr>
          </a:p>
          <a:p>
            <a:pPr marL="0" indent="0" algn="r" rtl="1">
              <a:lnSpc>
                <a:spcPct val="150000"/>
              </a:lnSpc>
              <a:buFont typeface="Arial"/>
              <a:buNone/>
            </a:pPr>
            <a:r>
              <a:rPr lang="fa-IR" sz="2600" dirty="0" smtClean="0">
                <a:ln w="0"/>
                <a:solidFill>
                  <a:schemeClr val="tx1"/>
                </a:solidFill>
              </a:rPr>
              <a:t>در پژوهش هایی که با ساختار داده های سری زمانی و پانل انجام می شود، پیش از تخمین مدل رگرسیون باید از مانایی (پایایی) متغیر ها اطمینان حاصل کرد. اجرای مدل رگرسیون با متغیر ها و سری های غیر مانا ممکن است نتایج کاذب ارائه کند.تاثیر اساسی بر توزیع آن</a:t>
            </a:r>
            <a:r>
              <a:rPr lang="en-US" sz="2600" dirty="0" smtClean="0">
                <a:ln w="0"/>
                <a:solidFill>
                  <a:schemeClr val="tx1"/>
                </a:solidFill>
              </a:rPr>
              <a:t> </a:t>
            </a:r>
            <a:r>
              <a:rPr lang="fa-IR" sz="2600" dirty="0" smtClean="0">
                <a:ln w="0"/>
                <a:solidFill>
                  <a:schemeClr val="tx1"/>
                </a:solidFill>
              </a:rPr>
              <a:t>متغیر و همچنین بر مدل مورد مطالعه داشته باشد</a:t>
            </a:r>
            <a:r>
              <a:rPr lang="fa-IR" sz="2600" dirty="0" smtClean="0">
                <a:ln w="0"/>
                <a:solidFill>
                  <a:schemeClr val="tx2">
                    <a:lumMod val="75000"/>
                  </a:schemeClr>
                </a:solidFill>
              </a:rPr>
              <a:t>.</a:t>
            </a:r>
          </a:p>
          <a:p>
            <a:pPr marL="0" indent="0" algn="r" rtl="1">
              <a:lnSpc>
                <a:spcPct val="150000"/>
              </a:lnSpc>
              <a:buFont typeface="Arial"/>
              <a:buNone/>
            </a:pPr>
            <a:endParaRPr lang="en-US" sz="1313" dirty="0" smtClean="0">
              <a:ln w="0"/>
              <a:solidFill>
                <a:srgbClr val="002060"/>
              </a:solidFill>
            </a:endParaRPr>
          </a:p>
          <a:p>
            <a:pPr marL="0" indent="0" algn="r" rtl="1">
              <a:lnSpc>
                <a:spcPct val="150000"/>
              </a:lnSpc>
              <a:buFont typeface="Arial"/>
              <a:buNone/>
            </a:pPr>
            <a:endParaRPr lang="en-US" dirty="0"/>
          </a:p>
        </p:txBody>
      </p:sp>
    </p:spTree>
    <p:extLst>
      <p:ext uri="{BB962C8B-B14F-4D97-AF65-F5344CB8AC3E}">
        <p14:creationId xmlns:p14="http://schemas.microsoft.com/office/powerpoint/2010/main" val="20813433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771900" y="1041400"/>
            <a:ext cx="1905000" cy="723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57302" y="4214250"/>
            <a:ext cx="6832600" cy="1615050"/>
          </a:xfrm>
          <a:prstGeom prst="ellipse">
            <a:avLst/>
          </a:prstGeom>
          <a:solidFill>
            <a:schemeClr val="accent1">
              <a:lumMod val="40000"/>
              <a:lumOff val="60000"/>
            </a:schemeClr>
          </a:solidFill>
          <a:ln w="38100">
            <a:solidFill>
              <a:schemeClr val="accent1">
                <a:lumMod val="50000"/>
              </a:schemeClr>
            </a:solidFill>
            <a:prstDash val="dashDot"/>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358900" y="4521807"/>
            <a:ext cx="6320209" cy="11804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lnSpc>
                <a:spcPct val="150000"/>
              </a:lnSpc>
              <a:buFont typeface="Arial"/>
              <a:buNone/>
            </a:pPr>
            <a:r>
              <a:rPr lang="fa-IR" sz="2000" dirty="0" smtClean="0">
                <a:solidFill>
                  <a:schemeClr val="tx1"/>
                </a:solidFill>
              </a:rPr>
              <a:t>- برای شناسایی مانایی متغیر ها معمولا از آرمون ریشه واحد که به آزمون ویکی-فولر </a:t>
            </a:r>
            <a:r>
              <a:rPr lang="en-US" sz="2000" dirty="0" smtClean="0">
                <a:solidFill>
                  <a:schemeClr val="tx1"/>
                </a:solidFill>
              </a:rPr>
              <a:t>(ADF)</a:t>
            </a:r>
            <a:r>
              <a:rPr lang="fa-IR" sz="2000" dirty="0">
                <a:solidFill>
                  <a:schemeClr val="tx1"/>
                </a:solidFill>
              </a:rPr>
              <a:t> </a:t>
            </a:r>
            <a:r>
              <a:rPr lang="fa-IR" sz="2000" dirty="0" smtClean="0">
                <a:solidFill>
                  <a:schemeClr val="tx1"/>
                </a:solidFill>
              </a:rPr>
              <a:t>معروف است استفاده می شود.</a:t>
            </a:r>
          </a:p>
        </p:txBody>
      </p:sp>
      <p:sp>
        <p:nvSpPr>
          <p:cNvPr id="9" name="4-Point Star 8"/>
          <p:cNvSpPr/>
          <p:nvPr/>
        </p:nvSpPr>
        <p:spPr>
          <a:xfrm>
            <a:off x="7476202" y="4745391"/>
            <a:ext cx="194598" cy="207609"/>
          </a:xfrm>
          <a:prstGeom prst="star4">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53811"/>
            <a:ext cx="432387" cy="638530"/>
          </a:xfrm>
          <a:prstGeom prst="rect">
            <a:avLst/>
          </a:prstGeom>
        </p:spPr>
      </p:pic>
      <p:sp>
        <p:nvSpPr>
          <p:cNvPr id="8" name="Rounded Rectangle 7"/>
          <p:cNvSpPr/>
          <p:nvPr/>
        </p:nvSpPr>
        <p:spPr>
          <a:xfrm>
            <a:off x="1193801" y="2273299"/>
            <a:ext cx="6858000" cy="17071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34827" y="1174234"/>
            <a:ext cx="1667444" cy="430887"/>
          </a:xfrm>
          <a:prstGeom prst="rect">
            <a:avLst/>
          </a:prstGeom>
        </p:spPr>
        <p:txBody>
          <a:bodyPr wrap="none">
            <a:spAutoFit/>
          </a:bodyPr>
          <a:lstStyle/>
          <a:p>
            <a:r>
              <a:rPr lang="fa-IR" sz="2100" b="1" dirty="0"/>
              <a:t>رگرسیون کاذب:</a:t>
            </a:r>
            <a:endParaRPr lang="en-US" sz="2100" dirty="0"/>
          </a:p>
        </p:txBody>
      </p:sp>
      <mc:AlternateContent xmlns:mc="http://schemas.openxmlformats.org/markup-compatibility/2006" xmlns:a14="http://schemas.microsoft.com/office/drawing/2010/main">
        <mc:Choice Requires="a14">
          <p:sp>
            <p:nvSpPr>
              <p:cNvPr id="6" name="Rectangle 5"/>
              <p:cNvSpPr/>
              <p:nvPr/>
            </p:nvSpPr>
            <p:spPr>
              <a:xfrm>
                <a:off x="1025312" y="2396410"/>
                <a:ext cx="6950288" cy="1338828"/>
              </a:xfrm>
              <a:prstGeom prst="rect">
                <a:avLst/>
              </a:prstGeom>
            </p:spPr>
            <p:txBody>
              <a:bodyPr wrap="square">
                <a:spAutoFit/>
              </a:bodyPr>
              <a:lstStyle/>
              <a:p>
                <a:pPr algn="r" rtl="1">
                  <a:lnSpc>
                    <a:spcPct val="150000"/>
                  </a:lnSpc>
                </a:pPr>
                <a:r>
                  <a:rPr lang="fa-IR" dirty="0"/>
                  <a:t>به این معنی است که نتایج تخمین مدل، به اشتباه پارامتر های مدل</a:t>
                </a:r>
                <a14:m>
                  <m:oMath xmlns:m="http://schemas.openxmlformats.org/officeDocument/2006/math">
                    <m:d>
                      <m:dPr>
                        <m:ctrlPr>
                          <a:rPr lang="fa-IR" i="1">
                            <a:latin typeface="Cambria Math" panose="02040503050406030204" pitchFamily="18" charset="0"/>
                            <a:ea typeface="Cambria Math" panose="02040503050406030204" pitchFamily="18" charset="0"/>
                          </a:rPr>
                        </m:ctrlPr>
                      </m:dPr>
                      <m:e>
                        <m:sSub>
                          <m:sSubPr>
                            <m:ctrlPr>
                              <a:rPr lang="fa-IR" i="1">
                                <a:latin typeface="Cambria Math" panose="02040503050406030204" pitchFamily="18" charset="0"/>
                                <a:ea typeface="Cambria Math" panose="02040503050406030204" pitchFamily="18" charset="0"/>
                              </a:rPr>
                            </m:ctrlPr>
                          </m:sSubPr>
                          <m:e>
                            <m:r>
                              <a:rPr lang="fa-IR"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𝑖</m:t>
                            </m:r>
                          </m:sub>
                        </m:sSub>
                      </m:e>
                    </m:d>
                  </m:oMath>
                </a14:m>
                <a:r>
                  <a:rPr lang="en-US" dirty="0"/>
                  <a:t> </a:t>
                </a:r>
                <a:r>
                  <a:rPr lang="fa-IR" dirty="0"/>
                  <a:t>را معنی دار و یا ضریب تعیین </a:t>
                </a:r>
                <a14:m>
                  <m:oMath xmlns:m="http://schemas.openxmlformats.org/officeDocument/2006/math">
                    <m:d>
                      <m:dPr>
                        <m:ctrlPr>
                          <a:rPr lang="fa-IR" i="1">
                            <a:latin typeface="Cambria Math" panose="02040503050406030204" pitchFamily="18" charset="0"/>
                          </a:rPr>
                        </m:ctrlPr>
                      </m:dPr>
                      <m:e>
                        <m:sSup>
                          <m:sSupPr>
                            <m:ctrlPr>
                              <a:rPr lang="fa-IR"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e>
                    </m:d>
                  </m:oMath>
                </a14:m>
                <a:r>
                  <a:rPr lang="en-US" dirty="0"/>
                  <a:t> </a:t>
                </a:r>
                <a:r>
                  <a:rPr lang="fa-IR" dirty="0"/>
                  <a:t> را بالاتر از میزان واقعی نشان می دهد. بنابراین به منظور جلو گیری از رگرسیون کاذب ضرورت دارد مانایی متغیر ها بررسی شود.</a:t>
                </a:r>
              </a:p>
            </p:txBody>
          </p:sp>
        </mc:Choice>
        <mc:Fallback xmlns="">
          <p:sp>
            <p:nvSpPr>
              <p:cNvPr id="6" name="Rectangle 5"/>
              <p:cNvSpPr>
                <a:spLocks noRot="1" noChangeAspect="1" noMove="1" noResize="1" noEditPoints="1" noAdjustHandles="1" noChangeArrowheads="1" noChangeShapeType="1" noTextEdit="1"/>
              </p:cNvSpPr>
              <p:nvPr/>
            </p:nvSpPr>
            <p:spPr>
              <a:xfrm>
                <a:off x="1025312" y="2396410"/>
                <a:ext cx="6950288" cy="1338828"/>
              </a:xfrm>
              <a:prstGeom prst="rect">
                <a:avLst/>
              </a:prstGeom>
              <a:blipFill rotWithShape="0">
                <a:blip r:embed="rId3"/>
                <a:stretch>
                  <a:fillRect r="-789" b="-2727"/>
                </a:stretch>
              </a:blipFill>
            </p:spPr>
            <p:txBody>
              <a:bodyPr/>
              <a:lstStyle/>
              <a:p>
                <a:r>
                  <a:rPr lang="en-US">
                    <a:noFill/>
                  </a:rPr>
                  <a:t> </a:t>
                </a:r>
              </a:p>
            </p:txBody>
          </p:sp>
        </mc:Fallback>
      </mc:AlternateContent>
      <p:sp>
        <p:nvSpPr>
          <p:cNvPr id="7" name="Down Arrow 6"/>
          <p:cNvSpPr/>
          <p:nvPr/>
        </p:nvSpPr>
        <p:spPr>
          <a:xfrm>
            <a:off x="4584700" y="1828800"/>
            <a:ext cx="279400" cy="355600"/>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6747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771900" y="1041400"/>
            <a:ext cx="1905000" cy="723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2200" b="1" dirty="0">
                <a:solidFill>
                  <a:schemeClr val="tx1"/>
                </a:solidFill>
              </a:rPr>
              <a:t>هم انباشتگی:</a:t>
            </a:r>
          </a:p>
        </p:txBody>
      </p:sp>
      <p:sp>
        <p:nvSpPr>
          <p:cNvPr id="4" name="Rounded Rectangle 3"/>
          <p:cNvSpPr/>
          <p:nvPr/>
        </p:nvSpPr>
        <p:spPr>
          <a:xfrm>
            <a:off x="1168400" y="2336799"/>
            <a:ext cx="6883401" cy="2268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en-US" dirty="0"/>
          </a:p>
        </p:txBody>
      </p:sp>
      <p:sp>
        <p:nvSpPr>
          <p:cNvPr id="5" name="Down Arrow 4"/>
          <p:cNvSpPr/>
          <p:nvPr/>
        </p:nvSpPr>
        <p:spPr>
          <a:xfrm>
            <a:off x="4381500" y="1905000"/>
            <a:ext cx="482600" cy="33657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1100" y="2377702"/>
            <a:ext cx="6578600" cy="2357248"/>
          </a:xfrm>
          <a:prstGeom prst="rect">
            <a:avLst/>
          </a:prstGeom>
        </p:spPr>
        <p:txBody>
          <a:bodyPr wrap="square">
            <a:spAutoFit/>
          </a:bodyPr>
          <a:lstStyle/>
          <a:p>
            <a:pPr algn="r" rtl="1">
              <a:lnSpc>
                <a:spcPct val="150000"/>
              </a:lnSpc>
            </a:pPr>
            <a:r>
              <a:rPr lang="fa-IR" sz="2000" dirty="0"/>
              <a:t>روشی که در صورت غیر مانا بودن متغیرها در سطح مقادیر، به‌توان از مقادیر اصلی متغیرها استفاده نمود و در عین حال نتایج رگرسیون کاذب  بنان را هم انباشتگی </a:t>
            </a:r>
            <a:r>
              <a:rPr lang="fa-IR" sz="2000" dirty="0" smtClean="0"/>
              <a:t>گویند.</a:t>
            </a:r>
            <a:r>
              <a:rPr lang="fa-IR" sz="2000" dirty="0"/>
              <a:t> </a:t>
            </a:r>
            <a:r>
              <a:rPr lang="fa-IR" sz="2000" dirty="0" smtClean="0"/>
              <a:t>مجموعه </a:t>
            </a:r>
            <a:r>
              <a:rPr lang="fa-IR" sz="2000" dirty="0"/>
              <a:t>ای از متغیر ها را هم انباشتگی گویند که یک ترکیب خطی از آن ها مانا باشد</a:t>
            </a:r>
          </a:p>
          <a:p>
            <a:pPr algn="r" rtl="1">
              <a:lnSpc>
                <a:spcPct val="150000"/>
              </a:lnSpc>
            </a:pPr>
            <a:endParaRPr lang="en-US" sz="2000" dirty="0"/>
          </a:p>
        </p:txBody>
      </p:sp>
      <p:sp>
        <p:nvSpPr>
          <p:cNvPr id="10" name="Oval 9"/>
          <p:cNvSpPr/>
          <p:nvPr/>
        </p:nvSpPr>
        <p:spPr>
          <a:xfrm>
            <a:off x="1968500" y="4734950"/>
            <a:ext cx="6083301" cy="814950"/>
          </a:xfrm>
          <a:prstGeom prst="ellipse">
            <a:avLst/>
          </a:prstGeom>
          <a:solidFill>
            <a:schemeClr val="accent1">
              <a:lumMod val="40000"/>
              <a:lumOff val="60000"/>
            </a:schemeClr>
          </a:solidFill>
          <a:ln w="38100">
            <a:solidFill>
              <a:schemeClr val="accent1">
                <a:lumMod val="50000"/>
              </a:schemeClr>
            </a:solidFill>
            <a:prstDash val="dashDot"/>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79600" y="4885099"/>
            <a:ext cx="5486400" cy="528671"/>
          </a:xfrm>
          <a:prstGeom prst="rect">
            <a:avLst/>
          </a:prstGeom>
        </p:spPr>
        <p:txBody>
          <a:bodyPr wrap="square">
            <a:spAutoFit/>
          </a:bodyPr>
          <a:lstStyle/>
          <a:p>
            <a:pPr algn="r" rtl="1">
              <a:lnSpc>
                <a:spcPct val="150000"/>
              </a:lnSpc>
            </a:pPr>
            <a:r>
              <a:rPr lang="fa-IR" sz="2100" b="1" dirty="0" smtClean="0"/>
              <a:t>آزمون </a:t>
            </a:r>
            <a:r>
              <a:rPr lang="fa-IR" sz="2100" b="1" dirty="0"/>
              <a:t>ژوهانسون برای هم </a:t>
            </a:r>
            <a:r>
              <a:rPr lang="fa-IR" sz="2100" b="1" dirty="0" smtClean="0"/>
              <a:t>انباشتگی</a:t>
            </a:r>
            <a:r>
              <a:rPr lang="en-US" sz="2100" b="1" dirty="0" smtClean="0"/>
              <a:t> </a:t>
            </a:r>
            <a:r>
              <a:rPr lang="fa-IR" sz="2100" b="1" dirty="0" smtClean="0"/>
              <a:t>استفاده می شود.</a:t>
            </a:r>
            <a:endParaRPr lang="fa-IR" sz="21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9" name="4-Point Star 8"/>
          <p:cNvSpPr/>
          <p:nvPr/>
        </p:nvSpPr>
        <p:spPr>
          <a:xfrm>
            <a:off x="7387302" y="5062891"/>
            <a:ext cx="194598" cy="207609"/>
          </a:xfrm>
          <a:prstGeom prst="star4">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536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901700"/>
            <a:ext cx="3556000" cy="660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solidFill>
                  <a:schemeClr val="tx1"/>
                </a:solidFill>
              </a:rPr>
              <a:t>رگرسیون با متغیر تعدیل گر مجازی</a:t>
            </a:r>
            <a:endParaRPr lang="en-US" sz="2200" b="1" dirty="0">
              <a:solidFill>
                <a:schemeClr val="tx1"/>
              </a:solidFill>
            </a:endParaRPr>
          </a:p>
        </p:txBody>
      </p:sp>
      <p:sp>
        <p:nvSpPr>
          <p:cNvPr id="3" name="Rounded Rectangle 2"/>
          <p:cNvSpPr/>
          <p:nvPr/>
        </p:nvSpPr>
        <p:spPr>
          <a:xfrm>
            <a:off x="876300" y="1955801"/>
            <a:ext cx="7277101" cy="11409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en-US" dirty="0"/>
          </a:p>
        </p:txBody>
      </p:sp>
      <p:sp>
        <p:nvSpPr>
          <p:cNvPr id="4" name="Down Arrow 3"/>
          <p:cNvSpPr/>
          <p:nvPr/>
        </p:nvSpPr>
        <p:spPr>
          <a:xfrm>
            <a:off x="4406900" y="1612900"/>
            <a:ext cx="419100" cy="290866"/>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6" name="Rectangle 5"/>
          <p:cNvSpPr/>
          <p:nvPr/>
        </p:nvSpPr>
        <p:spPr>
          <a:xfrm>
            <a:off x="876299" y="2013837"/>
            <a:ext cx="7277101" cy="922047"/>
          </a:xfrm>
          <a:prstGeom prst="rect">
            <a:avLst/>
          </a:prstGeom>
        </p:spPr>
        <p:txBody>
          <a:bodyPr wrap="square">
            <a:spAutoFit/>
          </a:bodyPr>
          <a:lstStyle/>
          <a:p>
            <a:pPr algn="just" rtl="1">
              <a:lnSpc>
                <a:spcPct val="160000"/>
              </a:lnSpc>
            </a:pPr>
            <a:r>
              <a:rPr lang="fa-IR" dirty="0"/>
              <a:t>برخی متغیرها دو ارزشی (دو وجهی) </a:t>
            </a:r>
            <a:r>
              <a:rPr lang="fa-IR" dirty="0" smtClean="0"/>
              <a:t>می‌باشند</a:t>
            </a:r>
            <a:r>
              <a:rPr lang="fa-IR" dirty="0"/>
              <a:t>. یعنی فقط دو ارزش صفر و یک به خود می‌گیرند. این نوع </a:t>
            </a:r>
            <a:r>
              <a:rPr lang="fa-IR" dirty="0" smtClean="0"/>
              <a:t>متغیرها </a:t>
            </a:r>
            <a:r>
              <a:rPr lang="fa-IR" dirty="0"/>
              <a:t>اغلب کیفی هستند و برای </a:t>
            </a:r>
            <a:r>
              <a:rPr lang="fa-IR" dirty="0" smtClean="0"/>
              <a:t>متغیرهایی </a:t>
            </a:r>
            <a:r>
              <a:rPr lang="fa-IR" dirty="0"/>
              <a:t>با دو جنبه‌ی متقابل استفاده می‌شوند.</a:t>
            </a:r>
          </a:p>
        </p:txBody>
      </p:sp>
      <p:sp>
        <p:nvSpPr>
          <p:cNvPr id="7" name="Down Arrow 6"/>
          <p:cNvSpPr/>
          <p:nvPr/>
        </p:nvSpPr>
        <p:spPr>
          <a:xfrm>
            <a:off x="4445000" y="3175000"/>
            <a:ext cx="368300" cy="262235"/>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76300" y="3797299"/>
            <a:ext cx="7188202" cy="23114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en-US" dirty="0"/>
          </a:p>
        </p:txBody>
      </p:sp>
      <p:sp>
        <p:nvSpPr>
          <p:cNvPr id="9" name="Rectangle 8"/>
          <p:cNvSpPr/>
          <p:nvPr/>
        </p:nvSpPr>
        <p:spPr>
          <a:xfrm>
            <a:off x="1050712" y="3883341"/>
            <a:ext cx="6835988" cy="2185214"/>
          </a:xfrm>
          <a:prstGeom prst="rect">
            <a:avLst/>
          </a:prstGeom>
        </p:spPr>
        <p:txBody>
          <a:bodyPr wrap="square">
            <a:spAutoFit/>
          </a:bodyPr>
          <a:lstStyle/>
          <a:p>
            <a:pPr algn="just" rtl="1">
              <a:lnSpc>
                <a:spcPct val="160000"/>
              </a:lnSpc>
            </a:pPr>
            <a:r>
              <a:rPr lang="fa-IR" sz="1700" b="1" dirty="0"/>
              <a:t>متغیر نوع مالکیت </a:t>
            </a:r>
            <a:r>
              <a:rPr lang="fa-IR" sz="1700" b="1" dirty="0" smtClean="0"/>
              <a:t>به‌ صورت </a:t>
            </a:r>
            <a:r>
              <a:rPr lang="fa-IR" sz="1700" b="1" dirty="0"/>
              <a:t>یک متغیر مجازی با ارزش یک (برای شرکت‌هایی با مالکیت دولتی) و با ارزش صفر (برای شرکت‌هایی با مالکیت </a:t>
            </a:r>
            <a:r>
              <a:rPr lang="fa-IR" sz="1700" b="1" dirty="0" smtClean="0"/>
              <a:t>غیردولتی</a:t>
            </a:r>
            <a:r>
              <a:rPr lang="fa-IR" sz="1700" b="1" dirty="0"/>
              <a:t>) تعریف می‌شود.برای تشریح رگرسیون مجازی فرض کنید قصد داریم ارتباط بین هموارسازی سود با با بازده سهام </a:t>
            </a:r>
            <a:r>
              <a:rPr lang="fa-IR" sz="1700" b="1" dirty="0" smtClean="0"/>
              <a:t>را آزمون </a:t>
            </a:r>
            <a:r>
              <a:rPr lang="fa-IR" sz="1700" b="1" dirty="0"/>
              <a:t>نماییم و برای بررسی این ارتباط، از دو متغیر </a:t>
            </a:r>
            <a:r>
              <a:rPr lang="fa-IR" sz="1900" b="1" u="sng" dirty="0"/>
              <a:t>اهرم مالی </a:t>
            </a:r>
            <a:r>
              <a:rPr lang="fa-IR" sz="1900" b="1" dirty="0"/>
              <a:t>و </a:t>
            </a:r>
            <a:r>
              <a:rPr lang="fa-IR" sz="1900" b="1" u="sng" dirty="0"/>
              <a:t>اندازه شرکت </a:t>
            </a:r>
            <a:r>
              <a:rPr lang="fa-IR" sz="1700" b="1" dirty="0"/>
              <a:t>به‌عنوان متغیرهای کنترلی در مدل رگرسیون استفاده نماییم.</a:t>
            </a:r>
          </a:p>
        </p:txBody>
      </p:sp>
      <p:sp>
        <p:nvSpPr>
          <p:cNvPr id="10" name="Rectangle 9"/>
          <p:cNvSpPr/>
          <p:nvPr/>
        </p:nvSpPr>
        <p:spPr>
          <a:xfrm>
            <a:off x="3906100" y="3373735"/>
            <a:ext cx="1433405" cy="430887"/>
          </a:xfrm>
          <a:prstGeom prst="rect">
            <a:avLst/>
          </a:prstGeom>
          <a:noFill/>
        </p:spPr>
        <p:txBody>
          <a:bodyPr wrap="none" lIns="91440" tIns="45720" rIns="91440" bIns="45720">
            <a:spAutoFit/>
          </a:bodyPr>
          <a:lstStyle/>
          <a:p>
            <a:pPr algn="ctr"/>
            <a:r>
              <a:rPr lang="fa-IR" sz="2200" b="0" cap="none" spc="0" dirty="0" smtClean="0">
                <a:ln w="0"/>
                <a:solidFill>
                  <a:schemeClr val="tx1"/>
                </a:solidFill>
                <a:effectLst>
                  <a:outerShdw blurRad="38100" dist="19050" dir="2700000" algn="tl" rotWithShape="0">
                    <a:schemeClr val="dk1">
                      <a:alpha val="40000"/>
                    </a:schemeClr>
                  </a:outerShdw>
                </a:effectLst>
              </a:rPr>
              <a:t>به عنوان مثال</a:t>
            </a:r>
            <a:endParaRPr lang="en-US" sz="2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6991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urved Connector 3"/>
          <p:cNvCxnSpPr/>
          <p:nvPr/>
        </p:nvCxnSpPr>
        <p:spPr>
          <a:xfrm rot="16200000" flipH="1">
            <a:off x="3064687" y="4479112"/>
            <a:ext cx="623783" cy="453957"/>
          </a:xfrm>
          <a:prstGeom prst="curvedConnector3">
            <a:avLst>
              <a:gd name="adj1" fmla="val 9479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54400" y="4725882"/>
            <a:ext cx="2108200" cy="1179618"/>
          </a:xfrm>
          <a:prstGeom prst="ellipse">
            <a:avLst/>
          </a:prstGeom>
          <a:solidFill>
            <a:schemeClr val="accent4">
              <a:lumMod val="40000"/>
              <a:lumOff val="60000"/>
            </a:schemeClr>
          </a:solid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9128" y="4979381"/>
            <a:ext cx="1699824" cy="623248"/>
          </a:xfrm>
          <a:prstGeom prst="rect">
            <a:avLst/>
          </a:prstGeom>
          <a:noFill/>
        </p:spPr>
        <p:txBody>
          <a:bodyPr wrap="none" lIns="68580" tIns="34290" rIns="68580" bIns="34290">
            <a:spAutoFit/>
          </a:bodyPr>
          <a:lstStyle/>
          <a:p>
            <a:pPr algn="ctr"/>
            <a:r>
              <a:rPr lang="fa-IR" b="1" dirty="0">
                <a:ln w="0"/>
              </a:rPr>
              <a:t>هموار سازی </a:t>
            </a:r>
            <a:r>
              <a:rPr lang="fa-IR" b="1" dirty="0" smtClean="0">
                <a:ln w="0"/>
              </a:rPr>
              <a:t>مالکیت</a:t>
            </a:r>
            <a:br>
              <a:rPr lang="fa-IR" b="1" dirty="0" smtClean="0">
                <a:ln w="0"/>
              </a:rPr>
            </a:br>
            <a:r>
              <a:rPr lang="fa-IR" b="1" dirty="0" smtClean="0">
                <a:ln w="0"/>
              </a:rPr>
              <a:t> </a:t>
            </a:r>
            <a:r>
              <a:rPr lang="fa-IR" b="1" dirty="0">
                <a:ln w="0"/>
              </a:rPr>
              <a:t>غیر دولتی</a:t>
            </a:r>
            <a:endParaRPr lang="en-US" b="1" dirty="0">
              <a:ln w="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14" name="AutoShape 6"/>
          <p:cNvSpPr>
            <a:spLocks noChangeArrowheads="1"/>
          </p:cNvSpPr>
          <p:nvPr/>
        </p:nvSpPr>
        <p:spPr bwMode="gray">
          <a:xfrm>
            <a:off x="1130662" y="1336961"/>
            <a:ext cx="6133738" cy="726979"/>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endParaRPr lang="en-US" altLang="en-US" sz="2400" b="1" dirty="0">
              <a:solidFill>
                <a:srgbClr val="FFFFFF"/>
              </a:solidFill>
              <a:effectLst>
                <a:outerShdw blurRad="38100" dist="38100" dir="2700000" algn="tl">
                  <a:srgbClr val="000000"/>
                </a:outerShdw>
              </a:effectLst>
            </a:endParaRPr>
          </a:p>
        </p:txBody>
      </p:sp>
      <p:sp>
        <p:nvSpPr>
          <p:cNvPr id="15" name="AutoShape 7"/>
          <p:cNvSpPr>
            <a:spLocks noChangeArrowheads="1"/>
          </p:cNvSpPr>
          <p:nvPr/>
        </p:nvSpPr>
        <p:spPr bwMode="gray">
          <a:xfrm>
            <a:off x="2019301" y="2387599"/>
            <a:ext cx="6172200" cy="984537"/>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r" rtl="1">
              <a:lnSpc>
                <a:spcPct val="160000"/>
              </a:lnSpc>
            </a:pPr>
            <a:endParaRPr lang="fa-IR" dirty="0"/>
          </a:p>
        </p:txBody>
      </p:sp>
      <p:sp>
        <p:nvSpPr>
          <p:cNvPr id="16" name="AutoShape 8"/>
          <p:cNvSpPr>
            <a:spLocks noChangeArrowheads="1"/>
          </p:cNvSpPr>
          <p:nvPr/>
        </p:nvSpPr>
        <p:spPr bwMode="gray">
          <a:xfrm>
            <a:off x="1105262" y="3644900"/>
            <a:ext cx="6527438" cy="8509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endParaRPr lang="en-US" altLang="en-US" sz="2400" b="1" dirty="0">
              <a:solidFill>
                <a:srgbClr val="FFFFFF"/>
              </a:solidFill>
              <a:effectLst>
                <a:outerShdw blurRad="38100" dist="38100" dir="2700000" algn="tl">
                  <a:srgbClr val="000000"/>
                </a:outerShdw>
              </a:effectLst>
            </a:endParaRPr>
          </a:p>
        </p:txBody>
      </p:sp>
      <mc:AlternateContent xmlns:mc="http://schemas.openxmlformats.org/markup-compatibility/2006" xmlns:a14="http://schemas.microsoft.com/office/drawing/2010/main">
        <mc:Choice Requires="a14">
          <p:sp>
            <p:nvSpPr>
              <p:cNvPr id="17" name="Rectangle 16"/>
              <p:cNvSpPr/>
              <p:nvPr/>
            </p:nvSpPr>
            <p:spPr>
              <a:xfrm>
                <a:off x="1391084" y="1388710"/>
                <a:ext cx="3771032" cy="535531"/>
              </a:xfrm>
              <a:prstGeom prst="rect">
                <a:avLst/>
              </a:prstGeom>
            </p:spPr>
            <p:txBody>
              <a:bodyPr wrap="none">
                <a:spAutoFit/>
              </a:bodyPr>
              <a:lstStyle/>
              <a:p>
                <a:pPr algn="r" rtl="1">
                  <a:lnSpc>
                    <a:spcPct val="160000"/>
                  </a:lnSpc>
                </a:pPr>
                <a:r>
                  <a:rPr lang="fa-IR" dirty="0"/>
                  <a:t> </a:t>
                </a:r>
                <a:r>
                  <a:rPr lang="en-US" dirty="0"/>
                  <a:t>R</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𝐼𝑆</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𝐿𝐸𝑉</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𝑆𝑖𝑧𝑒</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oMath>
                </a14:m>
                <a:endParaRPr lang="en-US" dirty="0">
                  <a:ea typeface="Cambria Math" panose="020405030504060302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391084" y="1388710"/>
                <a:ext cx="3771032" cy="535531"/>
              </a:xfrm>
              <a:prstGeom prst="rect">
                <a:avLst/>
              </a:prstGeom>
              <a:blipFill rotWithShape="0">
                <a:blip r:embed="rId3"/>
                <a:stretch>
                  <a:fillRect l="-162" r="-1454" b="-9091"/>
                </a:stretch>
              </a:blipFill>
            </p:spPr>
            <p:txBody>
              <a:bodyPr/>
              <a:lstStyle/>
              <a:p>
                <a:r>
                  <a:rPr lang="en-US">
                    <a:noFill/>
                  </a:rPr>
                  <a:t> </a:t>
                </a:r>
              </a:p>
            </p:txBody>
          </p:sp>
        </mc:Fallback>
      </mc:AlternateContent>
      <p:sp>
        <p:nvSpPr>
          <p:cNvPr id="18" name="Rectangle 17"/>
          <p:cNvSpPr/>
          <p:nvPr/>
        </p:nvSpPr>
        <p:spPr>
          <a:xfrm>
            <a:off x="2324100" y="2362436"/>
            <a:ext cx="5816600" cy="978729"/>
          </a:xfrm>
          <a:prstGeom prst="rect">
            <a:avLst/>
          </a:prstGeom>
        </p:spPr>
        <p:txBody>
          <a:bodyPr wrap="square">
            <a:spAutoFit/>
          </a:bodyPr>
          <a:lstStyle/>
          <a:p>
            <a:pPr algn="r" rtl="1">
              <a:lnSpc>
                <a:spcPct val="160000"/>
              </a:lnSpc>
            </a:pPr>
            <a:r>
              <a:rPr lang="fa-IR" dirty="0"/>
              <a:t>حال فرض کنیم قصد داریم تاثیر نوع مالکیت شرکت های مورد بررسی </a:t>
            </a:r>
            <a:r>
              <a:rPr lang="fa-IR" dirty="0" smtClean="0"/>
              <a:t>را </a:t>
            </a:r>
            <a:r>
              <a:rPr lang="fa-IR" dirty="0"/>
              <a:t>بر ارتباط بین هموار سازی سود و بازده آزمون کنیم.</a:t>
            </a:r>
          </a:p>
        </p:txBody>
      </p:sp>
      <mc:AlternateContent xmlns:mc="http://schemas.openxmlformats.org/markup-compatibility/2006" xmlns:a14="http://schemas.microsoft.com/office/drawing/2010/main">
        <mc:Choice Requires="a14">
          <p:sp>
            <p:nvSpPr>
              <p:cNvPr id="19" name="Rectangle 18"/>
              <p:cNvSpPr/>
              <p:nvPr/>
            </p:nvSpPr>
            <p:spPr>
              <a:xfrm>
                <a:off x="1333500" y="3727036"/>
                <a:ext cx="6108700" cy="535531"/>
              </a:xfrm>
              <a:prstGeom prst="rect">
                <a:avLst/>
              </a:prstGeom>
            </p:spPr>
            <p:txBody>
              <a:bodyPr wrap="square">
                <a:spAutoFit/>
              </a:bodyPr>
              <a:lstStyle/>
              <a:p>
                <a:pPr>
                  <a:lnSpc>
                    <a:spcPct val="160000"/>
                  </a:lnSpc>
                </a:pPr>
                <a:r>
                  <a:rPr lang="en-US" dirty="0"/>
                  <a:t>R</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𝐼𝑆</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𝑂𝑤𝑛</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𝑂𝑤𝑛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𝑖𝑠</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𝐿𝐸𝑉</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5</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𝑆𝑖𝑧𝑒</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oMath>
                </a14:m>
                <a:endParaRPr lang="en-US" dirty="0">
                  <a:ea typeface="Cambria Math" panose="020405030504060302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333500" y="3727036"/>
                <a:ext cx="6108700" cy="535531"/>
              </a:xfrm>
              <a:prstGeom prst="rect">
                <a:avLst/>
              </a:prstGeom>
              <a:blipFill rotWithShape="0">
                <a:blip r:embed="rId4"/>
                <a:stretch>
                  <a:fillRect l="-898" b="-9091"/>
                </a:stretch>
              </a:blipFill>
            </p:spPr>
            <p:txBody>
              <a:bodyPr/>
              <a:lstStyle/>
              <a:p>
                <a:r>
                  <a:rPr lang="en-US">
                    <a:noFill/>
                  </a:rPr>
                  <a:t> </a:t>
                </a:r>
              </a:p>
            </p:txBody>
          </p:sp>
        </mc:Fallback>
      </mc:AlternateContent>
    </p:spTree>
    <p:extLst>
      <p:ext uri="{BB962C8B-B14F-4D97-AF65-F5344CB8AC3E}">
        <p14:creationId xmlns:p14="http://schemas.microsoft.com/office/powerpoint/2010/main" val="11516249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230090"/>
            <a:ext cx="7086600" cy="2285241"/>
          </a:xfrm>
          <a:prstGeom prst="rect">
            <a:avLst/>
          </a:prstGeom>
        </p:spPr>
        <p:txBody>
          <a:bodyPr wrap="square">
            <a:spAutoFit/>
          </a:bodyPr>
          <a:lstStyle/>
          <a:p>
            <a:pPr algn="r" rtl="1">
              <a:lnSpc>
                <a:spcPct val="150000"/>
              </a:lnSpc>
            </a:pPr>
            <a:r>
              <a:rPr lang="fa-IR" dirty="0">
                <a:ea typeface="Cambria Math" panose="02040503050406030204" pitchFamily="18" charset="0"/>
              </a:rPr>
              <a:t>به این نوع مدل ها که متغیر دو ارزشی مانند هموارسازی با مالکیت دولتی و هموار سازی با مالکیت غیر دولتی به آن ها اضافه می شود مدل رگرسیون مجازی (ساختگی یا تصنعی) گفته می شود</a:t>
            </a:r>
            <a:r>
              <a:rPr lang="fa-IR" dirty="0" smtClean="0">
                <a:ea typeface="Cambria Math" panose="02040503050406030204" pitchFamily="18" charset="0"/>
              </a:rPr>
              <a:t>.</a:t>
            </a:r>
          </a:p>
          <a:p>
            <a:pPr algn="r" rtl="1">
              <a:lnSpc>
                <a:spcPct val="150000"/>
              </a:lnSpc>
            </a:pPr>
            <a:endParaRPr lang="fa-IR" sz="500" dirty="0">
              <a:ea typeface="Cambria Math" panose="02040503050406030204" pitchFamily="18" charset="0"/>
            </a:endParaRPr>
          </a:p>
          <a:p>
            <a:pPr algn="r" rtl="1">
              <a:lnSpc>
                <a:spcPct val="150000"/>
              </a:lnSpc>
            </a:pPr>
            <a:r>
              <a:rPr lang="fa-IR" dirty="0">
                <a:ea typeface="Cambria Math" panose="02040503050406030204" pitchFamily="18" charset="0"/>
              </a:rPr>
              <a:t>متغیر نوع مالکیت نیز در این مثال، متغیر تعدیل گر نام دارد. زیرا تاثیر آن منجر به تغییر رابطه‌ی بین متغیر‌های مستقل و وابسته می شود.</a:t>
            </a:r>
            <a:endParaRPr lang="en-US" dirty="0"/>
          </a:p>
        </p:txBody>
      </p:sp>
      <p:sp>
        <p:nvSpPr>
          <p:cNvPr id="6" name="4-Point Star 5"/>
          <p:cNvSpPr/>
          <p:nvPr/>
        </p:nvSpPr>
        <p:spPr>
          <a:xfrm>
            <a:off x="8035002" y="1354491"/>
            <a:ext cx="194598" cy="307904"/>
          </a:xfrm>
          <a:prstGeom prst="star4">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8" name="Rounded Rectangle 7"/>
          <p:cNvSpPr/>
          <p:nvPr/>
        </p:nvSpPr>
        <p:spPr>
          <a:xfrm>
            <a:off x="2857500" y="3581400"/>
            <a:ext cx="3302000" cy="558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2000" b="1" dirty="0" smtClean="0">
                <a:solidFill>
                  <a:schemeClr val="tx1"/>
                </a:solidFill>
                <a:ea typeface="Cambria Math" panose="02040503050406030204" pitchFamily="18" charset="0"/>
              </a:rPr>
              <a:t> رگرسیون </a:t>
            </a:r>
            <a:r>
              <a:rPr lang="fa-IR" sz="2000" b="1" dirty="0">
                <a:solidFill>
                  <a:schemeClr val="tx1"/>
                </a:solidFill>
                <a:ea typeface="Cambria Math" panose="02040503050406030204" pitchFamily="18" charset="0"/>
              </a:rPr>
              <a:t>با متغیر وابسته مجازی:</a:t>
            </a:r>
          </a:p>
        </p:txBody>
      </p:sp>
      <p:sp>
        <p:nvSpPr>
          <p:cNvPr id="9" name="Rounded Rectangle 8"/>
          <p:cNvSpPr/>
          <p:nvPr/>
        </p:nvSpPr>
        <p:spPr>
          <a:xfrm>
            <a:off x="1168400" y="4673599"/>
            <a:ext cx="6883401" cy="13589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1900" dirty="0">
                <a:solidFill>
                  <a:schemeClr val="tx1"/>
                </a:solidFill>
                <a:ea typeface="Cambria Math" panose="02040503050406030204" pitchFamily="18" charset="0"/>
              </a:rPr>
              <a:t>در برخی مواقع متغیر وابسته دارای مقیاس کیفی بوده و برای ورود به مدل </a:t>
            </a:r>
            <a:r>
              <a:rPr lang="fa-IR" sz="1900" dirty="0" smtClean="0">
                <a:solidFill>
                  <a:schemeClr val="tx1"/>
                </a:solidFill>
                <a:ea typeface="Cambria Math" panose="02040503050406030204" pitchFamily="18" charset="0"/>
              </a:rPr>
              <a:t>کد گذاری </a:t>
            </a:r>
            <a:r>
              <a:rPr lang="fa-IR" sz="1900" dirty="0">
                <a:solidFill>
                  <a:schemeClr val="tx1"/>
                </a:solidFill>
                <a:ea typeface="Cambria Math" panose="02040503050406030204" pitchFamily="18" charset="0"/>
              </a:rPr>
              <a:t>می‌شود این </a:t>
            </a:r>
            <a:r>
              <a:rPr lang="fa-IR" sz="1900" dirty="0" smtClean="0">
                <a:solidFill>
                  <a:schemeClr val="tx1"/>
                </a:solidFill>
                <a:ea typeface="Cambria Math" panose="02040503050406030204" pitchFamily="18" charset="0"/>
              </a:rPr>
              <a:t>متغیر‌ها دارای </a:t>
            </a:r>
            <a:r>
              <a:rPr lang="fa-IR" sz="1900" dirty="0">
                <a:solidFill>
                  <a:schemeClr val="tx1"/>
                </a:solidFill>
                <a:ea typeface="Cambria Math" panose="02040503050406030204" pitchFamily="18" charset="0"/>
              </a:rPr>
              <a:t>مقیاس اسمی و ترتیبی </a:t>
            </a:r>
            <a:r>
              <a:rPr lang="fa-IR" sz="1900" dirty="0" smtClean="0">
                <a:solidFill>
                  <a:schemeClr val="tx1"/>
                </a:solidFill>
                <a:ea typeface="Cambria Math" panose="02040503050406030204" pitchFamily="18" charset="0"/>
              </a:rPr>
              <a:t>هستند.</a:t>
            </a:r>
            <a:endParaRPr lang="en-US" sz="1900" dirty="0"/>
          </a:p>
        </p:txBody>
      </p:sp>
      <p:sp>
        <p:nvSpPr>
          <p:cNvPr id="10" name="Down Arrow 9"/>
          <p:cNvSpPr/>
          <p:nvPr/>
        </p:nvSpPr>
        <p:spPr>
          <a:xfrm>
            <a:off x="4254500" y="4241800"/>
            <a:ext cx="482600" cy="33657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4827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grpSp>
        <p:nvGrpSpPr>
          <p:cNvPr id="16" name="Group 15"/>
          <p:cNvGrpSpPr/>
          <p:nvPr/>
        </p:nvGrpSpPr>
        <p:grpSpPr>
          <a:xfrm>
            <a:off x="2006600" y="1317625"/>
            <a:ext cx="5969570" cy="482184"/>
            <a:chOff x="1549400" y="1482725"/>
            <a:chExt cx="5969570" cy="482184"/>
          </a:xfrm>
        </p:grpSpPr>
        <p:grpSp>
          <p:nvGrpSpPr>
            <p:cNvPr id="9" name="Group 58"/>
            <p:cNvGrpSpPr>
              <a:grpSpLocks/>
            </p:cNvGrpSpPr>
            <p:nvPr/>
          </p:nvGrpSpPr>
          <p:grpSpPr bwMode="auto">
            <a:xfrm>
              <a:off x="2057400" y="1482725"/>
              <a:ext cx="5461570" cy="469900"/>
              <a:chOff x="1440" y="1206"/>
              <a:chExt cx="3266" cy="296"/>
            </a:xfrm>
          </p:grpSpPr>
          <p:sp>
            <p:nvSpPr>
              <p:cNvPr id="10" name="Line 29"/>
              <p:cNvSpPr>
                <a:spLocks noChangeShapeType="1"/>
              </p:cNvSpPr>
              <p:nvPr/>
            </p:nvSpPr>
            <p:spPr bwMode="auto">
              <a:xfrm>
                <a:off x="1440" y="1502"/>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5"/>
              <p:cNvSpPr>
                <a:spLocks noChangeArrowheads="1"/>
              </p:cNvSpPr>
              <p:nvPr/>
            </p:nvSpPr>
            <p:spPr bwMode="gray">
              <a:xfrm rot="3419336">
                <a:off x="4421" y="1202"/>
                <a:ext cx="243" cy="327"/>
              </a:xfrm>
              <a:prstGeom prst="rect">
                <a:avLst/>
              </a:prstGeom>
              <a:gradFill rotWithShape="1">
                <a:gsLst>
                  <a:gs pos="0">
                    <a:srgbClr val="54D060"/>
                  </a:gs>
                  <a:gs pos="100000">
                    <a:srgbClr val="54D06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54D060"/>
                </a:extrusionClr>
                <a:contourClr>
                  <a:srgbClr val="54D06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 name="Text Box 31"/>
              <p:cNvSpPr txBox="1">
                <a:spLocks noChangeArrowheads="1"/>
              </p:cNvSpPr>
              <p:nvPr/>
            </p:nvSpPr>
            <p:spPr bwMode="gray">
              <a:xfrm>
                <a:off x="4474" y="1206"/>
                <a:ext cx="2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FFFFFF"/>
                    </a:solidFill>
                  </a:rPr>
                  <a:t>1</a:t>
                </a:r>
              </a:p>
            </p:txBody>
          </p:sp>
        </p:grpSp>
        <p:sp>
          <p:nvSpPr>
            <p:cNvPr id="15" name="Rectangle 14"/>
            <p:cNvSpPr/>
            <p:nvPr/>
          </p:nvSpPr>
          <p:spPr>
            <a:xfrm>
              <a:off x="1549400" y="1506835"/>
              <a:ext cx="5308600" cy="458074"/>
            </a:xfrm>
            <a:prstGeom prst="rect">
              <a:avLst/>
            </a:prstGeom>
          </p:spPr>
          <p:txBody>
            <a:bodyPr wrap="square">
              <a:spAutoFit/>
            </a:bodyPr>
            <a:lstStyle/>
            <a:p>
              <a:pPr algn="r">
                <a:lnSpc>
                  <a:spcPct val="150000"/>
                </a:lnSpc>
              </a:pPr>
              <a:r>
                <a:rPr lang="fa-IR" dirty="0">
                  <a:ea typeface="Cambria Math" panose="02040503050406030204" pitchFamily="18" charset="0"/>
                </a:rPr>
                <a:t>مقیاس اسمی دارای دو ارزش به عنوان مثال متغیر </a:t>
              </a:r>
              <a:r>
                <a:rPr lang="fa-IR" dirty="0" smtClean="0">
                  <a:ea typeface="Cambria Math" panose="02040503050406030204" pitchFamily="18" charset="0"/>
                </a:rPr>
                <a:t>ورشکستگی.</a:t>
              </a:r>
              <a:endParaRPr lang="fa-IR" dirty="0">
                <a:ea typeface="Cambria Math" panose="02040503050406030204" pitchFamily="18" charset="0"/>
              </a:endParaRPr>
            </a:p>
          </p:txBody>
        </p:sp>
      </p:grpSp>
      <p:graphicFrame>
        <p:nvGraphicFramePr>
          <p:cNvPr id="20" name="Diagram 19"/>
          <p:cNvGraphicFramePr/>
          <p:nvPr>
            <p:extLst>
              <p:ext uri="{D42A27DB-BD31-4B8C-83A1-F6EECF244321}">
                <p14:modId xmlns:p14="http://schemas.microsoft.com/office/powerpoint/2010/main" val="3625283543"/>
              </p:ext>
            </p:extLst>
          </p:nvPr>
        </p:nvGraphicFramePr>
        <p:xfrm>
          <a:off x="1101512" y="2126342"/>
          <a:ext cx="6819660" cy="1061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0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06686" y="1108488"/>
            <a:ext cx="7246358" cy="5421405"/>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rtl="1">
              <a:lnSpc>
                <a:spcPct val="150000"/>
              </a:lnSpc>
              <a:buNone/>
            </a:pPr>
            <a:r>
              <a:rPr lang="fa-IR" sz="1800" dirty="0" smtClean="0"/>
              <a:t>ب)  رویکرد استقرایی:  </a:t>
            </a:r>
          </a:p>
          <a:p>
            <a:pPr marL="0" indent="0" algn="just" rtl="1">
              <a:lnSpc>
                <a:spcPct val="150000"/>
              </a:lnSpc>
              <a:buNone/>
            </a:pPr>
            <a:r>
              <a:rPr lang="fa-IR" sz="1800" dirty="0" smtClean="0"/>
              <a:t> در این رویکرد پژوهشگر ابتدا از طریق مشاهده ی تجربی پدیده ها،داده هایی را گردآوری کرده و بین داده ها روابطی را کشف می کند سپس با استفاده از تحلیل داده ها،نسبت به تایید یا رد ادعای خود نتیجه گیری می کند.</a:t>
            </a:r>
          </a:p>
          <a:p>
            <a:pPr marL="0" indent="0" algn="r" rtl="1">
              <a:lnSpc>
                <a:spcPct val="150000"/>
              </a:lnSpc>
              <a:buNone/>
            </a:pPr>
            <a:r>
              <a:rPr lang="fa-IR" sz="1800" b="1" dirty="0" smtClean="0"/>
              <a:t> </a:t>
            </a:r>
            <a:endParaRPr lang="fa-IR" sz="1800" dirty="0" smtClean="0"/>
          </a:p>
          <a:p>
            <a:pPr marL="0" indent="0" algn="r" rtl="1">
              <a:lnSpc>
                <a:spcPct val="150000"/>
              </a:lnSpc>
              <a:buFont typeface="Arial"/>
              <a:buNone/>
            </a:pPr>
            <a:endParaRPr lang="fa-IR" sz="1800" dirty="0" smtClean="0"/>
          </a:p>
          <a:p>
            <a:pPr marL="0" indent="0" algn="r" rtl="1">
              <a:lnSpc>
                <a:spcPct val="150000"/>
              </a:lnSpc>
              <a:buFont typeface="Arial"/>
              <a:buNone/>
            </a:pPr>
            <a:endParaRPr lang="fa-IR" sz="1800" dirty="0" smtClean="0"/>
          </a:p>
          <a:p>
            <a:pPr marL="0" indent="0" algn="r" rtl="1">
              <a:lnSpc>
                <a:spcPct val="150000"/>
              </a:lnSpc>
              <a:buFont typeface="Arial"/>
              <a:buNone/>
            </a:pPr>
            <a:endParaRPr lang="fa-IR"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00" y="641334"/>
            <a:ext cx="432387" cy="638530"/>
          </a:xfrm>
          <a:prstGeom prst="rect">
            <a:avLst/>
          </a:prstGeom>
        </p:spPr>
      </p:pic>
      <p:grpSp>
        <p:nvGrpSpPr>
          <p:cNvPr id="4" name="Group 3"/>
          <p:cNvGrpSpPr/>
          <p:nvPr/>
        </p:nvGrpSpPr>
        <p:grpSpPr>
          <a:xfrm>
            <a:off x="5913717" y="1210522"/>
            <a:ext cx="2295275" cy="438838"/>
            <a:chOff x="5882987" y="2846028"/>
            <a:chExt cx="2366106" cy="358030"/>
          </a:xfrm>
          <a:solidFill>
            <a:srgbClr val="00CC00"/>
          </a:solidFill>
        </p:grpSpPr>
        <p:sp>
          <p:nvSpPr>
            <p:cNvPr id="5" name="4-Point Star 4"/>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204058"/>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914400" y="2982320"/>
            <a:ext cx="7169996" cy="3139321"/>
          </a:xfrm>
          <a:prstGeom prst="rect">
            <a:avLst/>
          </a:prstGeom>
        </p:spPr>
        <p:txBody>
          <a:bodyPr wrap="square">
            <a:spAutoFit/>
          </a:bodyPr>
          <a:lstStyle/>
          <a:p>
            <a:pPr algn="r" rtl="1">
              <a:lnSpc>
                <a:spcPct val="150000"/>
              </a:lnSpc>
            </a:pPr>
            <a:r>
              <a:rPr lang="fa-IR" sz="2000" b="1" dirty="0"/>
              <a:t>4- انواع پژوهش از منظر بعد زمانی</a:t>
            </a:r>
            <a:r>
              <a:rPr lang="fa-IR" sz="2000" b="1" dirty="0" smtClean="0"/>
              <a:t>:</a:t>
            </a:r>
          </a:p>
          <a:p>
            <a:pPr algn="r" rtl="1">
              <a:lnSpc>
                <a:spcPct val="150000"/>
              </a:lnSpc>
            </a:pPr>
            <a:endParaRPr lang="fa-IR" sz="1000" b="1" dirty="0"/>
          </a:p>
          <a:p>
            <a:pPr algn="r" rtl="1">
              <a:lnSpc>
                <a:spcPct val="150000"/>
              </a:lnSpc>
            </a:pPr>
            <a:endParaRPr lang="fa-IR" sz="200" dirty="0"/>
          </a:p>
          <a:p>
            <a:pPr algn="just" rtl="1">
              <a:lnSpc>
                <a:spcPct val="150000"/>
              </a:lnSpc>
            </a:pPr>
            <a:r>
              <a:rPr lang="fa-IR" dirty="0"/>
              <a:t>الف) پژوهش مقطعی</a:t>
            </a:r>
            <a:r>
              <a:rPr lang="fa-IR" dirty="0" smtClean="0"/>
              <a:t>:</a:t>
            </a:r>
          </a:p>
          <a:p>
            <a:pPr algn="just" rtl="1">
              <a:lnSpc>
                <a:spcPct val="150000"/>
              </a:lnSpc>
            </a:pPr>
            <a:endParaRPr lang="fa-IR" sz="500" dirty="0" smtClean="0"/>
          </a:p>
          <a:p>
            <a:pPr algn="just" rtl="1">
              <a:lnSpc>
                <a:spcPct val="150000"/>
              </a:lnSpc>
            </a:pPr>
            <a:r>
              <a:rPr lang="fa-IR" dirty="0" smtClean="0"/>
              <a:t> </a:t>
            </a:r>
            <a:r>
              <a:rPr lang="fa-IR" dirty="0"/>
              <a:t>پژوهشگر مطالعه </a:t>
            </a:r>
            <a:r>
              <a:rPr lang="fa-IR" dirty="0" smtClean="0"/>
              <a:t>ی خود </a:t>
            </a:r>
            <a:r>
              <a:rPr lang="fa-IR" dirty="0"/>
              <a:t>را در یک نقطه از زمان انجام می دهد یعنی داده های مورد آزمون مروبط به یک دوره ی یک ساله</a:t>
            </a:r>
            <a:r>
              <a:rPr lang="fa-IR" dirty="0" smtClean="0"/>
              <a:t>، یک </a:t>
            </a:r>
            <a:r>
              <a:rPr lang="fa-IR" dirty="0"/>
              <a:t>ماهه یا یک فصل می  باشد</a:t>
            </a:r>
            <a:r>
              <a:rPr lang="fa-IR" dirty="0" smtClean="0"/>
              <a:t>.</a:t>
            </a:r>
          </a:p>
          <a:p>
            <a:pPr algn="just" rtl="1">
              <a:lnSpc>
                <a:spcPct val="150000"/>
              </a:lnSpc>
            </a:pPr>
            <a:endParaRPr lang="fa-IR" sz="500" dirty="0"/>
          </a:p>
          <a:p>
            <a:pPr algn="just" rtl="1">
              <a:lnSpc>
                <a:spcPct val="150000"/>
              </a:lnSpc>
            </a:pPr>
            <a:r>
              <a:rPr lang="fa-IR" dirty="0"/>
              <a:t>ب)  پژوهش طولی</a:t>
            </a:r>
            <a:r>
              <a:rPr lang="fa-IR" dirty="0" smtClean="0"/>
              <a:t>:</a:t>
            </a:r>
          </a:p>
          <a:p>
            <a:pPr algn="r" rtl="1">
              <a:lnSpc>
                <a:spcPct val="150000"/>
              </a:lnSpc>
            </a:pPr>
            <a:r>
              <a:rPr lang="fa-IR" dirty="0" smtClean="0"/>
              <a:t> داده‌های‌ مورد </a:t>
            </a:r>
            <a:r>
              <a:rPr lang="fa-IR" dirty="0"/>
              <a:t>مطالعه طی زمان (چند سال) گردآوری و مورد تحلیل قرار </a:t>
            </a:r>
            <a:r>
              <a:rPr lang="fa-IR" dirty="0" smtClean="0"/>
              <a:t>می </a:t>
            </a:r>
            <a:r>
              <a:rPr lang="fa-IR" dirty="0"/>
              <a:t>گیرند.</a:t>
            </a:r>
          </a:p>
        </p:txBody>
      </p:sp>
      <p:grpSp>
        <p:nvGrpSpPr>
          <p:cNvPr id="15" name="Group 14"/>
          <p:cNvGrpSpPr/>
          <p:nvPr/>
        </p:nvGrpSpPr>
        <p:grpSpPr>
          <a:xfrm>
            <a:off x="6035041" y="3759486"/>
            <a:ext cx="2295275" cy="417322"/>
            <a:chOff x="5882987" y="2846028"/>
            <a:chExt cx="2366106" cy="340476"/>
          </a:xfrm>
          <a:solidFill>
            <a:srgbClr val="00CC00"/>
          </a:solidFill>
        </p:grpSpPr>
        <p:sp>
          <p:nvSpPr>
            <p:cNvPr id="16" name="4-Point Star 15"/>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9" name="4-Point Star 18"/>
          <p:cNvSpPr/>
          <p:nvPr/>
        </p:nvSpPr>
        <p:spPr>
          <a:xfrm>
            <a:off x="8089745" y="3199049"/>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20" name="Group 19"/>
          <p:cNvGrpSpPr/>
          <p:nvPr/>
        </p:nvGrpSpPr>
        <p:grpSpPr>
          <a:xfrm>
            <a:off x="6026075" y="5267348"/>
            <a:ext cx="2295275" cy="417322"/>
            <a:chOff x="5882987" y="2846028"/>
            <a:chExt cx="2366106" cy="340476"/>
          </a:xfrm>
          <a:solidFill>
            <a:srgbClr val="00CC00"/>
          </a:solidFill>
        </p:grpSpPr>
        <p:sp>
          <p:nvSpPr>
            <p:cNvPr id="21" name="4-Point Star 20"/>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249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376" y="1033632"/>
            <a:ext cx="7464058" cy="5309146"/>
          </a:xfrm>
          <a:prstGeom prst="rect">
            <a:avLst/>
          </a:prstGeom>
        </p:spPr>
        <p:txBody>
          <a:bodyPr wrap="square">
            <a:spAutoFit/>
          </a:bodyPr>
          <a:lstStyle/>
          <a:p>
            <a:pPr algn="r" rtl="1">
              <a:lnSpc>
                <a:spcPct val="150000"/>
              </a:lnSpc>
            </a:pPr>
            <a:r>
              <a:rPr lang="fa-IR" sz="2000" b="1" dirty="0" smtClean="0"/>
              <a:t>5- پژوهش </a:t>
            </a:r>
            <a:r>
              <a:rPr lang="fa-IR" sz="2000" b="1" dirty="0"/>
              <a:t>از منظر هدف اجرا</a:t>
            </a:r>
            <a:r>
              <a:rPr lang="fa-IR" sz="2000" b="1" dirty="0" smtClean="0"/>
              <a:t>:</a:t>
            </a:r>
          </a:p>
          <a:p>
            <a:pPr algn="r" rtl="1">
              <a:lnSpc>
                <a:spcPct val="150000"/>
              </a:lnSpc>
            </a:pPr>
            <a:endParaRPr lang="fa-IR" sz="500" dirty="0"/>
          </a:p>
          <a:p>
            <a:pPr algn="just" rtl="1">
              <a:lnSpc>
                <a:spcPct val="150000"/>
              </a:lnSpc>
            </a:pPr>
            <a:r>
              <a:rPr lang="fa-IR" dirty="0" smtClean="0"/>
              <a:t>  الف</a:t>
            </a:r>
            <a:r>
              <a:rPr lang="fa-IR" dirty="0"/>
              <a:t>)  پژوهش‌های تحلیل</a:t>
            </a:r>
            <a:r>
              <a:rPr lang="fa-IR" dirty="0" smtClean="0"/>
              <a:t>:</a:t>
            </a:r>
          </a:p>
          <a:p>
            <a:pPr algn="just" rtl="1">
              <a:lnSpc>
                <a:spcPct val="150000"/>
              </a:lnSpc>
            </a:pPr>
            <a:r>
              <a:rPr lang="fa-IR" dirty="0" smtClean="0"/>
              <a:t>  </a:t>
            </a:r>
            <a:r>
              <a:rPr lang="fa-IR" dirty="0"/>
              <a:t>لزوما با هدف آزمون فرضیه انجام می شود و معمولا از نوع کمی هستند و پژوهشگر توانایی مداخله در متغیرهای مورد مطالعه را دارد و شامل پژوهش های تجربی،علمی و همبستگی هستند.پژوهش تجربی،بهترین نوع پژوهش برای مطالعه ی رابطه ی علت و معلولی بین </a:t>
            </a:r>
            <a:r>
              <a:rPr lang="fa-IR" dirty="0" smtClean="0"/>
              <a:t>متغیرها </a:t>
            </a:r>
            <a:r>
              <a:rPr lang="fa-IR" dirty="0"/>
              <a:t>است</a:t>
            </a:r>
            <a:r>
              <a:rPr lang="fa-IR" dirty="0" smtClean="0"/>
              <a:t>. در </a:t>
            </a:r>
            <a:r>
              <a:rPr lang="fa-IR" dirty="0"/>
              <a:t>پژوهش علمی،پژوهشگر به دنبال کشف رابطه ی علت و معلولی حاصی بین متغیرها می باشد و در پژوهش همبستگی </a:t>
            </a:r>
            <a:r>
              <a:rPr lang="fa-IR" dirty="0" smtClean="0"/>
              <a:t>، پژوهشگر </a:t>
            </a:r>
            <a:r>
              <a:rPr lang="fa-IR" dirty="0"/>
              <a:t>به دنبال شناسایی عوامل مهم موثر بر یک پدیده است</a:t>
            </a:r>
            <a:r>
              <a:rPr lang="fa-IR" dirty="0" smtClean="0"/>
              <a:t>.</a:t>
            </a:r>
            <a:endParaRPr lang="fa-IR" dirty="0"/>
          </a:p>
          <a:p>
            <a:pPr algn="just" rtl="1">
              <a:lnSpc>
                <a:spcPct val="150000"/>
              </a:lnSpc>
            </a:pPr>
            <a:r>
              <a:rPr lang="fa-IR" dirty="0" smtClean="0"/>
              <a:t>  ب</a:t>
            </a:r>
            <a:r>
              <a:rPr lang="fa-IR" dirty="0"/>
              <a:t>)   پژوهش توصیفی:  </a:t>
            </a:r>
            <a:endParaRPr lang="fa-IR" dirty="0" smtClean="0"/>
          </a:p>
          <a:p>
            <a:pPr algn="just" rtl="1">
              <a:lnSpc>
                <a:spcPct val="150000"/>
              </a:lnSpc>
            </a:pPr>
            <a:endParaRPr lang="fa-IR" sz="300" dirty="0" smtClean="0"/>
          </a:p>
          <a:p>
            <a:pPr algn="just" rtl="1">
              <a:lnSpc>
                <a:spcPct val="150000"/>
              </a:lnSpc>
            </a:pPr>
            <a:r>
              <a:rPr lang="fa-IR" dirty="0" smtClean="0"/>
              <a:t>که </a:t>
            </a:r>
            <a:r>
              <a:rPr lang="fa-IR" dirty="0"/>
              <a:t>در پی توصیف واقعی ویژگی های یک پدیده است که شامل پژوهش پیمایشی، مطالعه موردی، پژوهش تطبیقی و  پژوهش تاریخی می باشد.پژوهش پیمایشی که ازرایج ترین نوع پژوهش‌های توصیفی است، برای مطالعه‌ی باورها و عقاید مردم از پاسخ آنها به پرسش‌های مطرح شده استفاده می‌شود</a:t>
            </a:r>
            <a:r>
              <a:rPr lang="fa-IR" dirty="0" smtClean="0"/>
              <a:t>. </a:t>
            </a: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01" y="620068"/>
            <a:ext cx="432387" cy="638530"/>
          </a:xfrm>
          <a:prstGeom prst="rect">
            <a:avLst/>
          </a:prstGeom>
        </p:spPr>
      </p:pic>
      <p:grpSp>
        <p:nvGrpSpPr>
          <p:cNvPr id="4" name="Group 3"/>
          <p:cNvGrpSpPr/>
          <p:nvPr/>
        </p:nvGrpSpPr>
        <p:grpSpPr>
          <a:xfrm>
            <a:off x="6196405" y="4152449"/>
            <a:ext cx="2254383" cy="414623"/>
            <a:chOff x="5886227" y="2854805"/>
            <a:chExt cx="2389093" cy="331699"/>
          </a:xfrm>
          <a:solidFill>
            <a:srgbClr val="00CC00"/>
          </a:solidFill>
        </p:grpSpPr>
        <p:sp>
          <p:nvSpPr>
            <p:cNvPr id="5" name="4-Point Star 4"/>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316530" y="1666524"/>
            <a:ext cx="2136051" cy="406564"/>
            <a:chOff x="5886227" y="2854805"/>
            <a:chExt cx="2389093" cy="331699"/>
          </a:xfrm>
          <a:solidFill>
            <a:srgbClr val="00CC00"/>
          </a:solidFill>
        </p:grpSpPr>
        <p:sp>
          <p:nvSpPr>
            <p:cNvPr id="9" name="4-Point Star 8"/>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4-Point Star 11"/>
          <p:cNvSpPr/>
          <p:nvPr/>
        </p:nvSpPr>
        <p:spPr>
          <a:xfrm>
            <a:off x="8294147" y="1247880"/>
            <a:ext cx="182880" cy="182880"/>
          </a:xfrm>
          <a:prstGeom prst="star4">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0787188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2235</TotalTime>
  <Words>6580</Words>
  <Application>Microsoft Office PowerPoint</Application>
  <PresentationFormat>On-screen Show (4:3)</PresentationFormat>
  <Paragraphs>448</Paragraphs>
  <Slides>76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B Zar</vt:lpstr>
      <vt:lpstr>Calibri</vt:lpstr>
      <vt:lpstr>Cambria Math</vt:lpstr>
      <vt:lpstr>Garamond</vt:lpstr>
      <vt:lpstr>Tahoma</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narges sardari</dc:creator>
  <cp:lastModifiedBy>narges sardari</cp:lastModifiedBy>
  <cp:revision>301</cp:revision>
  <dcterms:created xsi:type="dcterms:W3CDTF">2017-12-26T20:43:42Z</dcterms:created>
  <dcterms:modified xsi:type="dcterms:W3CDTF">2018-01-05T10:42:04Z</dcterms:modified>
</cp:coreProperties>
</file>