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12" r:id="rId41"/>
    <p:sldId id="299" r:id="rId42"/>
    <p:sldId id="300" r:id="rId43"/>
    <p:sldId id="301" r:id="rId44"/>
    <p:sldId id="302" r:id="rId45"/>
    <p:sldId id="303" r:id="rId46"/>
    <p:sldId id="304" r:id="rId47"/>
    <p:sldId id="305" r:id="rId48"/>
    <p:sldId id="306" r:id="rId49"/>
    <p:sldId id="307" r:id="rId50"/>
    <p:sldId id="313" r:id="rId51"/>
    <p:sldId id="309" r:id="rId52"/>
    <p:sldId id="314"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49" d="100"/>
          <a:sy n="49" d="100"/>
        </p:scale>
        <p:origin x="31"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B0D81-D190-4482-88E7-FB9E11935287}"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B1184730-5411-4B43-8D8B-AE6AD2C420F8}" type="pres">
      <dgm:prSet presAssocID="{597B0D81-D190-4482-88E7-FB9E11935287}" presName="diagram" presStyleCnt="0">
        <dgm:presLayoutVars>
          <dgm:dir/>
          <dgm:resizeHandles val="exact"/>
        </dgm:presLayoutVars>
      </dgm:prSet>
      <dgm:spPr/>
      <dgm:t>
        <a:bodyPr/>
        <a:lstStyle/>
        <a:p>
          <a:endParaRPr lang="en-US"/>
        </a:p>
      </dgm:t>
    </dgm:pt>
  </dgm:ptLst>
  <dgm:cxnLst>
    <dgm:cxn modelId="{F44AA97C-C241-4B23-BF52-2047FA4E749D}" type="presOf" srcId="{597B0D81-D190-4482-88E7-FB9E11935287}" destId="{B1184730-5411-4B43-8D8B-AE6AD2C420F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00730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21449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233908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93057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2436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5520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38145-619C-4F6E-8968-E6E3F1DD9268}"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13618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38145-619C-4F6E-8968-E6E3F1DD9268}"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84117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8145-619C-4F6E-8968-E6E3F1DD9268}"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40007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58888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84790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38145-619C-4F6E-8968-E6E3F1DD9268}" type="datetimeFigureOut">
              <a:rPr lang="en-US" smtClean="0"/>
              <a:t>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49CB-F3B4-4926-9A43-D55CD09BFA12}" type="slidenum">
              <a:rPr lang="en-US" smtClean="0"/>
              <a:t>‹#›</a:t>
            </a:fld>
            <a:endParaRPr lang="en-US"/>
          </a:p>
        </p:txBody>
      </p:sp>
    </p:spTree>
    <p:extLst>
      <p:ext uri="{BB962C8B-B14F-4D97-AF65-F5344CB8AC3E}">
        <p14:creationId xmlns:p14="http://schemas.microsoft.com/office/powerpoint/2010/main" val="31899171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2.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16.wmf"/><Relationship Id="rId4" Type="http://schemas.openxmlformats.org/officeDocument/2006/relationships/oleObject" Target="../embeddings/oleObject15.bin"/><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3.wmf"/><Relationship Id="rId3" Type="http://schemas.openxmlformats.org/officeDocument/2006/relationships/image" Target="../media/image29.png"/><Relationship Id="rId7" Type="http://schemas.openxmlformats.org/officeDocument/2006/relationships/image" Target="../media/image20.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oleObject" Target="../embeddings/oleObject23.bin"/><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png"/><Relationship Id="rId11" Type="http://schemas.openxmlformats.org/officeDocument/2006/relationships/image" Target="../media/image25.wmf"/><Relationship Id="rId5" Type="http://schemas.openxmlformats.org/officeDocument/2006/relationships/image" Target="../media/image33.png"/><Relationship Id="rId10" Type="http://schemas.openxmlformats.org/officeDocument/2006/relationships/oleObject" Target="../embeddings/oleObject24.bin"/><Relationship Id="rId4" Type="http://schemas.openxmlformats.org/officeDocument/2006/relationships/image" Target="../media/image24.wmf"/><Relationship Id="rId9" Type="http://schemas.openxmlformats.org/officeDocument/2006/relationships/image" Target="../media/image37.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2400" dirty="0" smtClean="0"/>
              <a:t>فصل اول:مروری بر پژوهش های تجربی حسابداری</a:t>
            </a:r>
          </a:p>
          <a:p>
            <a:pPr marL="0" indent="0" algn="r" rtl="1">
              <a:buNone/>
            </a:pPr>
            <a:r>
              <a:rPr lang="fa-IR" sz="1800" dirty="0" smtClean="0"/>
              <a:t>هر پژوهشی با ایجاد مشاله در زهن پژوهشگر آغاز می شود.پژ.وهشگر برای حل مسائل و پاسخ گویی به پرسش ایجاد شده،زمینه ای را تدوین می کند پس به گرد آوری داده ها و اطلاعات مورد نیاز می پردازد.چنانچه داده های به دست آمده ادعای مطرح شده در زمینه را حمایت کند،مبنایی برای تشریح پدیده ها و روابط بین آنها ایجاد می گردد.فرضیه ی تایید شده پس از تکرار در زمان ها و جوامع آماری مختلف،به یک نظریه (تئوری)تبدیل می شود.در صورتی که نظریه در مقیاس وسیع تر آرمایش شود و با داده ها ی تجربی تایید شده به واقعیت نزدیک شود،به یک قانون تبدیل می شود.در صورتی که قانون به یک باور تبدیل شود به عنوان یک اصل بدیهی شناخته می شود.</a:t>
            </a:r>
          </a:p>
          <a:p>
            <a:pPr marL="0" indent="0" algn="r" rtl="1">
              <a:buNone/>
            </a:pPr>
            <a:r>
              <a:rPr lang="fa-IR" sz="1800" dirty="0" smtClean="0"/>
              <a:t>روش علمی یکی از روش های معتبر در شناخت پدیده ها می باشد که با تلفیق روش های قیاسی،استقرایی و تکنیک های آماری صورت می گیرد و در فرآیند آن در پژوهش شامل:شناخت و بیان مساله،تدوین زمینه،گردآوری داده ها،تحلیل داده ها و استنتاج نتایج و تاییدیا رد فرضیه می باشد.به پژوهشی که به روش علمی انجام شود،پژوهش های علمی گفته می شود.</a:t>
            </a:r>
          </a:p>
          <a:p>
            <a:pPr marL="0" indent="0" algn="r" rtl="1">
              <a:buNone/>
            </a:pPr>
            <a:r>
              <a:rPr lang="fa-IR" sz="1800" b="1" dirty="0" smtClean="0"/>
              <a:t>پیشینه ی پژوهش های تجربی در حسابداری:</a:t>
            </a:r>
          </a:p>
          <a:p>
            <a:pPr marL="0" indent="0" algn="r" rtl="1">
              <a:buNone/>
            </a:pPr>
            <a:r>
              <a:rPr lang="fa-IR" sz="1800" dirty="0" smtClean="0"/>
              <a:t>محور اصلی پژوهش های توصیفی در حسابداری،تحقیقات بازار سرمایه است که واکنش سرمایه گذاران را نسبت به اطلاعات بررسی می کند.یکی از پژوهش های تجربی اولیه در حوزه ی حسابداری تویط بال و براون(1968)و بیور(1968)انجام شد که واکنش ،بازار سرمایه و سرمایه گذاران را نسبت بع اطلاعات بررسی کردند و تدوین تئوری اثباتی را به بال و براوننسبت داده اند.در این گونه پژوهش ها پژوهشگر به دنیال کشف واقعیت می باشد و آنچه هست را بیان می کند.</a:t>
            </a:r>
          </a:p>
          <a:p>
            <a:pPr marL="0" indent="0" algn="r" rtl="1">
              <a:buNone/>
            </a:pPr>
            <a:r>
              <a:rPr lang="fa-IR" sz="1800" b="1" dirty="0" smtClean="0"/>
              <a:t>تفاوت نوع پژوهش،روش پژوهش و روش شناسی پژوهش:</a:t>
            </a:r>
          </a:p>
          <a:p>
            <a:pPr marL="0" indent="0" algn="r" rtl="1">
              <a:buNone/>
            </a:pPr>
            <a:r>
              <a:rPr lang="fa-IR" sz="1800" dirty="0" smtClean="0"/>
              <a:t>نوع پژوهش برای دسته بندی مطالعات انجام می شود.روش پژوهش به معنای مراحل اجرای یک پژوهش به منظور رسیدن به پاسخ مساله است و روش شناسی پژوهش برای انتخاب نوع پژوهش،دامنه ی زمانی و مکانی مورد مظالعه،جامعه آماری،روش گردآوری داده ها و ... به کار می رود.</a:t>
            </a:r>
          </a:p>
          <a:p>
            <a:pPr marL="0" indent="0" algn="r" rtl="1">
              <a:buNone/>
            </a:pPr>
            <a:r>
              <a:rPr lang="fa-IR" sz="1800" dirty="0" smtClean="0"/>
              <a:t>انواع پژوهش به 5 دسته ی کلی تقسیم می شود که شامل موارد زیر است:</a:t>
            </a:r>
          </a:p>
          <a:p>
            <a:pPr marL="0" indent="0" algn="r" rtl="1">
              <a:buNone/>
            </a:pPr>
            <a:r>
              <a:rPr lang="fa-IR" sz="1800" dirty="0" smtClean="0"/>
              <a:t>1-انواع پژوهش از منظر نتیجه ی اجرا:</a:t>
            </a:r>
          </a:p>
          <a:p>
            <a:pPr marL="0" indent="0" algn="r" rtl="1">
              <a:buNone/>
            </a:pPr>
            <a:r>
              <a:rPr lang="fa-IR" sz="1800" dirty="0" smtClean="0"/>
              <a:t>الف)پژوهش بنیادی:با هدف کشف ماهیت پدیده ها و آزمودن نظریه ها و گسترش دانش موجود انجام می شود.</a:t>
            </a:r>
          </a:p>
          <a:p>
            <a:pPr marL="0" indent="0" algn="r" rtl="1">
              <a:buNone/>
            </a:pPr>
            <a:r>
              <a:rPr lang="fa-IR" sz="1800" dirty="0" smtClean="0"/>
              <a:t>ب)پژوهش کاربردی:تلاشی در جهت پاسخ به یک مساله ی مطرح در دنیای واقعی انجام می شود.</a:t>
            </a:r>
          </a:p>
          <a:p>
            <a:pPr marL="0" indent="0" algn="r" rtl="1">
              <a:buNone/>
            </a:pPr>
            <a:r>
              <a:rPr lang="fa-IR" sz="1800" dirty="0" smtClean="0"/>
              <a:t>ج)پژوهش توسعه ای:به تولید یا گسترش روش ها،محصولات،خدمات،فرآیند ها و ... یا اصلاح آنها می پردازد.</a:t>
            </a:r>
          </a:p>
        </p:txBody>
      </p:sp>
    </p:spTree>
    <p:extLst>
      <p:ext uri="{BB962C8B-B14F-4D97-AF65-F5344CB8AC3E}">
        <p14:creationId xmlns:p14="http://schemas.microsoft.com/office/powerpoint/2010/main" val="79161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114800" y="809625"/>
            <a:ext cx="3333750" cy="91440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800" b="1" dirty="0" smtClean="0"/>
              <a:t>انواع متغیر</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4854247"/>
              </p:ext>
            </p:extLst>
          </p:nvPr>
        </p:nvGraphicFramePr>
        <p:xfrm>
          <a:off x="7353300" y="2343150"/>
          <a:ext cx="2667000" cy="80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 Single Corner Rectangle 7"/>
          <p:cNvSpPr/>
          <p:nvPr/>
        </p:nvSpPr>
        <p:spPr>
          <a:xfrm>
            <a:off x="7448550"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ماهیت</a:t>
            </a:r>
            <a:endParaRPr lang="en-US" dirty="0"/>
          </a:p>
        </p:txBody>
      </p:sp>
      <p:sp>
        <p:nvSpPr>
          <p:cNvPr id="9" name="Round Single Corner Rectangle 8"/>
          <p:cNvSpPr/>
          <p:nvPr/>
        </p:nvSpPr>
        <p:spPr>
          <a:xfrm>
            <a:off x="4581525"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مقیاس سنجش</a:t>
            </a:r>
            <a:endParaRPr lang="en-US" dirty="0"/>
          </a:p>
        </p:txBody>
      </p:sp>
      <p:sp>
        <p:nvSpPr>
          <p:cNvPr id="10" name="Round Single Corner Rectangle 9"/>
          <p:cNvSpPr/>
          <p:nvPr/>
        </p:nvSpPr>
        <p:spPr>
          <a:xfrm>
            <a:off x="1714500" y="2114550"/>
            <a:ext cx="2571750" cy="742950"/>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t>از نظر نقش در پژوهش</a:t>
            </a:r>
            <a:endParaRPr lang="en-US" dirty="0"/>
          </a:p>
        </p:txBody>
      </p:sp>
      <p:cxnSp>
        <p:nvCxnSpPr>
          <p:cNvPr id="12" name="Straight Arrow Connector 11"/>
          <p:cNvCxnSpPr/>
          <p:nvPr/>
        </p:nvCxnSpPr>
        <p:spPr>
          <a:xfrm>
            <a:off x="8734425" y="2857500"/>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867400" y="2857500"/>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876550" y="2881312"/>
            <a:ext cx="0"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7515225" y="3152775"/>
            <a:ext cx="2505075" cy="1438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1-کمی</a:t>
            </a:r>
          </a:p>
          <a:p>
            <a:pPr algn="ctr"/>
            <a:r>
              <a:rPr lang="fa-IR" dirty="0" smtClean="0"/>
              <a:t>2-کیفی</a:t>
            </a:r>
            <a:endParaRPr lang="en-US" dirty="0"/>
          </a:p>
        </p:txBody>
      </p:sp>
      <p:sp>
        <p:nvSpPr>
          <p:cNvPr id="17" name="Rectangle 16"/>
          <p:cNvSpPr/>
          <p:nvPr/>
        </p:nvSpPr>
        <p:spPr>
          <a:xfrm>
            <a:off x="4581525" y="3152775"/>
            <a:ext cx="2571750" cy="2124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1-اسمی</a:t>
            </a:r>
          </a:p>
          <a:p>
            <a:pPr algn="ctr"/>
            <a:r>
              <a:rPr lang="fa-IR" dirty="0" smtClean="0"/>
              <a:t>2-رتبه ای</a:t>
            </a:r>
          </a:p>
          <a:p>
            <a:pPr algn="ctr"/>
            <a:r>
              <a:rPr lang="fa-IR" dirty="0" smtClean="0"/>
              <a:t>3-فاصله ای</a:t>
            </a:r>
          </a:p>
          <a:p>
            <a:pPr algn="ctr"/>
            <a:r>
              <a:rPr lang="fa-IR" dirty="0" smtClean="0"/>
              <a:t>4-نسبی</a:t>
            </a:r>
            <a:endParaRPr lang="en-US" dirty="0"/>
          </a:p>
        </p:txBody>
      </p:sp>
      <p:sp>
        <p:nvSpPr>
          <p:cNvPr id="18" name="Rectangle 17"/>
          <p:cNvSpPr/>
          <p:nvPr/>
        </p:nvSpPr>
        <p:spPr>
          <a:xfrm>
            <a:off x="1714500" y="3152775"/>
            <a:ext cx="2571750" cy="3400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1-مستقل</a:t>
            </a:r>
          </a:p>
          <a:p>
            <a:pPr algn="ctr"/>
            <a:r>
              <a:rPr lang="fa-IR" dirty="0" smtClean="0"/>
              <a:t>2-وابسته</a:t>
            </a:r>
          </a:p>
          <a:p>
            <a:pPr algn="ctr"/>
            <a:r>
              <a:rPr lang="fa-IR" dirty="0" smtClean="0"/>
              <a:t>3-تعدیل گر</a:t>
            </a:r>
          </a:p>
          <a:p>
            <a:pPr algn="ctr"/>
            <a:r>
              <a:rPr lang="fa-IR" dirty="0" smtClean="0"/>
              <a:t>4-کنترل</a:t>
            </a:r>
          </a:p>
          <a:p>
            <a:pPr algn="ctr"/>
            <a:r>
              <a:rPr lang="fa-IR" dirty="0" smtClean="0"/>
              <a:t>5-مداخله گر</a:t>
            </a:r>
          </a:p>
          <a:p>
            <a:pPr algn="ctr"/>
            <a:r>
              <a:rPr lang="fa-IR" dirty="0" smtClean="0"/>
              <a:t>6-زمینه ای</a:t>
            </a:r>
            <a:endParaRPr lang="en-US" dirty="0"/>
          </a:p>
        </p:txBody>
      </p:sp>
    </p:spTree>
    <p:extLst>
      <p:ext uri="{BB962C8B-B14F-4D97-AF65-F5344CB8AC3E}">
        <p14:creationId xmlns:p14="http://schemas.microsoft.com/office/powerpoint/2010/main" val="167133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                                                                                               </a:t>
            </a:r>
          </a:p>
          <a:p>
            <a:pPr marL="0" indent="0" algn="r" rtl="1">
              <a:buNone/>
            </a:pPr>
            <a:r>
              <a:rPr lang="fa-IR" sz="1800" dirty="0"/>
              <a:t> </a:t>
            </a:r>
            <a:r>
              <a:rPr lang="fa-IR" sz="1800" dirty="0" smtClean="0"/>
              <a:t>                                                                                          اسمی</a:t>
            </a:r>
          </a:p>
          <a:p>
            <a:pPr marL="0" indent="0" algn="r" rtl="1">
              <a:buNone/>
            </a:pPr>
            <a:endParaRPr lang="fa-IR" sz="1800" dirty="0" smtClean="0"/>
          </a:p>
          <a:p>
            <a:pPr marL="0" indent="0" algn="r" rtl="1">
              <a:buNone/>
            </a:pPr>
            <a:r>
              <a:rPr lang="fa-IR" sz="1800" dirty="0" smtClean="0"/>
              <a:t>                                                                                           رتبه ای                                        1- فاصله ای                         اسمی</a:t>
            </a:r>
            <a:endParaRPr lang="fa-IR" sz="1800" dirty="0"/>
          </a:p>
          <a:p>
            <a:pPr marL="0" indent="0" algn="r" rtl="1">
              <a:buNone/>
            </a:pPr>
            <a:r>
              <a:rPr lang="fa-IR" sz="1800" dirty="0"/>
              <a:t>متغیرها از نظر مقیاس سنجش به 4 گروه یا سطوح اندازه </a:t>
            </a:r>
            <a:r>
              <a:rPr lang="fa-IR" sz="1800" dirty="0" smtClean="0"/>
              <a:t>گیری                                متغیرهای کمی از طریق                         متغیرهای کیفی</a:t>
            </a:r>
          </a:p>
          <a:p>
            <a:pPr marL="0" indent="0" algn="r" rtl="1">
              <a:buNone/>
            </a:pPr>
            <a:r>
              <a:rPr lang="fa-IR" sz="1800" dirty="0" smtClean="0"/>
              <a:t>                                                                                         فاصله ای                                       2- نسبی                               رتبه ای</a:t>
            </a:r>
          </a:p>
          <a:p>
            <a:pPr marL="0" indent="0" algn="r" rtl="1">
              <a:buNone/>
            </a:pPr>
            <a:r>
              <a:rPr lang="fa-IR" sz="1800" dirty="0" smtClean="0"/>
              <a:t>  </a:t>
            </a:r>
            <a:endParaRPr lang="fa-IR" sz="1800" dirty="0"/>
          </a:p>
          <a:p>
            <a:pPr marL="0" indent="0" algn="r" rtl="1">
              <a:buNone/>
            </a:pPr>
            <a:r>
              <a:rPr lang="fa-IR" sz="1800" dirty="0" smtClean="0"/>
              <a:t>                                                                                         نسبی</a:t>
            </a:r>
          </a:p>
          <a:p>
            <a:pPr marL="0" indent="0" algn="r" rtl="1">
              <a:buNone/>
            </a:pPr>
            <a:r>
              <a:rPr lang="fa-IR" sz="1800" dirty="0" smtClean="0"/>
              <a:t>1-مقیاس اسمی</a:t>
            </a:r>
            <a:r>
              <a:rPr lang="fa-IR" sz="1800" dirty="0" smtClean="0">
                <a:sym typeface="Wingdings" panose="05000000000000000000" pitchFamily="2" charset="2"/>
              </a:rPr>
              <a:t>: (مجازی، مرهومی،ساختگی)</a:t>
            </a:r>
          </a:p>
          <a:p>
            <a:pPr marL="0" indent="0" algn="r" rtl="1">
              <a:buNone/>
            </a:pPr>
            <a:r>
              <a:rPr lang="fa-IR" sz="1800" dirty="0" smtClean="0">
                <a:sym typeface="Wingdings" panose="05000000000000000000" pitchFamily="2" charset="2"/>
              </a:rPr>
              <a:t>ساده ترین مقیاس اندازه گیری،برای اندازه گیری متغیرهایی که شامل 2 یا چند گروه هستند و بین گروه ها رجحان و برتری وجود ندارد،استفاده می شود.</a:t>
            </a:r>
          </a:p>
          <a:p>
            <a:pPr marL="0" indent="0" algn="r" rtl="1">
              <a:buNone/>
            </a:pPr>
            <a:r>
              <a:rPr lang="fa-IR" sz="1800" dirty="0" smtClean="0">
                <a:sym typeface="Wingdings" panose="05000000000000000000" pitchFamily="2" charset="2"/>
              </a:rPr>
              <a:t>در این مقیاس از اعداد برای طبقه بندی مشاهدات استفاده می شود.</a:t>
            </a:r>
          </a:p>
          <a:p>
            <a:pPr marL="0" indent="0" algn="r" rtl="1">
              <a:buNone/>
            </a:pPr>
            <a:r>
              <a:rPr lang="fa-IR" sz="1800" dirty="0" smtClean="0">
                <a:sym typeface="Wingdings" panose="05000000000000000000" pitchFamily="2" charset="2"/>
              </a:rPr>
              <a:t>مثال:برای اندازه گیری متغیر نوع مالکیت و نوع حسابرس،مقیاس اسمی به کار گرفته می شود.این نوع متغیرها معمولا 2 ارزشی می باشند.اگر نوع مالکیت دولتی باشد عدد1 و اگر خصوصی باشد صفر.</a:t>
            </a:r>
          </a:p>
          <a:p>
            <a:pPr marL="0" indent="0" algn="r" rtl="1">
              <a:buNone/>
            </a:pPr>
            <a:r>
              <a:rPr lang="fa-IR" sz="1800" dirty="0" smtClean="0">
                <a:sym typeface="Wingdings" panose="05000000000000000000" pitchFamily="2" charset="2"/>
              </a:rPr>
              <a:t>هم چنین متغیر نوع حسابرس چنانچه حسابرس شرکت سازمان جسابرسی باشد با کد 1 و اگر جسابرس شرکت یکک موسسه خصوصی باشد با کد صفر نمایش داده می شود.به این نوع متغیرها،متغیر مجازی(مرهومی یا ساختگی)نیز گفته می شود که در تحقیقات حسابداری کاربرد زیادی دارند.</a:t>
            </a:r>
          </a:p>
          <a:p>
            <a:pPr marL="0" indent="0" algn="r" rtl="1">
              <a:buNone/>
            </a:pPr>
            <a:r>
              <a:rPr lang="fa-IR" sz="1800" dirty="0" smtClean="0">
                <a:sym typeface="Wingdings" panose="05000000000000000000" pitchFamily="2" charset="2"/>
              </a:rPr>
              <a:t>2-مقیاس رتبه ای:</a:t>
            </a:r>
          </a:p>
          <a:p>
            <a:pPr marL="0" indent="0" algn="r" rtl="1">
              <a:buNone/>
            </a:pPr>
            <a:r>
              <a:rPr lang="fa-IR" sz="1800" dirty="0" smtClean="0">
                <a:sym typeface="Wingdings" panose="05000000000000000000" pitchFamily="2" charset="2"/>
              </a:rPr>
              <a:t>برای اندازه گیری متغیرهایی استفاده می شود که شامل چند گروه هستند اما برخلاف مقیاس اسمی دارای الویت بندی می باشند.مانند متغیرهای رضایت مشتری که از طبقه بندی کاملا راضی،راضی،ناراضی،کاملا ناراضی تشکیل میشود</a:t>
            </a:r>
          </a:p>
          <a:p>
            <a:pPr marL="0" indent="0" algn="r" rtl="1">
              <a:buNone/>
            </a:pPr>
            <a:r>
              <a:rPr lang="fa-IR" sz="1800" dirty="0" smtClean="0">
                <a:sym typeface="Wingdings" panose="05000000000000000000" pitchFamily="2" charset="2"/>
              </a:rPr>
              <a:t> یا مثال </a:t>
            </a:r>
            <a:endParaRPr lang="fa-IR" sz="1800" dirty="0" smtClean="0"/>
          </a:p>
        </p:txBody>
      </p:sp>
      <p:sp>
        <p:nvSpPr>
          <p:cNvPr id="4" name="Right Brace 3"/>
          <p:cNvSpPr/>
          <p:nvPr/>
        </p:nvSpPr>
        <p:spPr>
          <a:xfrm>
            <a:off x="6486525" y="495300"/>
            <a:ext cx="838200" cy="23431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3209925" y="962025"/>
            <a:ext cx="333375" cy="14859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p:cNvSpPr/>
          <p:nvPr/>
        </p:nvSpPr>
        <p:spPr>
          <a:xfrm>
            <a:off x="752475" y="1285875"/>
            <a:ext cx="66675" cy="8001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506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1-اظهار نظر مقبول کد 4</a:t>
            </a:r>
          </a:p>
          <a:p>
            <a:pPr marL="0" indent="0" algn="r" rtl="1">
              <a:buNone/>
            </a:pPr>
            <a:r>
              <a:rPr lang="fa-IR" sz="1800" dirty="0" smtClean="0"/>
              <a:t>2-اظهار نظر مشروط کد3</a:t>
            </a:r>
          </a:p>
          <a:p>
            <a:pPr marL="0" indent="0" algn="r" rtl="1">
              <a:buNone/>
            </a:pPr>
            <a:r>
              <a:rPr lang="fa-IR" sz="1800" dirty="0" smtClean="0"/>
              <a:t>3-اظهار نظر مردود کد 2</a:t>
            </a:r>
          </a:p>
          <a:p>
            <a:pPr marL="0" indent="0" algn="r" rtl="1">
              <a:buNone/>
            </a:pPr>
            <a:r>
              <a:rPr lang="fa-IR" sz="1800" dirty="0" smtClean="0"/>
              <a:t>4-عدم اظهار نظر کد 1</a:t>
            </a:r>
          </a:p>
          <a:p>
            <a:pPr marL="0" indent="0" algn="r" rtl="1">
              <a:buNone/>
            </a:pPr>
            <a:r>
              <a:rPr lang="fa-IR" sz="1800" dirty="0" smtClean="0"/>
              <a:t>3-مقیاس فاصله ای:</a:t>
            </a:r>
          </a:p>
          <a:p>
            <a:pPr marL="0" indent="0" algn="r" rtl="1">
              <a:buNone/>
            </a:pPr>
            <a:r>
              <a:rPr lang="fa-IR" sz="1800" dirty="0" smtClean="0"/>
              <a:t>برای اندازه گیری متغیرهایی استفاده می شود که شامل 2 یا چند گروه هستند.بین گروه ها اولویت بندی وجود دارد و برخلاف مقیاس رتبه ای،فاصله بین گروه ها یکسان می باشد.</a:t>
            </a:r>
          </a:p>
          <a:p>
            <a:pPr marL="0" indent="0" algn="r" rtl="1">
              <a:buNone/>
            </a:pPr>
            <a:r>
              <a:rPr lang="fa-IR" sz="1800" dirty="0" smtClean="0"/>
              <a:t>به عنوان مثال،برای اندازه گیری دمای هوا از مقیاس فاصله ای استفاده می شود.فاصله ی دمای 20 درجه و 15 درجه با فاصله ی دمای 8 درجه و 4 درجه یکسان است(عدد صفر در مقیاس فاصله ای واقعی نیست و به صورت قراردادی مشخص می شود.)</a:t>
            </a:r>
          </a:p>
          <a:p>
            <a:pPr marL="0" indent="0" algn="r" rtl="1">
              <a:buNone/>
            </a:pPr>
            <a:r>
              <a:rPr lang="fa-IR" sz="1800" dirty="0" smtClean="0"/>
              <a:t>4-مقیاس نسبی:</a:t>
            </a:r>
          </a:p>
          <a:p>
            <a:pPr marL="0" indent="0" algn="r" rtl="1">
              <a:buNone/>
            </a:pPr>
            <a:r>
              <a:rPr lang="fa-IR" sz="1800" dirty="0" smtClean="0"/>
              <a:t>برای اندازه گیری متغیرهایی استفاده می شود که علاوه بر داشتن همه ی ویژگی های نقیاس های قبل عدد صفر نیز در آنها مطلق است یعنی عدد صفر به معنای نبود آن ویژگی مورد اندازه گیری می باشد.</a:t>
            </a:r>
          </a:p>
          <a:p>
            <a:pPr marL="0" indent="0" algn="r" rtl="1">
              <a:buNone/>
            </a:pPr>
            <a:r>
              <a:rPr lang="fa-IR" sz="1800" dirty="0" smtClean="0"/>
              <a:t>به عنوان مثال تغییر ساعت کارکنان دارای مقیاس نسبی است.چنانچه عدد صفر به خود بگیرد به معنای نبود هیچ گونه ساعت کاری برای کارمند است.در حسابداری همه متغیرهایی که به ریال سنجیده می شوند از مقیاس نسبی برای اندازه گیری آنها استفاده می شود.</a:t>
            </a:r>
          </a:p>
          <a:p>
            <a:pPr marL="0" indent="0" algn="r" rtl="1">
              <a:buNone/>
            </a:pPr>
            <a:r>
              <a:rPr lang="fa-IR" sz="1800" b="1" dirty="0" smtClean="0"/>
              <a:t>انواع متغیرها از نظر نقش و پژوهش:</a:t>
            </a:r>
          </a:p>
          <a:p>
            <a:pPr marL="0" indent="0" algn="r" rtl="1">
              <a:buNone/>
            </a:pPr>
            <a:r>
              <a:rPr lang="fa-IR" sz="1800" dirty="0" smtClean="0"/>
              <a:t>1-متغیر وابسته:</a:t>
            </a:r>
            <a:r>
              <a:rPr lang="fa-IR" sz="1800" dirty="0"/>
              <a:t> </a:t>
            </a:r>
            <a:r>
              <a:rPr lang="fa-IR" sz="1800" dirty="0" smtClean="0"/>
              <a:t>(برون داد یا پاسخ)</a:t>
            </a:r>
          </a:p>
          <a:p>
            <a:pPr marL="0" indent="0" algn="r" rtl="1">
              <a:buNone/>
            </a:pPr>
            <a:r>
              <a:rPr lang="fa-IR" sz="1800" dirty="0" smtClean="0"/>
              <a:t>متغیر اصلی مورد توجه پژوهشگر بوده که مشاهده یا اندازه گیری می شود تا تاثیر متغیر مستقل بر آن مشخص شود.</a:t>
            </a:r>
          </a:p>
          <a:p>
            <a:pPr marL="0" indent="0" algn="r" rtl="1">
              <a:buNone/>
            </a:pPr>
            <a:r>
              <a:rPr lang="fa-IR" sz="1800" dirty="0" smtClean="0"/>
              <a:t>هدف پژوهشگر آنست که تغییر پذیری متغیر وابسته را تشریح و پیش بینی کند.متغیر وابسته از طریق متغیرهای مستقل پیش بینی می شود،در واقع متغیر مستقل را مقدمه و متغیر وابسته را نتیجه می نامند.این متغیر معمولا از متغیرهای زیادی تاثیر می پذیرد.</a:t>
            </a:r>
          </a:p>
          <a:p>
            <a:pPr marL="0" indent="0" algn="r" rtl="1">
              <a:buNone/>
            </a:pPr>
            <a:endParaRPr lang="fa-IR" sz="1800" dirty="0" smtClean="0"/>
          </a:p>
        </p:txBody>
      </p:sp>
    </p:spTree>
    <p:extLst>
      <p:ext uri="{BB962C8B-B14F-4D97-AF65-F5344CB8AC3E}">
        <p14:creationId xmlns:p14="http://schemas.microsoft.com/office/powerpoint/2010/main" val="127598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2-متغیر مستقل: (        یا محرک)</a:t>
            </a:r>
          </a:p>
          <a:p>
            <a:pPr marL="0" indent="0" algn="r" rtl="1">
              <a:buNone/>
            </a:pPr>
            <a:r>
              <a:rPr lang="fa-IR" sz="1800" dirty="0" smtClean="0"/>
              <a:t>به متغیری اطلاق می شود که بر متغیرهای دیگر تاثیر می گذارد.پژوهشگر متغیر مستقل را انتخاب،اندازه گیری و یا دستکاری می کند تا تاثیر یا رابطه ی آن را بر متغیر یا متغیرهای دیگری اندازه گیری کند.</a:t>
            </a:r>
          </a:p>
          <a:p>
            <a:pPr marL="0" indent="0" algn="r" rtl="1">
              <a:buNone/>
            </a:pPr>
            <a:r>
              <a:rPr lang="fa-IR" sz="1800" dirty="0" smtClean="0"/>
              <a:t>مثال:تاثیر </a:t>
            </a:r>
            <a:r>
              <a:rPr lang="fa-IR" sz="1800" u="sng" dirty="0" smtClean="0"/>
              <a:t>سیاست های مختلف سرمایه در گردش </a:t>
            </a:r>
            <a:r>
              <a:rPr lang="fa-IR" sz="1800" dirty="0" smtClean="0"/>
              <a:t>بر </a:t>
            </a:r>
            <a:r>
              <a:rPr lang="fa-IR" sz="1800" u="sng" dirty="0" smtClean="0"/>
              <a:t>بازده سهام</a:t>
            </a:r>
          </a:p>
          <a:p>
            <a:pPr marL="0" indent="0" algn="r" rtl="1">
              <a:buNone/>
            </a:pPr>
            <a:r>
              <a:rPr lang="fa-IR" sz="1800" dirty="0" smtClean="0"/>
              <a:t>                      متغیر مستقل                         متغیر وابسته</a:t>
            </a:r>
          </a:p>
          <a:p>
            <a:pPr marL="0" indent="0" algn="r" rtl="1">
              <a:buNone/>
            </a:pPr>
            <a:r>
              <a:rPr lang="fa-IR" sz="1800" dirty="0" smtClean="0"/>
              <a:t>3-متغیر تبدیل گر: (متغیر مستقل دوم)</a:t>
            </a:r>
          </a:p>
          <a:p>
            <a:pPr marL="0" indent="0" algn="r" rtl="1">
              <a:buNone/>
            </a:pPr>
            <a:r>
              <a:rPr lang="fa-IR" sz="1800" dirty="0" smtClean="0"/>
              <a:t>متغیری است که بر رابطه ی بین متغیرهای مستقل و وابسته تاثیر اقتضایی داردیعنی حضور متغیر سوم(تعدیل گر)رابطه ی مورد انتظار اصلی بین متغیرهای مستقل و وابسته را تغییر می دهد.متغیر تعدیل گر را متغیر مستقل دوم نیز می نامند.</a:t>
            </a:r>
          </a:p>
          <a:p>
            <a:pPr marL="0" indent="0" algn="r" rtl="1">
              <a:buNone/>
            </a:pPr>
            <a:r>
              <a:rPr lang="fa-IR" sz="1800" dirty="0" smtClean="0"/>
              <a:t>پژوهشگر باید درستی متغیرهای مستقل و تعدیل گر را تفکیک کنید.</a:t>
            </a:r>
          </a:p>
          <a:p>
            <a:pPr marL="0" indent="0" algn="r" rtl="1">
              <a:buNone/>
            </a:pPr>
            <a:r>
              <a:rPr lang="fa-IR" sz="1800" dirty="0" smtClean="0"/>
              <a:t>مثال:تاثیر </a:t>
            </a:r>
            <a:r>
              <a:rPr lang="fa-IR" sz="1800" u="sng" dirty="0" smtClean="0"/>
              <a:t>سیاست هر سرمایه در گردش </a:t>
            </a:r>
            <a:r>
              <a:rPr lang="fa-IR" sz="1800" dirty="0" smtClean="0"/>
              <a:t>بر </a:t>
            </a:r>
            <a:r>
              <a:rPr lang="fa-IR" sz="1800" u="sng" dirty="0" smtClean="0"/>
              <a:t>بازده سهام </a:t>
            </a:r>
            <a:r>
              <a:rPr lang="fa-IR" sz="1800" dirty="0" smtClean="0"/>
              <a:t>را بین شرکتی </a:t>
            </a:r>
            <a:r>
              <a:rPr lang="fa-IR" sz="1800" u="sng" dirty="0" smtClean="0"/>
              <a:t>با مالکیت دولتی و خصوصی</a:t>
            </a:r>
            <a:endParaRPr lang="fa-IR" sz="1800" u="sng" dirty="0"/>
          </a:p>
          <a:p>
            <a:pPr marL="0" indent="0" algn="r" rtl="1">
              <a:buNone/>
            </a:pPr>
            <a:r>
              <a:rPr lang="fa-IR" sz="1800" dirty="0" smtClean="0"/>
              <a:t>                  متغیر مستقل                  متغیر وابسته                  نوع مالکیت متغیر تعدیل گر بوده ولی بر ارتباط متغیرهای مستقل و وابسته اثرگذار است.</a:t>
            </a:r>
          </a:p>
          <a:p>
            <a:pPr marL="0" indent="0" algn="r" rtl="1">
              <a:buNone/>
            </a:pPr>
            <a:r>
              <a:rPr lang="fa-IR" sz="1800" dirty="0" smtClean="0"/>
              <a:t>4-متغیر کنترل:</a:t>
            </a:r>
          </a:p>
          <a:p>
            <a:pPr marL="0" indent="0" algn="r" rtl="1">
              <a:buNone/>
            </a:pPr>
            <a:r>
              <a:rPr lang="fa-IR" sz="1800" dirty="0" smtClean="0"/>
              <a:t>متغیری است که بر رابطه ی بین متغیرهای مستقل و وابسته تاثیر دارد اما پژوهشگر قصد دارد اثر آن را حذف کند.به بیان دیگر،متغیر کنترل متغیری است که تاثیرگذاری آن در جریان پژوهش کنترل می شود.</a:t>
            </a:r>
          </a:p>
          <a:p>
            <a:pPr marL="0" indent="0" algn="r" rtl="1">
              <a:buNone/>
            </a:pPr>
            <a:r>
              <a:rPr lang="fa-IR" sz="1800" b="1" dirty="0" smtClean="0"/>
              <a:t>تفاوت متغیر کنترل با متغیر تعدیل گر:</a:t>
            </a:r>
          </a:p>
          <a:p>
            <a:pPr marL="342900" indent="-342900" algn="r" rtl="1">
              <a:buFont typeface="+mj-lt"/>
              <a:buAutoNum type="arabicPeriod"/>
            </a:pPr>
            <a:r>
              <a:rPr lang="fa-IR" sz="1800" dirty="0" smtClean="0"/>
              <a:t>پژوهشگر اثر متغیر تعدیل گر را اندازه گیری و در قالب فرضیه آزمون می کند و لی اثر متغیر کنترل را از بین می برد.</a:t>
            </a:r>
          </a:p>
          <a:p>
            <a:pPr marL="342900" indent="-342900" algn="r" rtl="1">
              <a:buFont typeface="+mj-lt"/>
              <a:buAutoNum type="arabicPeriod"/>
            </a:pPr>
            <a:r>
              <a:rPr lang="fa-IR" sz="1800" dirty="0" smtClean="0"/>
              <a:t>معمولا متغیرهای کنترل در عنوان پژوهش اشاره نمی شود اما متغیرهای تعدیل گر را می توان در عنوان ذکر کرد.</a:t>
            </a:r>
          </a:p>
          <a:p>
            <a:pPr marL="0" indent="0" algn="r" rtl="1">
              <a:buNone/>
            </a:pPr>
            <a:r>
              <a:rPr lang="fa-IR" sz="1800" dirty="0" smtClean="0"/>
              <a:t>به عنوان مثال اندازه شرکت را می خواهیم کنترل کنیم.2 روش برای کنترل این متغیر</a:t>
            </a:r>
          </a:p>
        </p:txBody>
      </p:sp>
    </p:spTree>
    <p:extLst>
      <p:ext uri="{BB962C8B-B14F-4D97-AF65-F5344CB8AC3E}">
        <p14:creationId xmlns:p14="http://schemas.microsoft.com/office/powerpoint/2010/main" val="21289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1-شرکت های عضو نمونه به کمک متغیر اندازه های شرکت به دو گروه بزرگ و کوچک تقسیم می شوند سپس ارتباط بین متغیرهای مستقل و وابسته به صورت جداگانه و در دوگروه مزبور آزمون می گردد.</a:t>
            </a:r>
          </a:p>
          <a:p>
            <a:pPr marL="0" indent="0" algn="r" rtl="1">
              <a:buNone/>
            </a:pPr>
            <a:r>
              <a:rPr lang="fa-IR" sz="1800" dirty="0" smtClean="0"/>
              <a:t>2-یا متغیر کنترل به عنوان یک متغیر توضیحی به مدل رگرسیون اضافه می شود.</a:t>
            </a:r>
          </a:p>
          <a:p>
            <a:pPr marL="0" indent="0" algn="r" rtl="1">
              <a:buNone/>
            </a:pPr>
            <a:r>
              <a:rPr lang="fa-IR" sz="1800" dirty="0" smtClean="0"/>
              <a:t>در مدل رگرسیون،هدف پژوهشگر پیش بینی متغیر وابسته است.متغیر وابسته تحت تاثیر عوامل فراوانی قرار دارد.</a:t>
            </a:r>
          </a:p>
          <a:p>
            <a:pPr marL="0" indent="0" algn="r" rtl="1">
              <a:lnSpc>
                <a:spcPct val="115000"/>
              </a:lnSpc>
              <a:spcAft>
                <a:spcPts val="1000"/>
              </a:spcAft>
              <a:buNone/>
            </a:pPr>
            <a:r>
              <a:rPr lang="en-GB" sz="1800" dirty="0" smtClean="0">
                <a:latin typeface="Tahoma" panose="020B0604030504040204" pitchFamily="34" charset="0"/>
                <a:ea typeface="Calibri" panose="020F0502020204030204" pitchFamily="34" charset="0"/>
                <a:cs typeface="B Zar" panose="00000400000000000000" pitchFamily="2" charset="-78"/>
              </a:rPr>
              <a:t>R</a:t>
            </a:r>
            <a:r>
              <a:rPr lang="en-GB" sz="1800" baseline="30000" dirty="0" smtClean="0">
                <a:latin typeface="Tahoma" panose="020B0604030504040204" pitchFamily="34" charset="0"/>
                <a:ea typeface="Calibri" panose="020F0502020204030204" pitchFamily="34" charset="0"/>
                <a:cs typeface="B Zar" panose="00000400000000000000" pitchFamily="2" charset="-78"/>
              </a:rPr>
              <a:t>2</a:t>
            </a:r>
            <a:r>
              <a:rPr lang="fa-IR" sz="1800" baseline="30000" dirty="0">
                <a:latin typeface="Tahoma" panose="020B0604030504040204" pitchFamily="34" charset="0"/>
                <a:ea typeface="Calibri" panose="020F0502020204030204" pitchFamily="34" charset="0"/>
                <a:cs typeface="B Zar" panose="00000400000000000000" pitchFamily="2" charset="-78"/>
              </a:rPr>
              <a:t> </a:t>
            </a:r>
            <a:r>
              <a:rPr lang="fa-IR" sz="1800" baseline="30000" dirty="0" smtClean="0">
                <a:latin typeface="Tahoma" panose="020B0604030504040204" pitchFamily="34" charset="0"/>
                <a:ea typeface="Calibri" panose="020F0502020204030204" pitchFamily="34" charset="0"/>
                <a:cs typeface="B Zar" panose="00000400000000000000" pitchFamily="2" charset="-78"/>
              </a:rPr>
              <a:t>:</a:t>
            </a:r>
          </a:p>
          <a:p>
            <a:pPr marL="0" indent="0" algn="r" rtl="1">
              <a:lnSpc>
                <a:spcPct val="115000"/>
              </a:lnSpc>
              <a:spcAft>
                <a:spcPts val="1000"/>
              </a:spcAft>
              <a:buNone/>
            </a:pPr>
            <a:r>
              <a:rPr lang="fa-IR" sz="1800" dirty="0" smtClean="0">
                <a:latin typeface="Tahoma" panose="020B0604030504040204" pitchFamily="34" charset="0"/>
                <a:ea typeface="Calibri" panose="020F0502020204030204" pitchFamily="34" charset="0"/>
                <a:cs typeface="B Zar" panose="00000400000000000000" pitchFamily="2" charset="-78"/>
              </a:rPr>
              <a:t> </a:t>
            </a:r>
            <a:r>
              <a:rPr lang="fa-IR" sz="1800" dirty="0" smtClean="0">
                <a:latin typeface="Tahoma" panose="020B0604030504040204" pitchFamily="34" charset="0"/>
                <a:ea typeface="Calibri" panose="020F0502020204030204" pitchFamily="34" charset="0"/>
              </a:rPr>
              <a:t>میزان تاثیر پذیری متغیر وابسته از متغیرهای مستقل توسط</a:t>
            </a:r>
            <a:r>
              <a:rPr lang="en-GB" sz="1800" dirty="0">
                <a:latin typeface="Tahoma" panose="020B0604030504040204" pitchFamily="34" charset="0"/>
                <a:ea typeface="Calibri" panose="020F0502020204030204" pitchFamily="34" charset="0"/>
                <a:cs typeface="B Zar" panose="00000400000000000000" pitchFamily="2" charset="-78"/>
              </a:rPr>
              <a:t> </a:t>
            </a:r>
            <a:r>
              <a:rPr lang="en-GB" sz="1800" dirty="0" smtClean="0">
                <a:latin typeface="Tahoma" panose="020B0604030504040204" pitchFamily="34" charset="0"/>
                <a:ea typeface="Calibri" panose="020F0502020204030204" pitchFamily="34" charset="0"/>
                <a:cs typeface="B Zar" panose="00000400000000000000" pitchFamily="2" charset="-78"/>
              </a:rPr>
              <a:t>R</a:t>
            </a:r>
            <a:r>
              <a:rPr lang="en-GB" sz="1800" baseline="30000" dirty="0" smtClean="0">
                <a:latin typeface="Tahoma" panose="020B0604030504040204" pitchFamily="34" charset="0"/>
                <a:ea typeface="Calibri" panose="020F0502020204030204" pitchFamily="34" charset="0"/>
                <a:cs typeface="B Zar" panose="00000400000000000000" pitchFamily="2" charset="-78"/>
              </a:rPr>
              <a:t>2</a:t>
            </a:r>
            <a:r>
              <a:rPr lang="fa-IR" sz="1800" dirty="0" smtClean="0">
                <a:latin typeface="Tahoma" panose="020B0604030504040204" pitchFamily="34" charset="0"/>
                <a:ea typeface="Calibri" panose="020F0502020204030204" pitchFamily="34" charset="0"/>
                <a:cs typeface="B Zar" panose="00000400000000000000" pitchFamily="2" charset="-78"/>
              </a:rPr>
              <a:t>  </a:t>
            </a:r>
            <a:r>
              <a:rPr lang="fa-IR" sz="1800" dirty="0"/>
              <a:t>مشخص می شود.هرچه ضریب تعیینبیشتر باشد،نتیجه می شود متغیرهای مستقل درصد بالاتری از تغیییرات متغیر وابسته را تشریح کرده اند</a:t>
            </a:r>
            <a:r>
              <a:rPr lang="fa-IR" sz="1800" dirty="0" smtClean="0"/>
              <a:t>.</a:t>
            </a:r>
          </a:p>
          <a:p>
            <a:pPr marL="0" indent="0" algn="r" rtl="1">
              <a:lnSpc>
                <a:spcPct val="115000"/>
              </a:lnSpc>
              <a:spcAft>
                <a:spcPts val="1000"/>
              </a:spcAft>
              <a:buNone/>
            </a:pPr>
            <a:r>
              <a:rPr lang="fa-IR" sz="1800" dirty="0" smtClean="0"/>
              <a:t>هرچه متغیرهای کنترل در مدل رگرسیون بیشتر باشد،مدل کاراتر خواهد بود زیرا ارتباط بین متغیرهای مستقل و وابسته،با وجود کنترل بسیاری از متغیرهای اثرگذار بررسی می شود.</a:t>
            </a:r>
          </a:p>
          <a:p>
            <a:pPr marL="0" indent="0" algn="r" rtl="1">
              <a:lnSpc>
                <a:spcPct val="115000"/>
              </a:lnSpc>
              <a:spcAft>
                <a:spcPts val="1000"/>
              </a:spcAft>
              <a:buNone/>
            </a:pPr>
            <a:r>
              <a:rPr lang="fa-IR" sz="1800" dirty="0" smtClean="0"/>
              <a:t>5-متغیر مداخله گر:</a:t>
            </a:r>
          </a:p>
          <a:p>
            <a:pPr marL="0" indent="0" algn="r" rtl="1">
              <a:lnSpc>
                <a:spcPct val="115000"/>
              </a:lnSpc>
              <a:spcAft>
                <a:spcPts val="1000"/>
              </a:spcAft>
              <a:buNone/>
            </a:pPr>
            <a:r>
              <a:rPr lang="fa-IR" sz="1800" dirty="0" smtClean="0"/>
              <a:t>به متغیری اطلاق می شود که بر رابطه بین متغیرهای مستقل و وابسته اثرگذار است اما پژوهش گر قادر به حذف اثر آن نمی باشد و به صورت مستقیم نیز قابل مشاهده و کنترل نیست.به این متغیرها،متغیرهای مزاحم نیز گفته می شود.</a:t>
            </a:r>
          </a:p>
          <a:p>
            <a:pPr marL="0" indent="0" algn="r" rtl="1">
              <a:lnSpc>
                <a:spcPct val="115000"/>
              </a:lnSpc>
              <a:spcAft>
                <a:spcPts val="1000"/>
              </a:spcAft>
              <a:buNone/>
            </a:pPr>
            <a:r>
              <a:rPr lang="fa-IR" sz="1800" dirty="0" smtClean="0"/>
              <a:t>به عنوان مثال پژوهشگرقادر به اندازه گیری و کنترل اثر تورم بر ارتباط بین استراتژی ...  نمی باشد زیرا اندازه گیری عامل تورم و تعدیل ارقام مالی به واسطه ی تورم بسیار دشوار است.تورم یک متغیر مداخله گر است که قادر به حذف اثر آن نمی باشیم.</a:t>
            </a:r>
          </a:p>
          <a:p>
            <a:pPr marL="0" indent="0" algn="r" rtl="1">
              <a:lnSpc>
                <a:spcPct val="115000"/>
              </a:lnSpc>
              <a:spcAft>
                <a:spcPts val="1000"/>
              </a:spcAft>
              <a:buNone/>
            </a:pPr>
            <a:r>
              <a:rPr lang="fa-IR" sz="1800" dirty="0" smtClean="0"/>
              <a:t>6-متغیر زمینه ای:</a:t>
            </a:r>
          </a:p>
        </p:txBody>
      </p:sp>
    </p:spTree>
    <p:extLst>
      <p:ext uri="{BB962C8B-B14F-4D97-AF65-F5344CB8AC3E}">
        <p14:creationId xmlns:p14="http://schemas.microsoft.com/office/powerpoint/2010/main" val="303991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به متغیری اطلاق می شود که ویژگی های جامعه و نمونه ی مورد مطالعه را برای آشنایی بیشتر نشان می دهد و هدف اصلی پژوهشکر به شمار نمی رود.</a:t>
            </a:r>
          </a:p>
          <a:p>
            <a:pPr marL="0" indent="0" algn="r" rtl="1">
              <a:buNone/>
            </a:pPr>
            <a:r>
              <a:rPr lang="fa-IR" sz="1800" dirty="0" smtClean="0"/>
              <a:t>در پژوهش هایی که داده های مورد نیاز با ابزار پرسش نامه گردآوری می شوند،شناسایی ویژگی های پاسخ گویان به درک بیشتر خواننده و کاربران نتایج پژ&lt;هش کمک می کند.متغیرهای سین،جنس و تحصیلات </a:t>
            </a:r>
          </a:p>
          <a:p>
            <a:pPr marL="0" indent="0" algn="r" rtl="1">
              <a:buNone/>
            </a:pPr>
            <a:r>
              <a:rPr lang="fa-IR" sz="1800" dirty="0" smtClean="0"/>
              <a:t>فرآیند اندازه گیری متغیرها:</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en-US" sz="1800" dirty="0" smtClean="0"/>
              <a:t>      </a:t>
            </a:r>
            <a:r>
              <a:rPr lang="fa-IR" sz="1800" dirty="0" smtClean="0"/>
              <a:t>               </a:t>
            </a:r>
            <a:endParaRPr lang="en-US" sz="1800" dirty="0" smtClean="0"/>
          </a:p>
          <a:p>
            <a:pPr marL="0" indent="0" algn="r" rtl="1">
              <a:buNone/>
            </a:pPr>
            <a:r>
              <a:rPr lang="fa-IR" sz="1800" b="1" dirty="0" smtClean="0"/>
              <a:t>انواع داده ها:</a:t>
            </a:r>
          </a:p>
          <a:p>
            <a:pPr marL="0" indent="0" algn="r" rtl="1">
              <a:buNone/>
            </a:pPr>
            <a:r>
              <a:rPr lang="fa-IR" sz="1800" dirty="0"/>
              <a:t> </a:t>
            </a:r>
            <a:r>
              <a:rPr lang="fa-IR" sz="1800" dirty="0" smtClean="0"/>
              <a:t>1</a:t>
            </a:r>
            <a:r>
              <a:rPr lang="fa-IR" sz="1800" b="1" dirty="0" smtClean="0"/>
              <a:t>-داده</a:t>
            </a:r>
            <a:r>
              <a:rPr lang="fa-IR" sz="1800" b="1" dirty="0"/>
              <a:t>های سری </a:t>
            </a:r>
            <a:r>
              <a:rPr lang="fa-IR" sz="1800" b="1" dirty="0" smtClean="0"/>
              <a:t>زمانی</a:t>
            </a:r>
            <a:r>
              <a:rPr lang="fa-IR" sz="1800" dirty="0" smtClean="0"/>
              <a:t>:مقادیر  یک </a:t>
            </a:r>
            <a:r>
              <a:rPr lang="fa-IR" sz="1800" dirty="0"/>
              <a:t>متغیر را در نقاط متوالی در طول زمان،اندازه گیری می کند.این توالی می تواند سالانه،فصلی،ماهانه ویا </a:t>
            </a:r>
            <a:r>
              <a:rPr lang="en-US" sz="1800" dirty="0"/>
              <a:t>  </a:t>
            </a:r>
            <a:r>
              <a:rPr lang="fa-IR" sz="1800" dirty="0"/>
              <a:t>هفتگی باشد.</a:t>
            </a:r>
            <a:r>
              <a:rPr lang="en-US" sz="1800" dirty="0"/>
              <a:t> </a:t>
            </a:r>
            <a:r>
              <a:rPr lang="fa-IR" sz="1800" dirty="0"/>
              <a:t>برای بررسی پدیده ها در سطح کلان از این داده ها استفاده می شود که عموما شامل سری زمانی سالانه یا فصلی است (معمولا از اندیس </a:t>
            </a:r>
            <a:r>
              <a:rPr lang="en-US" sz="1800" dirty="0"/>
              <a:t>t</a:t>
            </a:r>
            <a:r>
              <a:rPr lang="fa-IR" sz="1800" dirty="0"/>
              <a:t> </a:t>
            </a:r>
            <a:r>
              <a:rPr lang="fa-IR" sz="1800" dirty="0" smtClean="0"/>
              <a:t>استفاده می </a:t>
            </a:r>
            <a:r>
              <a:rPr lang="fa-IR" sz="1800" dirty="0"/>
              <a:t>شود)    </a:t>
            </a:r>
            <a:endParaRPr lang="fa-IR" sz="1800" dirty="0" smtClean="0"/>
          </a:p>
          <a:p>
            <a:pPr marL="0" indent="0" algn="r" rtl="1">
              <a:buNone/>
            </a:pPr>
            <a:r>
              <a:rPr lang="fa-IR" sz="1800" b="1" dirty="0" smtClean="0"/>
              <a:t>2-داده های مقطعی:</a:t>
            </a:r>
            <a:r>
              <a:rPr lang="fa-IR" sz="1800" dirty="0" smtClean="0"/>
              <a:t>مقادیر یک کتغیر را در زمان معین و روی واحدهای متعدد اندازه گیری می کند.این واحدها می توانند افراد،خانوارها،شرکت ها،صنایع و حتی کشورهای مختلف باشند(از اندیس </a:t>
            </a:r>
            <a:r>
              <a:rPr lang="en-US" sz="1800" dirty="0" err="1" smtClean="0"/>
              <a:t>i</a:t>
            </a:r>
            <a:r>
              <a:rPr lang="fa-IR" sz="1800" dirty="0" smtClean="0"/>
              <a:t> برای داده های مقطعی)</a:t>
            </a:r>
          </a:p>
          <a:p>
            <a:pPr marL="0" indent="0" algn="r" rtl="1">
              <a:buNone/>
            </a:pPr>
            <a:r>
              <a:rPr lang="fa-IR" sz="1800" b="1" dirty="0" smtClean="0"/>
              <a:t>3-داده های ترکیبی:</a:t>
            </a:r>
            <a:r>
              <a:rPr lang="fa-IR" sz="1800" dirty="0" smtClean="0"/>
              <a:t>مقادیر یک متغیر را در یک دوره زمانی معین و روی داده های متعدد اندازه گیری می کند.این واحدها می توانند افراد،خانوارها،شرکت ها،صنایع و یا کشورهای مختلف باشند.در این حالن نمونه آماری شامل مقداری شرکت در یک دوره ی زمانی مشخص است.(معمولا از اندیس </a:t>
            </a:r>
            <a:r>
              <a:rPr lang="en-US" sz="1800" dirty="0" err="1" smtClean="0"/>
              <a:t>i</a:t>
            </a:r>
            <a:r>
              <a:rPr lang="fa-IR" sz="1800" dirty="0" smtClean="0"/>
              <a:t> و </a:t>
            </a:r>
            <a:r>
              <a:rPr lang="en-US" sz="1800" dirty="0" smtClean="0"/>
              <a:t>t</a:t>
            </a:r>
            <a:r>
              <a:rPr lang="fa-IR" sz="1800" dirty="0" smtClean="0"/>
              <a:t> برای داده های ترکیبی استفاده می شود.)</a:t>
            </a:r>
          </a:p>
          <a:p>
            <a:pPr marL="0" indent="0" algn="r" rtl="1">
              <a:buNone/>
            </a:pPr>
            <a:r>
              <a:rPr lang="fa-IR" sz="1800" b="1" dirty="0" smtClean="0"/>
              <a:t>فرض اولیه برای اجرای آزمون های پارامتریک چیست؟</a:t>
            </a:r>
            <a:r>
              <a:rPr lang="fa-IR" sz="1800" dirty="0" smtClean="0"/>
              <a:t>اغلب متغیرهای به کاررفته در مدل رگرسیون از نوع کمی هستند متغیرهای کمی به دلیل مقادیر متعددی که به خود می گیرند دارای توزیع ها و روند تغییرات متفاوتی می باشند.</a:t>
            </a:r>
          </a:p>
          <a:p>
            <a:pPr marL="0" indent="0" algn="r" rtl="1">
              <a:buNone/>
            </a:pPr>
            <a:r>
              <a:rPr lang="fa-IR" sz="1800" dirty="0" smtClean="0"/>
              <a:t>وضعیت مطلوب این است که برای اجرای آزمون های پاراتریک،توزیع داده ها نرمال باشد.</a:t>
            </a:r>
          </a:p>
          <a:p>
            <a:pPr marL="0" indent="0" algn="r" rtl="1">
              <a:buNone/>
            </a:pPr>
            <a:r>
              <a:rPr lang="fa-IR" sz="1800" b="1" dirty="0" smtClean="0"/>
              <a:t>عدم حذف داده های پرت از توزیع داده ها ممکن است چه مشکلاتی ایجاد کند؟</a:t>
            </a:r>
          </a:p>
        </p:txBody>
      </p:sp>
      <p:sp>
        <p:nvSpPr>
          <p:cNvPr id="2" name="Rectangle 1"/>
          <p:cNvSpPr/>
          <p:nvPr/>
        </p:nvSpPr>
        <p:spPr>
          <a:xfrm>
            <a:off x="9763125" y="1695450"/>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1-تعریف مفهومی متغیر</a:t>
            </a:r>
            <a:endParaRPr lang="en-US" dirty="0"/>
          </a:p>
        </p:txBody>
      </p:sp>
      <p:sp>
        <p:nvSpPr>
          <p:cNvPr id="4" name="Rectangle 3"/>
          <p:cNvSpPr/>
          <p:nvPr/>
        </p:nvSpPr>
        <p:spPr>
          <a:xfrm>
            <a:off x="7439025" y="1695450"/>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2-تعریف عملیاتی متغیر(معیار اندازه گیری)</a:t>
            </a:r>
            <a:endParaRPr lang="en-US" dirty="0"/>
          </a:p>
        </p:txBody>
      </p:sp>
      <p:sp>
        <p:nvSpPr>
          <p:cNvPr id="5" name="Rectangle 4"/>
          <p:cNvSpPr/>
          <p:nvPr/>
        </p:nvSpPr>
        <p:spPr>
          <a:xfrm>
            <a:off x="5157787" y="1695449"/>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3-تعیین نماد متغیر</a:t>
            </a:r>
          </a:p>
          <a:p>
            <a:pPr algn="ctr"/>
            <a:r>
              <a:rPr lang="fa-IR" dirty="0" smtClean="0"/>
              <a:t>(یک نماد لاتین شامل یک یا چند جز...)</a:t>
            </a:r>
            <a:endParaRPr lang="en-US" dirty="0"/>
          </a:p>
        </p:txBody>
      </p:sp>
      <p:sp>
        <p:nvSpPr>
          <p:cNvPr id="6" name="Rectangle 5"/>
          <p:cNvSpPr/>
          <p:nvPr/>
        </p:nvSpPr>
        <p:spPr>
          <a:xfrm>
            <a:off x="2876549" y="1695448"/>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4-تعیین نقش متغیر </a:t>
            </a:r>
          </a:p>
          <a:p>
            <a:pPr algn="ctr"/>
            <a:r>
              <a:rPr lang="fa-IR" dirty="0" smtClean="0"/>
              <a:t>مستقل و ...</a:t>
            </a:r>
            <a:endParaRPr lang="en-US" dirty="0"/>
          </a:p>
        </p:txBody>
      </p:sp>
      <p:sp>
        <p:nvSpPr>
          <p:cNvPr id="7" name="Rectangle 6"/>
          <p:cNvSpPr/>
          <p:nvPr/>
        </p:nvSpPr>
        <p:spPr>
          <a:xfrm>
            <a:off x="447674" y="1695447"/>
            <a:ext cx="18764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5-گردآوری داده و محاسبه متغیر</a:t>
            </a:r>
            <a:endParaRPr lang="en-US" dirty="0"/>
          </a:p>
        </p:txBody>
      </p:sp>
    </p:spTree>
    <p:extLst>
      <p:ext uri="{BB962C8B-B14F-4D97-AF65-F5344CB8AC3E}">
        <p14:creationId xmlns:p14="http://schemas.microsoft.com/office/powerpoint/2010/main" val="168718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به منظور نزدیک کردن توزیع متغیرها به توزیع نرمال و ایجاد پراکندگی مناسب بین داده های هر متغیر بایدداده های پرت را حذف کرد.داده های پرت داده های انتهایی دو سر طیف توزیع هستند که معمولا فاصله ی زیادی با سایر داده ها دارند.داده های پرت از میانگین توزیع داده ها فاصله ی زیادی دارند و وجود آنها منجر به چولگی شدید در توزیع می شود.</a:t>
            </a:r>
          </a:p>
          <a:p>
            <a:pPr marL="0" indent="0" algn="r" rtl="1">
              <a:buNone/>
            </a:pPr>
            <a:r>
              <a:rPr lang="fa-IR" sz="1800" b="1" dirty="0" smtClean="0"/>
              <a:t>آماده سازی داده ها پیش از تحلیل:</a:t>
            </a:r>
          </a:p>
          <a:p>
            <a:pPr marL="0" indent="0" algn="r" rtl="1">
              <a:buNone/>
            </a:pPr>
            <a:r>
              <a:rPr lang="fa-IR" sz="1800" dirty="0" smtClean="0"/>
              <a:t>برای آمااده سازی داده ها،ابتدا داده های خام اولیه را در نرم افزار </a:t>
            </a:r>
            <a:r>
              <a:rPr lang="en-US" sz="1800" dirty="0" smtClean="0"/>
              <a:t>Excel</a:t>
            </a:r>
            <a:r>
              <a:rPr lang="fa-IR" sz="1800" dirty="0" smtClean="0"/>
              <a:t> دسته بندی می شود،سپس در گام های زیر بر روی داده ها اجرا می شود:</a:t>
            </a:r>
          </a:p>
          <a:p>
            <a:pPr marL="0" indent="0" algn="r" rtl="1">
              <a:buNone/>
            </a:pPr>
            <a:r>
              <a:rPr lang="fa-IR" sz="1800" dirty="0" smtClean="0"/>
              <a:t>1-داده ها با توجه به هدف پژوهش و نوع مدل استفاده شده به یکی از حالت های 1-سری 2- مقطعی 3-پانل در </a:t>
            </a:r>
            <a:r>
              <a:rPr lang="en-US" sz="1800" dirty="0" smtClean="0"/>
              <a:t>Excel</a:t>
            </a:r>
            <a:r>
              <a:rPr lang="fa-IR" sz="1800" dirty="0" smtClean="0"/>
              <a:t> چیده شوند.</a:t>
            </a:r>
          </a:p>
          <a:p>
            <a:pPr marL="0" indent="0" algn="r" rtl="1">
              <a:buNone/>
            </a:pPr>
            <a:r>
              <a:rPr lang="fa-IR" sz="1800" dirty="0" smtClean="0"/>
              <a:t>2-در گام دوم به منظور نزدیک کردنتوزیع متغیرها به توزیع نرمال و ایجاد پراکندگی مناسب بین داده های هر متغیر،باید داده های پرت را حذف کرد.</a:t>
            </a:r>
          </a:p>
          <a:p>
            <a:pPr marL="0" indent="0" algn="r" rtl="1">
              <a:buNone/>
            </a:pPr>
            <a:r>
              <a:rPr lang="fa-IR" sz="1800" dirty="0" smtClean="0"/>
              <a:t>3-در گام سوم داده های مربوط به هر متغیر همگن و هم قواره شوند(همگن سازی به منظور ایجاد قابلیت مقایسه ی بیشتر متغیرها در سطح شرکت های مختلف،کاهش نوسان توزیع و کاهش ناهمسانی واریانس خط های مدل بر روی داده انجام می شود.در پژوهش های حسابداری مهم ترین روش تقسیم متغیرهای کمی بر جمع کل دارایی ها می باشد)</a:t>
            </a:r>
          </a:p>
          <a:p>
            <a:pPr algn="r" rtl="1"/>
            <a:r>
              <a:rPr lang="fa-IR" sz="1800" dirty="0" smtClean="0"/>
              <a:t>آزمون های آماری ناپارامتریک برای متغیرهای کیفی و توزیع داده های غیر نرمال استفاده می شود.</a:t>
            </a:r>
          </a:p>
          <a:p>
            <a:pPr algn="r" rtl="1"/>
            <a:r>
              <a:rPr lang="fa-IR" sz="1800" dirty="0" smtClean="0"/>
              <a:t>آزمون های پارامتریک که برای متغیرهای کمی و توزیع داده های نرمال استفاده می شوند دارای اعتبار و قابلیت اعتماد بالاتری در مباحث آماری هستند.</a:t>
            </a:r>
          </a:p>
          <a:p>
            <a:pPr marL="0" indent="0" algn="r" rtl="1">
              <a:buNone/>
            </a:pPr>
            <a:r>
              <a:rPr lang="fa-IR" sz="1800" dirty="0" smtClean="0"/>
              <a:t>                                       1- تحلیل توصیفی        1-شاخص های مرکزی(مرکز ثقل توزیع داده ها را نشان می دهد)</a:t>
            </a:r>
            <a:endParaRPr lang="fa-IR" sz="1800" dirty="0"/>
          </a:p>
          <a:p>
            <a:pPr marL="0" indent="0" algn="r" rtl="1">
              <a:buNone/>
            </a:pPr>
            <a:r>
              <a:rPr lang="fa-IR" sz="1800" dirty="0" smtClean="0"/>
              <a:t>تحلیل داده ها به دو دسته کلی                                  2-شاخص های پراکندگی(میزان پراکندگی توزیع داده ها را در اطراف شاخص مرکزی نشان می دهد)</a:t>
            </a:r>
          </a:p>
          <a:p>
            <a:pPr marL="0" indent="0" algn="r" rtl="1">
              <a:buNone/>
            </a:pPr>
            <a:r>
              <a:rPr lang="fa-IR" sz="1800" dirty="0"/>
              <a:t> </a:t>
            </a:r>
            <a:r>
              <a:rPr lang="fa-IR" sz="1800" dirty="0" smtClean="0"/>
              <a:t>                                     2- تحلیل استنباطی</a:t>
            </a:r>
          </a:p>
          <a:p>
            <a:pPr marL="0" indent="0" algn="r" rtl="1">
              <a:buNone/>
            </a:pPr>
            <a:r>
              <a:rPr lang="fa-IR" sz="1800" dirty="0" smtClean="0"/>
              <a:t>در تحلیل توصیفی،ابتدا متغیرهای پژوهش اندازه گیری شده و سپس از طریق محاسبه ی شاخص های آماری توصیفی،خلاصه و طبقه بندی می شوند(این شاخص ها میانگین،میانه،حداقل،حداکثر،انحراف معیار،ضریب چولگی و کشیدگی می باشد)</a:t>
            </a:r>
          </a:p>
          <a:p>
            <a:pPr marL="0" indent="0" algn="r" rtl="1">
              <a:buNone/>
            </a:pPr>
            <a:r>
              <a:rPr lang="fa-IR" sz="1800" dirty="0" smtClean="0"/>
              <a:t>و همچنین نتایج آزمون جارکیوبرا(برای بررسی نرمال بودن توزیع)</a:t>
            </a:r>
          </a:p>
          <a:p>
            <a:pPr marL="0" indent="0" algn="r" rtl="1">
              <a:buNone/>
            </a:pPr>
            <a:endParaRPr lang="en-US" sz="1800" dirty="0"/>
          </a:p>
        </p:txBody>
      </p:sp>
      <p:sp>
        <p:nvSpPr>
          <p:cNvPr id="4" name="Right Brace 3"/>
          <p:cNvSpPr/>
          <p:nvPr/>
        </p:nvSpPr>
        <p:spPr>
          <a:xfrm>
            <a:off x="9734550" y="4095750"/>
            <a:ext cx="142875" cy="8953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 name="Straight Arrow Connector 5"/>
          <p:cNvCxnSpPr/>
          <p:nvPr/>
        </p:nvCxnSpPr>
        <p:spPr>
          <a:xfrm flipH="1" flipV="1">
            <a:off x="7877175" y="4200525"/>
            <a:ext cx="4000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7877175" y="4210050"/>
            <a:ext cx="400050"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637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4325" y="790575"/>
            <a:ext cx="5705475" cy="4305300"/>
          </a:xfrm>
          <a:prstGeom prst="ellipse">
            <a:avLst/>
          </a:prstGeom>
          <a:ln>
            <a:noFill/>
          </a:ln>
          <a:effectLst>
            <a:softEdge rad="112500"/>
          </a:effectLst>
        </p:spPr>
      </p:pic>
      <p:sp>
        <p:nvSpPr>
          <p:cNvPr id="5" name="Content Placeholder 4"/>
          <p:cNvSpPr>
            <a:spLocks noGrp="1"/>
          </p:cNvSpPr>
          <p:nvPr>
            <p:ph sz="half" idx="2"/>
          </p:nvPr>
        </p:nvSpPr>
        <p:spPr>
          <a:xfrm>
            <a:off x="6172200" y="447676"/>
            <a:ext cx="5181600" cy="5729288"/>
          </a:xfrm>
        </p:spPr>
        <p:txBody>
          <a:bodyPr>
            <a:normAutofit fontScale="92500" lnSpcReduction="10000"/>
          </a:bodyPr>
          <a:lstStyle/>
          <a:p>
            <a:pPr marL="0" indent="0" algn="r" rtl="1">
              <a:buNone/>
            </a:pPr>
            <a:r>
              <a:rPr lang="fa-IR" b="1" dirty="0"/>
              <a:t>انحراف معیار:</a:t>
            </a:r>
          </a:p>
          <a:p>
            <a:pPr marL="0" indent="0" algn="r" rtl="1">
              <a:buNone/>
            </a:pPr>
            <a:r>
              <a:rPr lang="fa-IR" dirty="0"/>
              <a:t>نشان دهنده ی پراکندگی داده های هر متغیر در اطراف میانگین است،انحراف معیار یکی از شاخص های پراکندگی به شمار می آید.شاخص های پراکندگی،شاخص هایی هستند که متوسط میزان دوری و نزدیکی داده های توزیع را نسبت به میانگینشان نشان می دهند.</a:t>
            </a:r>
          </a:p>
          <a:p>
            <a:pPr marL="0" indent="0" algn="r" rtl="1">
              <a:buNone/>
            </a:pPr>
            <a:r>
              <a:rPr lang="fa-IR" dirty="0"/>
              <a:t>ضریب چولگی(کجی)معیاری از وجود تقارن یا عدم وجود تقارن در تابع توزیع است.برای یک توزیع کاملا متقارن چولگی صفر است،برای یک توزیع نا متقارن به سمت راست مقدار چولگی مثبت و برای یک توزیع نا متقارن به سمت چپ مقدار جولگی منفی است.ضریب چولگی بین </a:t>
            </a:r>
            <a:r>
              <a:rPr lang="en-US" dirty="0"/>
              <a:t>+3</a:t>
            </a:r>
            <a:r>
              <a:rPr lang="fa-IR" dirty="0"/>
              <a:t> و </a:t>
            </a:r>
            <a:r>
              <a:rPr lang="en-US" dirty="0"/>
              <a:t>-3</a:t>
            </a:r>
            <a:r>
              <a:rPr lang="fa-IR" dirty="0"/>
              <a:t> قرار دارد و در صورتی که بین </a:t>
            </a:r>
            <a:r>
              <a:rPr lang="en-US" dirty="0"/>
              <a:t>+0/5</a:t>
            </a:r>
            <a:r>
              <a:rPr lang="fa-IR" dirty="0"/>
              <a:t> و </a:t>
            </a:r>
            <a:r>
              <a:rPr lang="en-US" dirty="0"/>
              <a:t> -0/5</a:t>
            </a:r>
            <a:r>
              <a:rPr lang="fa-IR" dirty="0"/>
              <a:t> باشد توزیع نرمال نزدیک است.</a:t>
            </a:r>
            <a:endParaRPr lang="en-US" dirty="0"/>
          </a:p>
          <a:p>
            <a:endParaRPr lang="en-US" dirty="0"/>
          </a:p>
        </p:txBody>
      </p:sp>
    </p:spTree>
    <p:extLst>
      <p:ext uri="{BB962C8B-B14F-4D97-AF65-F5344CB8AC3E}">
        <p14:creationId xmlns:p14="http://schemas.microsoft.com/office/powerpoint/2010/main" val="155752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
            <a:ext cx="12192000" cy="6858000"/>
          </a:xfrm>
        </p:spPr>
        <p:txBody>
          <a:bodyPr>
            <a:normAutofit/>
          </a:bodyPr>
          <a:lstStyle/>
          <a:p>
            <a:pPr marL="0" indent="0" algn="r" rtl="1">
              <a:buNone/>
            </a:pPr>
            <a:r>
              <a:rPr lang="fa-IR" sz="1800" dirty="0" smtClean="0"/>
              <a:t>آزمون جارکیوبرا</a:t>
            </a:r>
          </a:p>
          <a:p>
            <a:pPr marL="0" indent="0" algn="r" rtl="1">
              <a:buNone/>
            </a:pPr>
            <a:r>
              <a:rPr lang="fa-IR" sz="1800" dirty="0" smtClean="0"/>
              <a:t>معیاری برای اجرای نرمال بودن توزیع داده های هر متغیر است.در یک توزیع نرمال ضریب چگونگی صفرو صریب کشیدگی برابر 3 است.جارکیو برا از طریق احتمال صفر بودن چگونگی و 3 بودن کشیدگی یک توزیع،آزمونی را برای بررسی نرمال بودن توزیع معرفی کرد.</a:t>
            </a:r>
          </a:p>
          <a:p>
            <a:pPr marL="0" indent="0" algn="l">
              <a:buNone/>
            </a:pPr>
            <a:endParaRPr lang="fa-IR" sz="1800" dirty="0"/>
          </a:p>
          <a:p>
            <a:pPr marL="0" indent="0" algn="r" rtl="1">
              <a:buNone/>
            </a:pPr>
            <a:r>
              <a:rPr lang="en-US" dirty="0" smtClean="0"/>
              <a:t>H</a:t>
            </a:r>
            <a:r>
              <a:rPr lang="en-US" baseline="-25000" dirty="0" smtClean="0"/>
              <a:t>1</a:t>
            </a:r>
            <a:r>
              <a:rPr lang="fa-IR" baseline="-25000" dirty="0" smtClean="0"/>
              <a:t>= </a:t>
            </a:r>
            <a:r>
              <a:rPr lang="fa-IR" dirty="0" smtClean="0"/>
              <a:t>   توزیع داده های متغیر نرمال است</a:t>
            </a:r>
            <a:endParaRPr lang="en-US" dirty="0"/>
          </a:p>
          <a:p>
            <a:pPr marL="0" indent="0" algn="r" rtl="1">
              <a:buNone/>
            </a:pPr>
            <a:r>
              <a:rPr lang="en-US" dirty="0" smtClean="0"/>
              <a:t>H</a:t>
            </a:r>
            <a:r>
              <a:rPr lang="en-US" baseline="-25000" dirty="0" smtClean="0"/>
              <a:t>2</a:t>
            </a:r>
            <a:r>
              <a:rPr lang="fa-IR" baseline="-25000" dirty="0" smtClean="0"/>
              <a:t>= </a:t>
            </a:r>
            <a:r>
              <a:rPr lang="fa-IR" dirty="0" smtClean="0"/>
              <a:t>   توزیع داده های متغیر نرمال نیست</a:t>
            </a:r>
            <a:endParaRPr lang="en-US" dirty="0"/>
          </a:p>
          <a:p>
            <a:pPr marL="0" indent="0" algn="r" rtl="1">
              <a:buNone/>
            </a:pPr>
            <a:r>
              <a:rPr lang="fa-IR" sz="1800" dirty="0" smtClean="0"/>
              <a:t>در نرم افزار </a:t>
            </a:r>
            <a:r>
              <a:rPr lang="en-US" sz="1800" dirty="0" err="1" smtClean="0"/>
              <a:t>spss</a:t>
            </a:r>
            <a:r>
              <a:rPr lang="fa-IR" sz="1800" dirty="0" smtClean="0"/>
              <a:t> از آزمون کولوگروف-ا        برای بررسی نرمال بودن توزیع داده های یک متغیر استفاده می شود.</a:t>
            </a:r>
          </a:p>
        </p:txBody>
      </p:sp>
    </p:spTree>
    <p:extLst>
      <p:ext uri="{BB962C8B-B14F-4D97-AF65-F5344CB8AC3E}">
        <p14:creationId xmlns:p14="http://schemas.microsoft.com/office/powerpoint/2010/main" val="66698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a:t>فصل </a:t>
            </a:r>
            <a:r>
              <a:rPr lang="fa-IR" sz="1800" b="1" dirty="0" smtClean="0"/>
              <a:t>پنجم:مدل </a:t>
            </a:r>
            <a:r>
              <a:rPr lang="fa-IR" sz="1800" b="1" dirty="0"/>
              <a:t>رگرسیون و </a:t>
            </a:r>
            <a:r>
              <a:rPr lang="fa-IR" sz="1800" b="1" dirty="0" smtClean="0"/>
              <a:t>هستگی</a:t>
            </a:r>
          </a:p>
          <a:p>
            <a:pPr marL="0" indent="0" algn="r" rtl="1">
              <a:buNone/>
            </a:pPr>
            <a:r>
              <a:rPr lang="fa-IR" sz="1800" dirty="0" smtClean="0"/>
              <a:t>اقتصاد سنجی علم تحلیل های آماری با استفاده از مدل تئوریک است.</a:t>
            </a:r>
          </a:p>
          <a:p>
            <a:pPr marL="0" indent="0" algn="r" rtl="1">
              <a:buNone/>
            </a:pPr>
            <a:r>
              <a:rPr lang="fa-IR" sz="1800" dirty="0" smtClean="0"/>
              <a:t>اقتصاد سنجی با مطالعه ی نظام مند پدیده های اقتصادی با استفاده از داده های مشاهده شده سرکار دارد.</a:t>
            </a:r>
          </a:p>
          <a:p>
            <a:pPr marL="0" indent="0" algn="r" rtl="1">
              <a:buNone/>
            </a:pPr>
            <a:r>
              <a:rPr lang="fa-IR" sz="1800" dirty="0" smtClean="0"/>
              <a:t>نتیج خاصل از آزمون مدل های رگرسیون زمانی دارای اعتبار است که رابطه ی بین متغیرهای مورد مطالعه بر اساس مبانی نظری و تئوریک در مدل قرار داده شدند.یعنی باید یک مبنای تئوریک که ارتباط بین متغیرها را پشتیبانی کند یافت و یا ساخت.</a:t>
            </a:r>
          </a:p>
          <a:p>
            <a:pPr marL="0" indent="0" algn="r" rtl="1">
              <a:buNone/>
            </a:pPr>
            <a:r>
              <a:rPr lang="fa-IR" sz="1800" b="1" dirty="0" smtClean="0"/>
              <a:t>همبستگی موهومی:</a:t>
            </a:r>
          </a:p>
          <a:p>
            <a:pPr marL="0" indent="0" algn="r" rtl="1">
              <a:buNone/>
            </a:pPr>
            <a:r>
              <a:rPr lang="fa-IR" sz="1800" dirty="0" smtClean="0"/>
              <a:t>در صورت عدم ارتباط منطقی و تئوریک بین متغیرها،نتایج به هیچ وجه قابل اتکا نمی باشد.</a:t>
            </a:r>
          </a:p>
          <a:p>
            <a:pPr marL="0" indent="0" algn="r" rtl="1">
              <a:buNone/>
            </a:pPr>
            <a:r>
              <a:rPr lang="fa-IR" sz="1800" dirty="0" smtClean="0"/>
              <a:t>مثال:</a:t>
            </a:r>
          </a:p>
          <a:p>
            <a:pPr marL="0" indent="0" algn="r" rtl="1">
              <a:buNone/>
            </a:pPr>
            <a:r>
              <a:rPr lang="fa-IR" sz="1800" dirty="0" smtClean="0"/>
              <a:t>در یک مدل رگرسیون پس از جمع آوری داده ها طی 20 سال گذشته،ارتباط معنی داری بین مهاجرت پرندگان جنوب کشور،با تغییرات شاخص بورس تهران مشاهده شود اما چون ارتباط منطقی و تئوریک بین متغیرها وجود ندارد.این نوع روابط صرفا آماری،همبستگی موهومی می گویند.</a:t>
            </a:r>
          </a:p>
          <a:p>
            <a:pPr marL="0" indent="0" algn="r" rtl="1">
              <a:buNone/>
            </a:pPr>
            <a:r>
              <a:rPr lang="fa-IR" sz="1800" dirty="0" smtClean="0"/>
              <a:t>اقتصاد سنجی،سنجش روابط بین متغیرهای مالی و اقتصادی به کمک تئوری های مالی و تفکیک های آماری است.</a:t>
            </a:r>
          </a:p>
          <a:p>
            <a:pPr marL="0" indent="0" algn="r" rtl="1">
              <a:buNone/>
            </a:pPr>
            <a:r>
              <a:rPr lang="fa-IR" sz="1800" dirty="0" smtClean="0"/>
              <a:t>اقتصاد سنجی،سعی می کند تئوری ها(مدل ها)و واقعیت ها(داده های تجربی)را ترکیب کرده و به کمک تکنیک ها آماری روابط بین متغیرها را تخمین بزند.</a:t>
            </a:r>
          </a:p>
          <a:p>
            <a:pPr marL="0" indent="0" algn="r" rtl="1">
              <a:buNone/>
            </a:pPr>
            <a:r>
              <a:rPr lang="fa-IR" sz="1800" dirty="0" smtClean="0"/>
              <a:t>تحلیل رگرسیون،در واقع بدنه ی اصلی مطالعات اقتصاد سنجی را تشکیل می دهد.</a:t>
            </a:r>
          </a:p>
          <a:p>
            <a:pPr marL="0" indent="0" algn="r" rtl="1">
              <a:buNone/>
            </a:pPr>
            <a:r>
              <a:rPr lang="fa-IR" sz="1800" dirty="0" smtClean="0"/>
              <a:t>مدل،نمایش ساده از پدیده های واقعی است.هدف از نمایش پدیده های واقعی به صورت یک مدل،تبیین،پیش بینی و کنترل آن پدیده هاست.مدل ها در رشته های مختلف به شکل هایی مانند </a:t>
            </a:r>
          </a:p>
          <a:p>
            <a:pPr marL="0" indent="0" algn="r" rtl="1">
              <a:buNone/>
            </a:pPr>
            <a:r>
              <a:rPr lang="fa-IR" sz="1800" dirty="0" smtClean="0"/>
              <a:t>1-مدل منطقی</a:t>
            </a:r>
          </a:p>
          <a:p>
            <a:pPr marL="0" indent="0" algn="r" rtl="1">
              <a:buNone/>
            </a:pPr>
            <a:r>
              <a:rPr lang="fa-IR" sz="1800" dirty="0" smtClean="0"/>
              <a:t>2-فیزیکی(حالت)</a:t>
            </a:r>
          </a:p>
          <a:p>
            <a:pPr marL="0" indent="0" algn="r" rtl="1">
              <a:buNone/>
            </a:pPr>
            <a:r>
              <a:rPr lang="fa-IR" sz="1800" dirty="0" smtClean="0"/>
              <a:t>3-هندسی</a:t>
            </a:r>
          </a:p>
          <a:p>
            <a:pPr marL="0" indent="0" algn="r" rtl="1">
              <a:buNone/>
            </a:pPr>
            <a:r>
              <a:rPr lang="fa-IR" sz="1800" dirty="0" smtClean="0"/>
              <a:t>4-جبری(ریاضی)</a:t>
            </a:r>
            <a:endParaRPr lang="en-US" sz="1800" dirty="0"/>
          </a:p>
        </p:txBody>
      </p:sp>
    </p:spTree>
    <p:extLst>
      <p:ext uri="{BB962C8B-B14F-4D97-AF65-F5344CB8AC3E}">
        <p14:creationId xmlns:p14="http://schemas.microsoft.com/office/powerpoint/2010/main" val="10009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lgn="r" rtl="1">
              <a:buNone/>
            </a:pPr>
            <a:r>
              <a:rPr lang="fa-IR" sz="1800" dirty="0" smtClean="0"/>
              <a:t>د)پژوهش های انتقادی:به نقد و بررسی سایر پژوهش ها یا مقررات و استاندارد ها اختصاص دارد.</a:t>
            </a:r>
          </a:p>
          <a:p>
            <a:pPr marL="0" indent="0" algn="r" rtl="1">
              <a:buNone/>
            </a:pPr>
            <a:r>
              <a:rPr lang="fa-IR" sz="1800" dirty="0" smtClean="0"/>
              <a:t>2-انواع پژوهش ها از منظر فرآیند اجرا:</a:t>
            </a:r>
          </a:p>
          <a:p>
            <a:pPr marL="0" indent="0" algn="r" rtl="1">
              <a:buNone/>
            </a:pPr>
            <a:r>
              <a:rPr lang="fa-IR" sz="1800" dirty="0" smtClean="0"/>
              <a:t>الف)پژوهش کمی:شامل گردآوری سیستماتیک داده های موجود و تحلیل آماری آنها می باشد.</a:t>
            </a:r>
          </a:p>
          <a:p>
            <a:pPr marL="0" indent="0" algn="r" rtl="1">
              <a:buNone/>
            </a:pPr>
            <a:r>
              <a:rPr lang="fa-IR" sz="1800" dirty="0" smtClean="0"/>
              <a:t>ب)پژوهش کیفی:شامل گردآوری یا خلق اطلاعات و تشریح پدیدها است.</a:t>
            </a:r>
          </a:p>
          <a:p>
            <a:pPr marL="0" indent="0" algn="r" rtl="1">
              <a:buNone/>
            </a:pPr>
            <a:r>
              <a:rPr lang="fa-IR" sz="1800" dirty="0" smtClean="0"/>
              <a:t>ج)پژوهش ترکیبی(آمیخته):ترکیبی از پژوهش های کمی و کیفی می باشد.</a:t>
            </a:r>
          </a:p>
          <a:p>
            <a:pPr marL="0" indent="0" algn="r" rtl="1">
              <a:buNone/>
            </a:pPr>
            <a:r>
              <a:rPr lang="fa-IR" sz="1800" dirty="0" smtClean="0"/>
              <a:t>3-انواع پژوهش ها از منظر منطق اجرا:</a:t>
            </a:r>
          </a:p>
          <a:p>
            <a:pPr marL="0" indent="0" algn="r" rtl="1">
              <a:buNone/>
            </a:pPr>
            <a:r>
              <a:rPr lang="fa-IR" sz="1800" dirty="0" smtClean="0"/>
              <a:t>الف)رویکرد قیاسی:در این رویکرد پژوهشگر از طریق تئوری های دستوری،پدیده ها را آنگونه که باید باشد معرفی و تشریح می کند.</a:t>
            </a:r>
          </a:p>
          <a:p>
            <a:pPr marL="0" indent="0" algn="r" rtl="1">
              <a:buNone/>
            </a:pPr>
            <a:r>
              <a:rPr lang="fa-IR" sz="1800" dirty="0" smtClean="0"/>
              <a:t>ب)رویکرد استقرایی:در این رویکرد پژوهشگر ابتدا از طریق مشاهده ی تجربی پدیده ها،داده هایی را گردآوری کرده و بین داده ها روابطی را کشف می کند سپس با استفاده از تحلیل داده ها،نسبت به تایید یا رد ادعای خود نتیجه گیری می کند.</a:t>
            </a:r>
          </a:p>
          <a:p>
            <a:pPr marL="0" indent="0" algn="r" rtl="1">
              <a:buNone/>
            </a:pPr>
            <a:r>
              <a:rPr lang="fa-IR" sz="1800" dirty="0" smtClean="0"/>
              <a:t>4-انواع پژوهش از منظر بعد زمانی:</a:t>
            </a:r>
          </a:p>
          <a:p>
            <a:pPr marL="0" indent="0" algn="r" rtl="1">
              <a:buNone/>
            </a:pPr>
            <a:r>
              <a:rPr lang="fa-IR" sz="1800" dirty="0" smtClean="0"/>
              <a:t>الف)پژوهش مقطعی:پژوهشگر مطالعه یخود را در یک نقطه از زمان انجام می دهد یعنی داده های مورد آزمون مروبط به یک دوره ی یک ساله،یک ماهه یا یک فصل می  باشد.</a:t>
            </a:r>
          </a:p>
          <a:p>
            <a:pPr marL="0" indent="0" algn="r" rtl="1">
              <a:buNone/>
            </a:pPr>
            <a:r>
              <a:rPr lang="fa-IR" sz="1800" dirty="0" smtClean="0"/>
              <a:t>ب)پژوهش طولی:داده های مورد مطالعه طی زمان (چند سال) گردآوری و مورد تحلیل قرار می گیرند.</a:t>
            </a:r>
          </a:p>
          <a:p>
            <a:pPr marL="0" indent="0" algn="r" rtl="1">
              <a:buNone/>
            </a:pPr>
            <a:r>
              <a:rPr lang="fa-IR" sz="1800" dirty="0" smtClean="0"/>
              <a:t>5-پژوهش از منظر هدف اجرا:</a:t>
            </a:r>
          </a:p>
          <a:p>
            <a:pPr marL="0" indent="0" algn="r" rtl="1">
              <a:buNone/>
            </a:pPr>
            <a:r>
              <a:rPr lang="fa-IR" sz="1800" dirty="0" smtClean="0"/>
              <a:t>الف)پژوهش های تحلیل:لزوما با هدف آزمون فرضیه انجام می شود و معمولا از نوع کمی هستند و پژوهشگر توانایی مداخله در متغیرهای مورد مطالعه را دارد و شامل پژوهش های تجربی،علمی و همبستگی هستند.پژوهش تجربی،بهترین نوع پژوهش برای مطالعه ی رابطه ی علت و معلولی بین متغیر ها است.در پژوهش علمی،پژوهشگر به دنبال کشف رابطه ی علت و معلولی حاصی بین متغیرها می باشد و در پژوهش همبستگی ،پژوهشگر به دنبال شناسایی عوامل مهم موثر بر یک پدیده است.</a:t>
            </a:r>
          </a:p>
          <a:p>
            <a:pPr marL="0" indent="0" algn="r" rtl="1">
              <a:buNone/>
            </a:pPr>
            <a:r>
              <a:rPr lang="fa-IR" sz="1800" dirty="0" smtClean="0"/>
              <a:t>ب)پژوهش توصیفی:که در پی توصیف واقعی ویژگی های یک پدیده است که شامل پژوهش پیمایشی،مطالعه موردی،پژوهش تطبیقی و  پژوهش تاریخی می باشد.پژوهش پیمایشی که از ریاج ترین نوع پژوهش های توصیفی است،برای مطالعه ی باورها و عقاید مردم از پاسخ آنها به پرسش های مطرح شده استفاده می شود</a:t>
            </a:r>
          </a:p>
        </p:txBody>
      </p:sp>
    </p:spTree>
    <p:extLst>
      <p:ext uri="{BB962C8B-B14F-4D97-AF65-F5344CB8AC3E}">
        <p14:creationId xmlns:p14="http://schemas.microsoft.com/office/powerpoint/2010/main" val="22847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رگرسیون:</a:t>
            </a:r>
          </a:p>
          <a:p>
            <a:pPr marL="0" indent="0" algn="r" rtl="1">
              <a:buNone/>
            </a:pPr>
            <a:r>
              <a:rPr lang="fa-IR" sz="1800" dirty="0" smtClean="0"/>
              <a:t>رگرسیون در لغت به معنی بازگشت به گذشته است زیرا در آن از داده های گذشته استفاده می شود.</a:t>
            </a:r>
          </a:p>
          <a:p>
            <a:pPr marL="0" indent="0" algn="r" rtl="1">
              <a:buNone/>
            </a:pPr>
            <a:r>
              <a:rPr lang="fa-IR" sz="1800" dirty="0" smtClean="0"/>
              <a:t>مدلهای جبری مبنای شکل گیری رگرسیون می باشند.</a:t>
            </a:r>
          </a:p>
          <a:p>
            <a:pPr marL="0" indent="0" algn="r" rtl="1">
              <a:buNone/>
            </a:pPr>
            <a:r>
              <a:rPr lang="fa-IR" sz="1800" dirty="0" smtClean="0"/>
              <a:t>مزیت مدل های رگرسیون است که قابلیت دستکاری و کنترل داشته و محدودیت به کارگیری تعداد و یا ابعاد متغیرها را ندارند.رگرسیون خطی بیشریت کاربرد را در بین مدلهای رگرسیون دارد(منظور از خطی،که متغیرها و پارامترها توان دار نبوده و یا در هم ضرب شده باشند).</a:t>
            </a:r>
          </a:p>
          <a:p>
            <a:pPr marL="0" indent="0" algn="r" rtl="1">
              <a:buNone/>
            </a:pPr>
            <a:r>
              <a:rPr lang="fa-IR" sz="1800" dirty="0" smtClean="0"/>
              <a:t>در رگرسیون خطی تغییرات یک متغیر وابسته،به وسیله ترکیب خطی از کی یا چند متغیر مستقل آزمون می شود.</a:t>
            </a:r>
          </a:p>
          <a:p>
            <a:pPr marL="0" indent="0" algn="r" rtl="1">
              <a:buNone/>
            </a:pPr>
            <a:r>
              <a:rPr lang="fa-IR" sz="1800" dirty="0" smtClean="0"/>
              <a:t>یک مدل ریاضی خطی به صورت:</a:t>
            </a:r>
          </a:p>
          <a:p>
            <a:pPr marL="0" indent="0" algn="ctr" rtl="1">
              <a:buNone/>
            </a:pPr>
            <a:r>
              <a:rPr lang="fa-IR" dirty="0" smtClean="0"/>
              <a:t>   </a:t>
            </a:r>
            <a:r>
              <a:rPr lang="en-US" dirty="0" smtClean="0"/>
              <a:t>Y=B</a:t>
            </a:r>
            <a:r>
              <a:rPr lang="en-US" baseline="-25000" dirty="0" smtClean="0"/>
              <a:t>0</a:t>
            </a:r>
            <a:r>
              <a:rPr lang="en-US" dirty="0" smtClean="0"/>
              <a:t>+B</a:t>
            </a:r>
            <a:r>
              <a:rPr lang="en-US" baseline="-25000" dirty="0" smtClean="0"/>
              <a:t>1</a:t>
            </a:r>
            <a:r>
              <a:rPr lang="en-US" dirty="0" smtClean="0"/>
              <a:t>X</a:t>
            </a:r>
            <a:r>
              <a:rPr lang="en-US" baseline="-25000" dirty="0" smtClean="0"/>
              <a:t>1</a:t>
            </a:r>
            <a:r>
              <a:rPr lang="en-US" dirty="0" smtClean="0"/>
              <a:t>+B</a:t>
            </a:r>
            <a:r>
              <a:rPr lang="en-US" baseline="-25000" dirty="0" smtClean="0"/>
              <a:t>2</a:t>
            </a:r>
            <a:r>
              <a:rPr lang="en-US" dirty="0" smtClean="0"/>
              <a:t>X</a:t>
            </a:r>
            <a:r>
              <a:rPr lang="en-US" baseline="-25000" dirty="0" smtClean="0"/>
              <a:t>2</a:t>
            </a:r>
            <a:r>
              <a:rPr lang="en-US" dirty="0" smtClean="0"/>
              <a:t>+ɛ  </a:t>
            </a:r>
            <a:r>
              <a:rPr lang="fa-IR" dirty="0" smtClean="0"/>
              <a:t>    </a:t>
            </a:r>
            <a:r>
              <a:rPr lang="fa-IR" sz="1600" dirty="0"/>
              <a:t>(متغیر تابع یا وابسته)</a:t>
            </a:r>
            <a:endParaRPr lang="en-US" sz="1600" dirty="0"/>
          </a:p>
          <a:p>
            <a:pPr marL="0" indent="0" algn="r" rtl="1">
              <a:buNone/>
            </a:pPr>
            <a:r>
              <a:rPr lang="en-US" dirty="0"/>
              <a:t> </a:t>
            </a:r>
            <a:r>
              <a:rPr lang="en-US" dirty="0" smtClean="0"/>
              <a:t> </a:t>
            </a:r>
            <a:r>
              <a:rPr lang="fa-IR" dirty="0" smtClean="0"/>
              <a:t>                                                            </a:t>
            </a:r>
            <a:r>
              <a:rPr lang="fa-IR" sz="1600" dirty="0" smtClean="0"/>
              <a:t>عرض از مبدا(ضریب ثابت)</a:t>
            </a:r>
            <a:endParaRPr lang="fa-IR" sz="1600" dirty="0"/>
          </a:p>
          <a:p>
            <a:pPr marL="0" indent="0" algn="r" rtl="1">
              <a:buNone/>
            </a:pPr>
            <a:r>
              <a:rPr lang="fa-IR" sz="1600" dirty="0" smtClean="0"/>
              <a:t>                                                                                                         بیانگر میزان تعییرات متغیر وابسته در نبود هیچ یک از متغیرهای توضیحی است</a:t>
            </a:r>
            <a:endParaRPr lang="en-US" sz="1600" dirty="0"/>
          </a:p>
          <a:p>
            <a:pPr marL="0" indent="0" algn="r" rtl="1">
              <a:buNone/>
            </a:pPr>
            <a:r>
              <a:rPr lang="fa-IR" sz="1800" dirty="0" smtClean="0"/>
              <a:t>به متغیرهای سمت راست تساوری(</a:t>
            </a:r>
            <a:r>
              <a:rPr lang="en-US" dirty="0" smtClean="0"/>
              <a:t>X</a:t>
            </a:r>
            <a:r>
              <a:rPr lang="en-US" baseline="-25000" dirty="0" smtClean="0"/>
              <a:t>1</a:t>
            </a:r>
            <a:r>
              <a:rPr lang="fa-IR" dirty="0"/>
              <a:t>و</a:t>
            </a:r>
            <a:r>
              <a:rPr lang="en-US" dirty="0" smtClean="0"/>
              <a:t>X</a:t>
            </a:r>
            <a:r>
              <a:rPr lang="en-US" baseline="-25000" dirty="0" smtClean="0"/>
              <a:t>2</a:t>
            </a:r>
            <a:r>
              <a:rPr lang="fa-IR" baseline="-25000" dirty="0" smtClean="0"/>
              <a:t>) متغیرای توضیحی گفته می شود.</a:t>
            </a:r>
          </a:p>
          <a:p>
            <a:pPr marL="0" indent="0" algn="r" rtl="1">
              <a:buNone/>
            </a:pPr>
            <a:r>
              <a:rPr lang="fa-IR" sz="1800" dirty="0"/>
              <a:t>متغیرهای توضیحی با توجه ب نقشی که در مدل </a:t>
            </a:r>
            <a:r>
              <a:rPr lang="fa-IR" sz="1800" dirty="0" smtClean="0"/>
              <a:t>دارند ممکن است مستقل،کنترلی و یا تعدیل گر باشند.</a:t>
            </a:r>
          </a:p>
          <a:p>
            <a:pPr marL="0" indent="0" algn="r" rtl="1">
              <a:buNone/>
            </a:pPr>
            <a:r>
              <a:rPr lang="fa-IR" sz="1800" dirty="0" smtClean="0"/>
              <a:t>تفاوت کلی مدلهای ریاضی(جبری)و مدل های رگرسیون در جمله ی اخلال است هر گاه به مدل ریاضی یک جمله اخلال اضافه کنیم به یک مدل رگرسیون تبدیل خواهد شد.</a:t>
            </a:r>
          </a:p>
          <a:p>
            <a:pPr marL="0" indent="0" algn="r" rtl="1">
              <a:buNone/>
            </a:pPr>
            <a:r>
              <a:rPr lang="fa-IR" sz="1800" dirty="0" smtClean="0"/>
              <a:t>برخلاف مدلهای ریاضی که تعیین پذیر هستنند مدل رگرسیون از نوع تصادفی می باشند.</a:t>
            </a:r>
          </a:p>
          <a:p>
            <a:pPr marL="0" indent="0" algn="r" rtl="1">
              <a:buNone/>
            </a:pPr>
            <a:r>
              <a:rPr lang="fa-IR" sz="1800" dirty="0" smtClean="0"/>
              <a:t>برای برآورد مدلهای رگرسیون،بسته به نوع مدل روش های متفاوتی وجود دارد.روش حداقل مرلبات(</a:t>
            </a:r>
            <a:r>
              <a:rPr lang="en-US" sz="1800" dirty="0" smtClean="0"/>
              <a:t>OLS</a:t>
            </a:r>
            <a:r>
              <a:rPr lang="fa-IR" sz="1800" dirty="0" smtClean="0"/>
              <a:t>)ساده ترین و مرسوم ترین روش تخمین مدل است.در این روش بهترین حطی که از بین داده ها عبور می کند مشخص می شود.بهترین خط،خطی است که اصطلاحا مجموع مجذور و فاصله های نقاط مختلف از خط رگرسیون به کمترین مقدار برسد خطاهای بالاتر از خط رگرسیون مثبت و خطاهای زیر خط رگرسیون منفی می باشد.</a:t>
            </a:r>
          </a:p>
        </p:txBody>
      </p:sp>
      <p:cxnSp>
        <p:nvCxnSpPr>
          <p:cNvPr id="5" name="Straight Arrow Connector 4"/>
          <p:cNvCxnSpPr/>
          <p:nvPr/>
        </p:nvCxnSpPr>
        <p:spPr>
          <a:xfrm>
            <a:off x="5905500" y="2876550"/>
            <a:ext cx="9525" cy="238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5133975" y="2790825"/>
            <a:ext cx="400050" cy="19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663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پردازش:</a:t>
            </a:r>
          </a:p>
          <a:p>
            <a:pPr marL="0" indent="0" algn="r" rtl="1">
              <a:buNone/>
            </a:pPr>
            <a:r>
              <a:rPr lang="fa-IR" sz="1800" dirty="0" smtClean="0"/>
              <a:t>در یک مدل رگرسیون هر چه مجموع حداقل مجذور خطا کمتر باشد،خطا در رگرسیون به شکل بهتری پردازش شده است و مقادیر متغیر وابسته را بهتر پیش بینی می نماید.</a:t>
            </a:r>
          </a:p>
          <a:p>
            <a:pPr marL="0" indent="0" algn="r" rtl="1">
              <a:buNone/>
            </a:pPr>
            <a:r>
              <a:rPr lang="fa-IR" sz="1800" dirty="0" smtClean="0"/>
              <a:t>آزمون </a:t>
            </a:r>
            <a:r>
              <a:rPr lang="en-US" sz="1800" dirty="0" smtClean="0"/>
              <a:t>F</a:t>
            </a:r>
            <a:r>
              <a:rPr lang="fa-IR" sz="1800" dirty="0" smtClean="0"/>
              <a:t>           :این آزمون برای بررسی اثر متغیرهای توضیحی بر متغیر وابسته و معنی داری مدل رگرسیون استفاده می شود.نتیجه گیری این آزمون به این صورت است که هرگاه سطح معنی داری آمار </a:t>
            </a:r>
            <a:r>
              <a:rPr lang="en-US" sz="1800" dirty="0" smtClean="0"/>
              <a:t>F</a:t>
            </a:r>
            <a:r>
              <a:rPr lang="fa-IR" sz="1800" dirty="0" smtClean="0"/>
              <a:t> یعنی </a:t>
            </a:r>
            <a:r>
              <a:rPr lang="en-US" sz="1800" dirty="0" err="1" smtClean="0"/>
              <a:t>prob</a:t>
            </a:r>
            <a:r>
              <a:rPr lang="fa-IR" sz="1800" dirty="0" smtClean="0"/>
              <a:t> از عدد 5%کمتر باشد،مدل رگرسیون معنی دار است و می توان از این مدل استفاده کرد.</a:t>
            </a:r>
          </a:p>
          <a:p>
            <a:pPr marL="0" indent="0" algn="r" rtl="1">
              <a:buNone/>
            </a:pPr>
            <a:r>
              <a:rPr lang="fa-IR" sz="1800" b="1" dirty="0" smtClean="0"/>
              <a:t>ضریب تعیین:</a:t>
            </a:r>
          </a:p>
          <a:p>
            <a:pPr marL="0" indent="0" algn="r" rtl="1">
              <a:buNone/>
            </a:pPr>
            <a:r>
              <a:rPr lang="fa-IR" sz="1800" dirty="0" smtClean="0"/>
              <a:t>ضریب تعیین بیان می کنند که چند درصد از تغییرات متغیر وابسته تویط متغیرهای توصیحی در مدل تشریح و پیش بینی می شود.هر چه ضریب تعیین بالاتر باشد،نشان از کارایی بیشتر مدل رگرسیون دارد.</a:t>
            </a:r>
          </a:p>
          <a:p>
            <a:pPr marL="0" indent="0" algn="r" rtl="1">
              <a:buNone/>
            </a:pPr>
            <a:r>
              <a:rPr lang="fa-IR" sz="1800" dirty="0" smtClean="0"/>
              <a:t>بالا بودن ضریب تعیین بیان می کند که پژوهش گر متغیرهای توضیحی در مدل را به درستی انتخاب کرده است.(ضریب تعیین یکی از معیارهای نیکویی پردازش مدل رگرسیون می باشد.)</a:t>
            </a:r>
          </a:p>
          <a:p>
            <a:pPr marL="0" indent="0" algn="r" rtl="1">
              <a:buNone/>
            </a:pPr>
            <a:r>
              <a:rPr lang="fa-IR" sz="1800" b="1" dirty="0" smtClean="0"/>
              <a:t>نیکویی پردازش:</a:t>
            </a:r>
          </a:p>
          <a:p>
            <a:pPr marL="0" indent="0" algn="r" rtl="1">
              <a:buNone/>
            </a:pPr>
            <a:r>
              <a:rPr lang="fa-IR" sz="1800" dirty="0" smtClean="0"/>
              <a:t>معیاری برای آزمون چگونگی و میزان دقت پردازش داده ها توسط مدل رگرسیون </a:t>
            </a:r>
          </a:p>
          <a:p>
            <a:pPr marL="0" indent="0" algn="r" rtl="1">
              <a:buNone/>
            </a:pPr>
            <a:r>
              <a:rPr lang="fa-IR" sz="1800" dirty="0" smtClean="0"/>
              <a:t>تفاوت ضریب تعیین تعدیل شده با ضریب تعیین:</a:t>
            </a:r>
          </a:p>
          <a:p>
            <a:pPr marL="0" indent="0" algn="r" rtl="1">
              <a:buNone/>
            </a:pPr>
            <a:r>
              <a:rPr lang="fa-IR" sz="1800" dirty="0" smtClean="0"/>
              <a:t>ضریب تعیین تعدیل شده تاثیر تنوع متغیرهای توضیحی را خنثی می کند اما ضریب تعیین تحت تاثیر تعداد متغیرهای توضیحی است.</a:t>
            </a:r>
          </a:p>
          <a:p>
            <a:pPr marL="0" indent="0" algn="r" rtl="1">
              <a:buNone/>
            </a:pPr>
            <a:r>
              <a:rPr lang="fa-IR" sz="1800" dirty="0" smtClean="0"/>
              <a:t>آزمون</a:t>
            </a:r>
            <a:r>
              <a:rPr lang="en-US" sz="1800" dirty="0" smtClean="0"/>
              <a:t>t</a:t>
            </a:r>
            <a:r>
              <a:rPr lang="fa-IR" sz="1800" dirty="0" smtClean="0"/>
              <a:t>استیوونت:</a:t>
            </a:r>
          </a:p>
          <a:p>
            <a:pPr marL="0" indent="0" algn="r" rtl="1">
              <a:buNone/>
            </a:pPr>
            <a:r>
              <a:rPr lang="fa-IR" sz="1800" dirty="0" smtClean="0"/>
              <a:t>این آزمون برای بررسی معنی داری ضرایب متغیرهای توضیحی در مدل رگرسیون استفاده می شود.نتیجه این آزمون برای هریک از متغیرهای توضیحی به صورت جداگانه ارائه می شود.</a:t>
            </a:r>
          </a:p>
          <a:p>
            <a:pPr marL="0" indent="0" algn="r" rtl="1">
              <a:buNone/>
            </a:pPr>
            <a:r>
              <a:rPr lang="fa-IR" sz="1800" dirty="0" smtClean="0"/>
              <a:t>نتیجه این آزمون برای هریک از متغیرهای توضیحی به صورت جداگانه ارائه می شود.نتیجه گیری آزمون</a:t>
            </a:r>
            <a:r>
              <a:rPr lang="en-US" sz="1800" dirty="0" smtClean="0"/>
              <a:t>t</a:t>
            </a:r>
            <a:r>
              <a:rPr lang="fa-IR" sz="1800" dirty="0" smtClean="0"/>
              <a:t>به این صورت است که هرگاه سطح معناداری آثاره </a:t>
            </a:r>
            <a:r>
              <a:rPr lang="en-US" sz="1800" dirty="0" smtClean="0"/>
              <a:t>t</a:t>
            </a:r>
            <a:r>
              <a:rPr lang="fa-IR" sz="1800" dirty="0" smtClean="0"/>
              <a:t> یعنی </a:t>
            </a:r>
            <a:r>
              <a:rPr lang="en-US" sz="1800" dirty="0" err="1" smtClean="0"/>
              <a:t>prob</a:t>
            </a:r>
            <a:r>
              <a:rPr lang="fa-IR" sz="1800" dirty="0" smtClean="0"/>
              <a:t> از مقدار 5%کمتر باشدريالضریب متغیر مستقل مربوط در مدل معنی دار بوده و ارتباط بین متغیر مستقل و وابسته معنی دار است.</a:t>
            </a:r>
            <a:endParaRPr lang="en-US" sz="1800" dirty="0"/>
          </a:p>
        </p:txBody>
      </p:sp>
    </p:spTree>
    <p:extLst>
      <p:ext uri="{BB962C8B-B14F-4D97-AF65-F5344CB8AC3E}">
        <p14:creationId xmlns:p14="http://schemas.microsoft.com/office/powerpoint/2010/main" val="260203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ضریب متغیر توضیحی:</a:t>
            </a:r>
          </a:p>
          <a:p>
            <a:pPr marL="0" indent="0" algn="r" rtl="1">
              <a:buNone/>
            </a:pPr>
            <a:r>
              <a:rPr lang="fa-IR" sz="1800" dirty="0" smtClean="0"/>
              <a:t>پس از آزمون فرضیه،باید شدت ارتباط بین متغیر مستقل و وابسته تفسیر شود.برای این منظور باید به مقدار حاصل شده برای ضریب متغیر مستقل توجه کرد.چنانجه ضریب مثبت باشد،چنانچه ضریب مثبت باشد.بین متغیرمستقل و وابسته رابطه مستقیم در صورتی که منفی باشد،بین متغیر مستقل و وابسه رابطه ی معکوس برقرار است.</a:t>
            </a:r>
          </a:p>
          <a:p>
            <a:pPr marL="0" indent="0" algn="r" rtl="1">
              <a:buNone/>
            </a:pPr>
            <a:r>
              <a:rPr lang="fa-IR" sz="1800" dirty="0" smtClean="0"/>
              <a:t>برای رفع شکل ناهمسانی واریانس بین مقادیر خطای مدل چه اقداماتی را پیشنهاد می کنید.</a:t>
            </a:r>
          </a:p>
          <a:p>
            <a:pPr marL="0" indent="0" algn="r" rtl="1">
              <a:buNone/>
            </a:pPr>
            <a:r>
              <a:rPr lang="fa-IR" sz="1800" dirty="0" smtClean="0"/>
              <a:t>1-حذف داده های پرت</a:t>
            </a:r>
          </a:p>
          <a:p>
            <a:pPr marL="0" indent="0" algn="r" rtl="1">
              <a:buNone/>
            </a:pPr>
            <a:r>
              <a:rPr lang="fa-IR" sz="1800" dirty="0" smtClean="0"/>
              <a:t>2-روند کردن به میلیون ریال</a:t>
            </a:r>
          </a:p>
          <a:p>
            <a:pPr marL="0" indent="0" algn="r" rtl="1">
              <a:buNone/>
            </a:pPr>
            <a:r>
              <a:rPr lang="fa-IR" sz="1800" dirty="0" smtClean="0"/>
              <a:t>3-تقسیم بر جمع کل دارایی ها یا مقدار سهام</a:t>
            </a:r>
          </a:p>
          <a:p>
            <a:pPr marL="0" indent="0" algn="r" rtl="1">
              <a:buNone/>
            </a:pPr>
            <a:r>
              <a:rPr lang="fa-IR" sz="1800" dirty="0" smtClean="0"/>
              <a:t>4-تبدیل به مقادیر لگاریتمی</a:t>
            </a:r>
          </a:p>
          <a:p>
            <a:pPr marL="0" indent="0" algn="r" rtl="1">
              <a:buNone/>
            </a:pPr>
            <a:r>
              <a:rPr lang="fa-IR" sz="1800" dirty="0" smtClean="0"/>
              <a:t>5-آزمون رفع ناهمسانی وایت</a:t>
            </a:r>
          </a:p>
          <a:p>
            <a:pPr marL="0" indent="0" algn="r" rtl="1">
              <a:buNone/>
            </a:pPr>
            <a:r>
              <a:rPr lang="fa-IR" sz="1800" dirty="0" smtClean="0"/>
              <a:t>6-آزمون رفع ناهمسانی وجود همبستگی </a:t>
            </a:r>
            <a:r>
              <a:rPr lang="en-US" sz="1800" dirty="0" smtClean="0"/>
              <a:t>HAC</a:t>
            </a:r>
          </a:p>
          <a:p>
            <a:pPr marL="0" indent="0" algn="r" rtl="1">
              <a:buNone/>
            </a:pPr>
            <a:r>
              <a:rPr lang="fa-IR" sz="1800" dirty="0" smtClean="0"/>
              <a:t>7-تخمین مدل حداقل         تعمیم یافته</a:t>
            </a:r>
          </a:p>
          <a:p>
            <a:pPr marL="0" indent="0" algn="r" rtl="1">
              <a:buNone/>
            </a:pPr>
            <a:r>
              <a:rPr lang="fa-IR" sz="1800" dirty="0" smtClean="0"/>
              <a:t>مقادیر خطا چه نقشی در مدل رگرسیون دارند؟</a:t>
            </a:r>
          </a:p>
          <a:p>
            <a:pPr marL="0" indent="0" algn="r" rtl="1">
              <a:buNone/>
            </a:pPr>
            <a:r>
              <a:rPr lang="fa-IR" sz="1800" dirty="0" smtClean="0"/>
              <a:t>جمله اخلال بیانگر همه عوامل موثر بر تغییرات متغیر وابسته،غیر از متغیرهای توضیحی است.</a:t>
            </a:r>
          </a:p>
          <a:p>
            <a:pPr marL="0" indent="0" algn="r" rtl="1">
              <a:buNone/>
            </a:pPr>
            <a:r>
              <a:rPr lang="fa-IR" sz="1800" dirty="0" smtClean="0"/>
              <a:t>جمله اخلال جانشینی برای اثر همه عوامل نادیده گرفته شده در مدل است.</a:t>
            </a:r>
          </a:p>
        </p:txBody>
      </p:sp>
    </p:spTree>
    <p:extLst>
      <p:ext uri="{BB962C8B-B14F-4D97-AF65-F5344CB8AC3E}">
        <p14:creationId xmlns:p14="http://schemas.microsoft.com/office/powerpoint/2010/main" val="245851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fontScale="92500"/>
          </a:bodyPr>
          <a:lstStyle/>
          <a:p>
            <a:pPr marL="0" indent="0" algn="r" rtl="1">
              <a:buNone/>
            </a:pPr>
            <a:r>
              <a:rPr lang="fa-IR" dirty="0" smtClean="0">
                <a:cs typeface="+mj-cs"/>
              </a:rPr>
              <a:t>"کیفیت سود"</a:t>
            </a:r>
          </a:p>
          <a:p>
            <a:pPr marL="0" indent="0" algn="r" rtl="1">
              <a:buNone/>
            </a:pPr>
            <a:r>
              <a:rPr lang="fa-IR" sz="2000" dirty="0" smtClean="0">
                <a:cs typeface="+mj-cs"/>
              </a:rPr>
              <a:t>سرمایه گذاران علاقمند هستند تا علاوه بر کیفیت سود،از کیفیت سود نیز آگاه باشند.زیرا سود بر مبنای تعهدی اندازه گیری می شود و به کار گیری مبنای تعهدی به مدیران اجازه می دهد بدون دریافت و پرداخت وجه نقد،مقدار سود را افزایش و یا کاهش دهند.</a:t>
            </a:r>
          </a:p>
          <a:p>
            <a:pPr marL="0" indent="0" algn="r" rtl="1">
              <a:buNone/>
            </a:pPr>
            <a:r>
              <a:rPr lang="fa-IR" sz="2000" dirty="0" smtClean="0">
                <a:cs typeface="+mj-cs"/>
              </a:rPr>
              <a:t>سود از دو بخش نقدی و تعهدی تشکیل می شود.با افزایش اقلام تعهدی سود و فاصله گرفتن رقم سود از جریان نقد عملیاتی،کیفیت هم نیز کاهش می یابد.</a:t>
            </a:r>
          </a:p>
          <a:p>
            <a:pPr marL="0" indent="0" algn="r" rtl="1">
              <a:buNone/>
            </a:pPr>
            <a:r>
              <a:rPr lang="fa-IR" sz="2000" dirty="0" smtClean="0">
                <a:cs typeface="+mj-cs"/>
              </a:rPr>
              <a:t>                                               نقدی </a:t>
            </a:r>
          </a:p>
          <a:p>
            <a:pPr marL="0" indent="0" algn="r" rtl="1">
              <a:buNone/>
            </a:pPr>
            <a:r>
              <a:rPr lang="fa-IR" sz="2000" dirty="0" smtClean="0">
                <a:cs typeface="+mj-cs"/>
              </a:rPr>
              <a:t>اجزای تشکیل دهنده                                                 اقلام اختیاری</a:t>
            </a:r>
          </a:p>
          <a:p>
            <a:pPr marL="0" indent="0" algn="r" rtl="1">
              <a:buNone/>
            </a:pPr>
            <a:r>
              <a:rPr lang="fa-IR" sz="2000" dirty="0">
                <a:cs typeface="+mj-cs"/>
              </a:rPr>
              <a:t> </a:t>
            </a:r>
            <a:r>
              <a:rPr lang="fa-IR" sz="2000" dirty="0" smtClean="0">
                <a:cs typeface="+mj-cs"/>
              </a:rPr>
              <a:t>                                            تعهدی                      </a:t>
            </a:r>
            <a:r>
              <a:rPr lang="en-US" sz="2000" dirty="0" smtClean="0">
                <a:cs typeface="+mj-cs"/>
              </a:rPr>
              <a:t>   </a:t>
            </a:r>
            <a:r>
              <a:rPr lang="fa-IR" sz="2000" dirty="0" smtClean="0">
                <a:cs typeface="+mj-cs"/>
              </a:rPr>
              <a:t> </a:t>
            </a:r>
          </a:p>
          <a:p>
            <a:pPr marL="0" indent="0" algn="r" rtl="1">
              <a:buNone/>
            </a:pPr>
            <a:r>
              <a:rPr lang="fa-IR" sz="2000" dirty="0">
                <a:cs typeface="+mj-cs"/>
              </a:rPr>
              <a:t> </a:t>
            </a:r>
            <a:r>
              <a:rPr lang="fa-IR" sz="2000" dirty="0" smtClean="0">
                <a:cs typeface="+mj-cs"/>
              </a:rPr>
              <a:t>                                                                        اقلام غیر اختیاری</a:t>
            </a:r>
          </a:p>
          <a:p>
            <a:pPr marL="0" indent="0" algn="ctr" rtl="1">
              <a:buNone/>
            </a:pPr>
            <a:r>
              <a:rPr lang="fa-IR" sz="2000" dirty="0">
                <a:cs typeface="+mj-cs"/>
              </a:rPr>
              <a:t> </a:t>
            </a:r>
            <a:r>
              <a:rPr lang="fa-IR" sz="2000" dirty="0" smtClean="0">
                <a:cs typeface="+mj-cs"/>
              </a:rPr>
              <a:t>     اقلام تعهدی ها+جریان وجه نقد عملیاتی</a:t>
            </a:r>
            <a:r>
              <a:rPr lang="fa-IR" sz="2000" dirty="0" smtClean="0">
                <a:latin typeface="Algerian" panose="04020705040A02060702" pitchFamily="82" charset="0"/>
                <a:cs typeface="+mj-cs"/>
              </a:rPr>
              <a:t>=سود خالص</a:t>
            </a:r>
            <a:endParaRPr lang="en-US" sz="2000" dirty="0" smtClean="0">
              <a:latin typeface="Algerian" panose="04020705040A02060702" pitchFamily="82" charset="0"/>
              <a:cs typeface="+mj-cs"/>
            </a:endParaRPr>
          </a:p>
          <a:p>
            <a:pPr marL="0" indent="0" algn="ctr" rtl="1">
              <a:buNone/>
            </a:pPr>
            <a:r>
              <a:rPr lang="en-US" sz="2000" dirty="0" smtClean="0">
                <a:latin typeface="+mj-lt"/>
                <a:cs typeface="+mj-cs"/>
              </a:rPr>
              <a:t>EA</a:t>
            </a:r>
            <a:r>
              <a:rPr lang="en-US" sz="2000" dirty="0">
                <a:latin typeface="+mj-lt"/>
                <a:cs typeface="+mj-cs"/>
              </a:rPr>
              <a:t>R</a:t>
            </a:r>
            <a:r>
              <a:rPr lang="en-US" sz="2000" dirty="0" smtClean="0">
                <a:latin typeface="+mj-lt"/>
                <a:cs typeface="+mj-cs"/>
              </a:rPr>
              <a:t>N=CFO+ACCEUALS</a:t>
            </a:r>
          </a:p>
          <a:p>
            <a:pPr marL="0" indent="0" algn="r" rtl="1">
              <a:buNone/>
            </a:pPr>
            <a:r>
              <a:rPr lang="fa-IR" sz="2000" dirty="0" smtClean="0">
                <a:latin typeface="+mj-lt"/>
                <a:cs typeface="+mj-cs"/>
              </a:rPr>
              <a:t>هرچه بخش نقدی ها بالاتر و اقلیم تعهدی تشکیل دهنده ها کمتر باشد،دارای کیفیت بالا تری است.</a:t>
            </a:r>
          </a:p>
          <a:p>
            <a:pPr marL="0" indent="0" algn="r" rtl="1">
              <a:buNone/>
            </a:pPr>
            <a:r>
              <a:rPr lang="fa-IR" sz="2000" dirty="0" smtClean="0">
                <a:latin typeface="+mj-lt"/>
                <a:cs typeface="+mj-cs"/>
              </a:rPr>
              <a:t>اقلیم تعهدی به دو روش قابل تعریف و محاسبه است: (رویکردی و زیانی-رویکردی ترازنامه ای)</a:t>
            </a:r>
            <a:endParaRPr lang="fa-IR" sz="2000" dirty="0" smtClean="0">
              <a:latin typeface="Algerian" panose="04020705040A02060702" pitchFamily="82" charset="0"/>
              <a:cs typeface="+mj-cs"/>
            </a:endParaRPr>
          </a:p>
          <a:p>
            <a:pPr marL="0" indent="0" algn="r" rtl="1">
              <a:buNone/>
            </a:pPr>
            <a:r>
              <a:rPr lang="en-US" sz="2000" dirty="0" smtClean="0">
                <a:cs typeface="+mj-cs"/>
              </a:rPr>
              <a:t> </a:t>
            </a:r>
            <a:r>
              <a:rPr lang="fa-IR" sz="2000" dirty="0" smtClean="0">
                <a:cs typeface="+mj-cs"/>
              </a:rPr>
              <a:t>                                                                                   </a:t>
            </a:r>
          </a:p>
          <a:p>
            <a:pPr marL="0" indent="0" algn="r" rtl="1">
              <a:buNone/>
            </a:pPr>
            <a:r>
              <a:rPr lang="fa-IR" sz="2000" dirty="0">
                <a:cs typeface="+mj-cs"/>
              </a:rPr>
              <a:t> </a:t>
            </a:r>
            <a:r>
              <a:rPr lang="fa-IR" sz="2000" dirty="0" smtClean="0">
                <a:cs typeface="+mj-cs"/>
              </a:rPr>
              <a:t>                                           </a:t>
            </a:r>
            <a:r>
              <a:rPr lang="en-US" sz="2000" dirty="0" smtClean="0">
                <a:cs typeface="+mj-cs"/>
              </a:rPr>
              <a:t>Accruals=</a:t>
            </a:r>
            <a:r>
              <a:rPr lang="en-US" sz="2000" dirty="0" err="1" smtClean="0">
                <a:cs typeface="+mj-cs"/>
              </a:rPr>
              <a:t>Earn-CFO+DeP</a:t>
            </a:r>
            <a:r>
              <a:rPr lang="fa-IR" sz="2000" dirty="0" smtClean="0">
                <a:cs typeface="+mj-cs"/>
              </a:rPr>
              <a:t>                                   </a:t>
            </a:r>
            <a:r>
              <a:rPr lang="en-US" sz="2000" dirty="0" smtClean="0">
                <a:cs typeface="+mj-cs"/>
              </a:rPr>
              <a:t>Accruals</a:t>
            </a:r>
            <a:r>
              <a:rPr lang="en-US" sz="2000" dirty="0">
                <a:cs typeface="+mj-cs"/>
              </a:rPr>
              <a:t>=(∆ca-∆6sh)-(∆</a:t>
            </a:r>
            <a:r>
              <a:rPr lang="en-US" sz="2000" dirty="0" err="1">
                <a:cs typeface="+mj-cs"/>
              </a:rPr>
              <a:t>cL</a:t>
            </a:r>
            <a:r>
              <a:rPr lang="en-US" sz="2000" dirty="0">
                <a:cs typeface="+mj-cs"/>
              </a:rPr>
              <a:t>-∆</a:t>
            </a:r>
            <a:r>
              <a:rPr lang="en-US" sz="2000" dirty="0" err="1">
                <a:cs typeface="+mj-cs"/>
              </a:rPr>
              <a:t>stp</a:t>
            </a:r>
            <a:r>
              <a:rPr lang="en-US" sz="2000" dirty="0" smtClean="0">
                <a:cs typeface="+mj-cs"/>
              </a:rPr>
              <a:t>)</a:t>
            </a:r>
          </a:p>
          <a:p>
            <a:pPr marL="0" indent="0" algn="r" rtl="1">
              <a:buNone/>
            </a:pPr>
            <a:endParaRPr lang="en-US" sz="2000" dirty="0">
              <a:cs typeface="+mj-cs"/>
            </a:endParaRPr>
          </a:p>
          <a:p>
            <a:pPr marL="0" indent="0" algn="r" rtl="1">
              <a:buNone/>
            </a:pPr>
            <a:r>
              <a:rPr lang="fa-IR" sz="1600" dirty="0" smtClean="0">
                <a:cs typeface="+mj-cs"/>
              </a:rPr>
              <a:t>معمولا هزینه استهلاک به عنوان اقلیم تعهدی در نظر گرفته نمی شود.                  (تغیرات همه بدهی جاری-تغیرات بدهی جاری بلند مدت)-(تغیرات وجه نقد-تغیرات دارایی جاری)</a:t>
            </a:r>
          </a:p>
          <a:p>
            <a:pPr marL="0" indent="0" algn="r" rtl="1">
              <a:buNone/>
            </a:pPr>
            <a:r>
              <a:rPr lang="fa-IR" sz="1600" dirty="0" smtClean="0">
                <a:cs typeface="+mj-cs"/>
              </a:rPr>
              <a:t>لذا در برخی پژوهشها هزینه استهلاک به رابطه بالا اضافه می شود                    در این رویکرد اقلیم تعهدی بیانگر کلیه تغیرات در دارایی ها و بدهیهای جاری غیر نقدی طی یک دوره مالی است.</a:t>
            </a:r>
          </a:p>
          <a:p>
            <a:pPr marL="0" indent="0" algn="r" rtl="1">
              <a:buNone/>
            </a:pPr>
            <a:r>
              <a:rPr lang="fa-IR" sz="1600" dirty="0" smtClean="0">
                <a:cs typeface="+mj-cs"/>
              </a:rPr>
              <a:t>تا اثر آن در محاسبه اقلیم تعهدی از بین برود.</a:t>
            </a:r>
            <a:endParaRPr lang="en-US" sz="1600" dirty="0">
              <a:cs typeface="+mj-cs"/>
            </a:endParaRPr>
          </a:p>
        </p:txBody>
      </p:sp>
      <p:cxnSp>
        <p:nvCxnSpPr>
          <p:cNvPr id="6" name="Straight Arrow Connector 5"/>
          <p:cNvCxnSpPr/>
          <p:nvPr/>
        </p:nvCxnSpPr>
        <p:spPr>
          <a:xfrm flipH="1" flipV="1">
            <a:off x="9277350" y="1666876"/>
            <a:ext cx="1239370" cy="423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9392770" y="2090737"/>
            <a:ext cx="1123950" cy="40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7602070" y="2055018"/>
            <a:ext cx="1297081" cy="4714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H="1">
            <a:off x="7696200" y="2526505"/>
            <a:ext cx="1276351" cy="3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105650" y="4619625"/>
            <a:ext cx="1905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Elbow Connector 22"/>
          <p:cNvCxnSpPr/>
          <p:nvPr/>
        </p:nvCxnSpPr>
        <p:spPr>
          <a:xfrm rot="16200000" flipH="1">
            <a:off x="4062413" y="4548187"/>
            <a:ext cx="504825" cy="3238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466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r" rtl="1">
              <a:buNone/>
            </a:pPr>
            <a:endParaRPr lang="fa-IR" dirty="0" smtClean="0"/>
          </a:p>
          <a:p>
            <a:pPr marL="0" indent="0" algn="ctr" rtl="1">
              <a:buNone/>
            </a:pPr>
            <a:endParaRPr lang="fa-IR" dirty="0" smtClean="0"/>
          </a:p>
          <a:p>
            <a:pPr marL="0" indent="0" algn="r" rtl="1">
              <a:buNone/>
            </a:pPr>
            <a:endParaRPr lang="fa-IR" sz="2000" dirty="0" smtClean="0"/>
          </a:p>
          <a:p>
            <a:pPr marL="0" indent="0" algn="r" rtl="1">
              <a:buNone/>
            </a:pPr>
            <a:r>
              <a:rPr lang="fa-IR" dirty="0" smtClean="0"/>
              <a:t>                                      1-مدلهای مبتنی بر رابطه ها،جریان نقدی و اسم تعهدی</a:t>
            </a:r>
          </a:p>
          <a:p>
            <a:pPr marL="0" indent="0" algn="r" rtl="1">
              <a:buNone/>
            </a:pPr>
            <a:r>
              <a:rPr lang="fa-IR" dirty="0"/>
              <a:t> </a:t>
            </a:r>
            <a:r>
              <a:rPr lang="fa-IR" dirty="0" smtClean="0"/>
              <a:t>شاخص های کیفیت سود         2-مدلهای مبتنی بر ویژگیهای سری زمانه سود</a:t>
            </a:r>
            <a:endParaRPr lang="fa-IR" dirty="0"/>
          </a:p>
          <a:p>
            <a:pPr marL="0" indent="0" algn="r" rtl="1">
              <a:buNone/>
            </a:pPr>
            <a:r>
              <a:rPr lang="fa-IR" dirty="0" smtClean="0"/>
              <a:t> </a:t>
            </a:r>
            <a:r>
              <a:rPr lang="fa-IR" dirty="0"/>
              <a:t>دیدگاه شیپرووینست</a:t>
            </a:r>
            <a:r>
              <a:rPr lang="fa-IR" dirty="0" smtClean="0"/>
              <a:t>               3-مدلهای مبتنی بر شاخصهای بازار</a:t>
            </a:r>
          </a:p>
          <a:p>
            <a:pPr marL="0" indent="0" algn="r" rtl="1">
              <a:buNone/>
            </a:pPr>
            <a:r>
              <a:rPr lang="fa-IR" dirty="0" smtClean="0"/>
              <a:t>                                      4-مدلهای مبتنی بر ویژگیهای کیفی اطلاعات حسابداری</a:t>
            </a:r>
          </a:p>
          <a:p>
            <a:pPr marL="0" indent="0" algn="r" rtl="1">
              <a:buNone/>
            </a:pPr>
            <a:r>
              <a:rPr lang="fa-IR" dirty="0" smtClean="0"/>
              <a:t>                                       5-مدلهای </a:t>
            </a:r>
            <a:r>
              <a:rPr lang="fa-IR" dirty="0"/>
              <a:t>مبتنی بر مفهوم مدیریت ها</a:t>
            </a:r>
            <a:endParaRPr lang="en-US" dirty="0"/>
          </a:p>
        </p:txBody>
      </p:sp>
    </p:spTree>
    <p:extLst>
      <p:ext uri="{BB962C8B-B14F-4D97-AF65-F5344CB8AC3E}">
        <p14:creationId xmlns:p14="http://schemas.microsoft.com/office/powerpoint/2010/main" val="76988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Autofit/>
              </a:bodyPr>
              <a:lstStyle/>
              <a:p>
                <a:pPr marL="0" indent="0" algn="r" rtl="1">
                  <a:buNone/>
                </a:pPr>
                <a:r>
                  <a:rPr lang="fa-IR" sz="1800" b="1" dirty="0" smtClean="0"/>
                  <a:t>معیار اندازه گیری کیفیت ها</a:t>
                </a:r>
              </a:p>
              <a:p>
                <a:pPr marL="0" indent="0" algn="r" rtl="1">
                  <a:buNone/>
                </a:pPr>
                <a:r>
                  <a:rPr lang="fa-IR" sz="1800" dirty="0" smtClean="0"/>
                  <a:t>مدلهای مبتنی بر زابطه سود با جریان نقدی و اقلام تعهدی</a:t>
                </a:r>
              </a:p>
              <a:p>
                <a:pPr marL="0" indent="0" rtl="1">
                  <a:buNone/>
                </a:pPr>
                <a:r>
                  <a:rPr lang="fa-IR" sz="1800" dirty="0" smtClean="0"/>
                  <a:t>برای هر مفهوم نزدیکی به نقد تعریف شده    </a:t>
                </a:r>
                <a:r>
                  <a:rPr lang="en-US" sz="1800" dirty="0" smtClean="0"/>
                  <a:t>EQ=</a:t>
                </a:r>
                <a14:m>
                  <m:oMath xmlns:m="http://schemas.openxmlformats.org/officeDocument/2006/math">
                    <m:f>
                      <m:fPr>
                        <m:ctrlPr>
                          <a:rPr lang="fa-IR" sz="1800" i="1" smtClean="0">
                            <a:latin typeface="Cambria Math" panose="02040503050406030204" pitchFamily="18" charset="0"/>
                          </a:rPr>
                        </m:ctrlPr>
                      </m:fPr>
                      <m:num>
                        <m:r>
                          <a:rPr lang="fa-IR" sz="180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𝐶𝐹𝑂</m:t>
                        </m:r>
                      </m:num>
                      <m:den>
                        <m:r>
                          <a:rPr lang="fa-IR" sz="180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𝑂𝐼</m:t>
                        </m:r>
                      </m:den>
                    </m:f>
                  </m:oMath>
                </a14:m>
                <a:r>
                  <a:rPr lang="en-US" sz="1800" dirty="0" smtClean="0"/>
                  <a:t>=</a:t>
                </a:r>
                <a14:m>
                  <m:oMath xmlns:m="http://schemas.openxmlformats.org/officeDocument/2006/math">
                    <m:f>
                      <m:fPr>
                        <m:ctrlPr>
                          <a:rPr lang="en-US" sz="1800" i="1" dirty="0" smtClean="0">
                            <a:latin typeface="Cambria Math" panose="02040503050406030204" pitchFamily="18" charset="0"/>
                          </a:rPr>
                        </m:ctrlPr>
                      </m:fPr>
                      <m:num>
                        <m:r>
                          <a:rPr lang="fa-IR" sz="1800" b="0" i="1" dirty="0" smtClean="0">
                            <a:latin typeface="Cambria Math" panose="02040503050406030204" pitchFamily="18" charset="0"/>
                          </a:rPr>
                          <m:t>انحراف</m:t>
                        </m:r>
                        <m:r>
                          <a:rPr lang="fa-IR" sz="1800" b="0" i="1" dirty="0" smtClean="0">
                            <a:latin typeface="Cambria Math" panose="02040503050406030204" pitchFamily="18" charset="0"/>
                          </a:rPr>
                          <m:t> </m:t>
                        </m:r>
                        <m:r>
                          <a:rPr lang="fa-IR" sz="1800" b="0" i="1" dirty="0" smtClean="0">
                            <a:latin typeface="Cambria Math" panose="02040503050406030204" pitchFamily="18" charset="0"/>
                          </a:rPr>
                          <m:t>معیار</m:t>
                        </m:r>
                        <m:r>
                          <a:rPr lang="fa-IR" sz="1800" b="0" i="1" dirty="0" smtClean="0">
                            <a:latin typeface="Cambria Math" panose="02040503050406030204" pitchFamily="18" charset="0"/>
                          </a:rPr>
                          <m:t> </m:t>
                        </m:r>
                        <m:r>
                          <a:rPr lang="fa-IR" sz="1800" b="0" i="1" dirty="0" smtClean="0">
                            <a:latin typeface="Cambria Math" panose="02040503050406030204" pitchFamily="18" charset="0"/>
                          </a:rPr>
                          <m:t>جریان</m:t>
                        </m:r>
                        <m:r>
                          <a:rPr lang="fa-IR" sz="1800" b="0" i="1" dirty="0" smtClean="0">
                            <a:latin typeface="Cambria Math" panose="02040503050406030204" pitchFamily="18" charset="0"/>
                          </a:rPr>
                          <m:t> </m:t>
                        </m:r>
                        <m:r>
                          <a:rPr lang="fa-IR" sz="1800" b="0" i="1" dirty="0" smtClean="0">
                            <a:latin typeface="Cambria Math" panose="02040503050406030204" pitchFamily="18" charset="0"/>
                          </a:rPr>
                          <m:t>نقدی</m:t>
                        </m:r>
                        <m:r>
                          <a:rPr lang="fa-IR" sz="1800" b="0" i="1" dirty="0" smtClean="0">
                            <a:latin typeface="Cambria Math" panose="02040503050406030204" pitchFamily="18" charset="0"/>
                          </a:rPr>
                          <m:t> </m:t>
                        </m:r>
                        <m:r>
                          <a:rPr lang="fa-IR" sz="1800" b="0" i="1" dirty="0" smtClean="0">
                            <a:latin typeface="Cambria Math" panose="02040503050406030204" pitchFamily="18" charset="0"/>
                          </a:rPr>
                          <m:t>عملیاتی</m:t>
                        </m:r>
                        <m:r>
                          <a:rPr lang="fa-IR" sz="1800" b="0" i="1" dirty="0" smtClean="0">
                            <a:latin typeface="Cambria Math" panose="02040503050406030204" pitchFamily="18" charset="0"/>
                          </a:rPr>
                          <m:t>  </m:t>
                        </m:r>
                        <m:r>
                          <a:rPr lang="fa-IR" sz="1800" b="0" i="1" dirty="0" smtClean="0">
                            <a:latin typeface="Cambria Math" panose="02040503050406030204" pitchFamily="18" charset="0"/>
                          </a:rPr>
                          <m:t>5</m:t>
                        </m:r>
                        <m:r>
                          <a:rPr lang="fa-IR" sz="1800" b="0" i="1" dirty="0" smtClean="0">
                            <a:latin typeface="Cambria Math" panose="02040503050406030204" pitchFamily="18" charset="0"/>
                          </a:rPr>
                          <m:t> </m:t>
                        </m:r>
                        <m:r>
                          <a:rPr lang="fa-IR" sz="1800" b="0" i="1" dirty="0" smtClean="0">
                            <a:latin typeface="Cambria Math" panose="02040503050406030204" pitchFamily="18" charset="0"/>
                          </a:rPr>
                          <m:t>سال</m:t>
                        </m:r>
                        <m:r>
                          <a:rPr lang="fa-IR" sz="1800" b="0" i="1" dirty="0" smtClean="0">
                            <a:latin typeface="Cambria Math" panose="02040503050406030204" pitchFamily="18" charset="0"/>
                          </a:rPr>
                          <m:t> </m:t>
                        </m:r>
                        <m:r>
                          <a:rPr lang="fa-IR" sz="1800" b="0" i="1" dirty="0" smtClean="0">
                            <a:latin typeface="Cambria Math" panose="02040503050406030204" pitchFamily="18" charset="0"/>
                          </a:rPr>
                          <m:t>اخیر</m:t>
                        </m:r>
                      </m:num>
                      <m:den>
                        <m:r>
                          <m:rPr>
                            <m:nor/>
                          </m:rPr>
                          <a:rPr lang="fa-IR" sz="1800" b="0" i="0" dirty="0" smtClean="0">
                            <a:latin typeface="Cambria Math" panose="02040503050406030204" pitchFamily="18" charset="0"/>
                          </a:rPr>
                          <m:t>   </m:t>
                        </m:r>
                      </m:den>
                    </m:f>
                  </m:oMath>
                </a14:m>
                <a:endParaRPr lang="fa-IR" sz="1800" dirty="0" smtClean="0"/>
              </a:p>
              <a:p>
                <a:pPr marL="0" indent="0" algn="r">
                  <a:buNone/>
                </a:pPr>
                <a14:m>
                  <m:oMathPara xmlns:m="http://schemas.openxmlformats.org/officeDocument/2006/math">
                    <m:oMathParaPr>
                      <m:jc m:val="left"/>
                    </m:oMathParaPr>
                    <m:oMath xmlns:m="http://schemas.openxmlformats.org/officeDocument/2006/math">
                      <m:r>
                        <m:rPr>
                          <m:sty m:val="p"/>
                        </m:rPr>
                        <a:rPr lang="en-GB" sz="1800" b="0" i="0" smtClean="0">
                          <a:latin typeface="Cambria Math" panose="02040503050406030204" pitchFamily="18" charset="0"/>
                        </a:rPr>
                        <m:t>Δ</m:t>
                      </m:r>
                      <m:r>
                        <a:rPr lang="en-GB" sz="1800" b="0" i="1" smtClean="0">
                          <a:latin typeface="Cambria Math" panose="02040503050406030204" pitchFamily="18" charset="0"/>
                        </a:rPr>
                        <m:t>𝑊</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𝐶</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𝛽</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1</m:t>
                          </m:r>
                        </m:sub>
                      </m:sSub>
                      <m:sSub>
                        <m:sSubPr>
                          <m:ctrlPr>
                            <a:rPr lang="en-GB" sz="1800" b="0" i="1" smtClean="0">
                              <a:latin typeface="Cambria Math" panose="02040503050406030204" pitchFamily="18" charset="0"/>
                            </a:rPr>
                          </m:ctrlPr>
                        </m:sSubPr>
                        <m:e>
                          <m:r>
                            <a:rPr lang="en-GB" sz="1800" i="1">
                              <a:latin typeface="Cambria Math" panose="02040503050406030204" pitchFamily="18" charset="0"/>
                            </a:rPr>
                            <m:t>𝐶𝐹</m:t>
                          </m:r>
                          <m:r>
                            <a:rPr lang="en-GB" sz="1800" b="0" i="1" smtClean="0">
                              <a:latin typeface="Cambria Math" panose="02040503050406030204" pitchFamily="18" charset="0"/>
                            </a:rPr>
                            <m:t>𝑂</m:t>
                          </m:r>
                        </m:e>
                        <m:sub>
                          <m:r>
                            <a:rPr lang="en-GB" sz="1800" b="0" i="1" smtClean="0">
                              <a:latin typeface="Cambria Math" panose="02040503050406030204" pitchFamily="18" charset="0"/>
                            </a:rPr>
                            <m:t>𝑡</m:t>
                          </m:r>
                          <m:r>
                            <a:rPr lang="en-GB" sz="1800" b="0" i="1" smtClean="0">
                              <a:latin typeface="Cambria Math" panose="02040503050406030204" pitchFamily="18" charset="0"/>
                            </a:rPr>
                            <m:t>−</m:t>
                          </m:r>
                          <m:r>
                            <a:rPr lang="en-GB" sz="1800" b="0" i="1" smtClean="0">
                              <a:latin typeface="Cambria Math" panose="02040503050406030204" pitchFamily="18" charset="0"/>
                            </a:rPr>
                            <m:t>1</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2</m:t>
                          </m:r>
                        </m:sub>
                      </m:sSub>
                      <m:sSub>
                        <m:sSubPr>
                          <m:ctrlPr>
                            <a:rPr lang="en-GB" sz="1800" i="1">
                              <a:latin typeface="Cambria Math" panose="02040503050406030204" pitchFamily="18" charset="0"/>
                            </a:rPr>
                          </m:ctrlPr>
                        </m:sSubPr>
                        <m:e>
                          <m:r>
                            <a:rPr lang="en-GB" sz="1800" i="1">
                              <a:latin typeface="Cambria Math" panose="02040503050406030204" pitchFamily="18" charset="0"/>
                            </a:rPr>
                            <m:t>𝐶𝐹𝑂</m:t>
                          </m:r>
                        </m:e>
                        <m:sub>
                          <m:r>
                            <a:rPr lang="en-GB" sz="1800" i="1">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3</m:t>
                          </m:r>
                        </m:sub>
                      </m:sSub>
                      <m:sSub>
                        <m:sSubPr>
                          <m:ctrlPr>
                            <a:rPr lang="en-GB" sz="1800" i="1">
                              <a:latin typeface="Cambria Math" panose="02040503050406030204" pitchFamily="18" charset="0"/>
                            </a:rPr>
                          </m:ctrlPr>
                        </m:sSubPr>
                        <m:e>
                          <m:r>
                            <a:rPr lang="en-GB" sz="1800" i="1">
                              <a:latin typeface="Cambria Math" panose="02040503050406030204" pitchFamily="18" charset="0"/>
                            </a:rPr>
                            <m:t>𝐶𝐹𝑂</m:t>
                          </m:r>
                        </m:e>
                        <m:sub>
                          <m:r>
                            <a:rPr lang="en-GB" sz="1800" i="1">
                              <a:latin typeface="Cambria Math" panose="02040503050406030204" pitchFamily="18" charset="0"/>
                            </a:rPr>
                            <m:t>𝑡</m:t>
                          </m:r>
                          <m:r>
                            <a:rPr lang="en-GB" sz="1800" b="0" i="1" smtClean="0">
                              <a:latin typeface="Cambria Math" panose="02040503050406030204" pitchFamily="18" charset="0"/>
                            </a:rPr>
                            <m:t>+</m:t>
                          </m:r>
                          <m:r>
                            <a:rPr lang="en-GB" sz="1800" b="0" i="1" smtClean="0">
                              <a:latin typeface="Cambria Math" panose="02040503050406030204" pitchFamily="18" charset="0"/>
                            </a:rPr>
                            <m:t>1</m:t>
                          </m:r>
                        </m:sub>
                      </m:sSub>
                      <m:r>
                        <a:rPr lang="en-GB" sz="1800" b="0" i="1" smtClean="0">
                          <a:latin typeface="Cambria Math" panose="02040503050406030204" pitchFamily="18" charset="0"/>
                        </a:rPr>
                        <m:t>+</m:t>
                      </m:r>
                      <m:r>
                        <a:rPr lang="en-GB" sz="1800" b="0" i="1" smtClean="0">
                          <a:latin typeface="Cambria Math" panose="02040503050406030204" pitchFamily="18" charset="0"/>
                        </a:rPr>
                        <m:t>𝜖</m:t>
                      </m:r>
                    </m:oMath>
                  </m:oMathPara>
                </a14:m>
                <a:endParaRPr lang="en-US" sz="1800" dirty="0" smtClean="0">
                  <a:latin typeface="Algerian" panose="04020705040A02060702" pitchFamily="82" charset="0"/>
                </a:endParaRPr>
              </a:p>
              <a:p>
                <a:pPr marL="0" indent="0" algn="r" rtl="1">
                  <a:buNone/>
                </a:pPr>
                <a:r>
                  <a:rPr lang="fa-IR" sz="1800" dirty="0" smtClean="0">
                    <a:latin typeface="Algerian" panose="04020705040A02060702" pitchFamily="82" charset="0"/>
                  </a:rPr>
                  <a:t>شاخص از کیفیت اقلام تعهدی اسا و هر چه خطلای مدل بالاتر باشد،کیفیت اقلام تعهدی کمتر و در نتیجه کیفیت      کمتر است.(مدل               )</a:t>
                </a:r>
              </a:p>
              <a:p>
                <a:pPr marL="0" indent="0" algn="r" rtl="1">
                  <a:buNone/>
                </a:pPr>
                <a:endParaRPr lang="fa-IR" sz="1800" dirty="0">
                  <a:latin typeface="Algerian" panose="04020705040A02060702" pitchFamily="82" charset="0"/>
                </a:endParaRPr>
              </a:p>
              <a:p>
                <a:pPr marL="0" indent="0" algn="r" rtl="1">
                  <a:buNone/>
                </a:pPr>
                <a:r>
                  <a:rPr lang="fa-IR" sz="1800" dirty="0" smtClean="0">
                    <a:latin typeface="Algerian" panose="04020705040A02060702" pitchFamily="82" charset="0"/>
                  </a:rPr>
                  <a:t>مدلهای مبتنی بر ویژگیهای زمانی سود</a:t>
                </a:r>
              </a:p>
              <a:p>
                <a:pPr marL="0" indent="0" algn="r" rtl="1">
                  <a:buNone/>
                </a:pPr>
                <a:r>
                  <a:rPr lang="fa-IR" sz="1800" dirty="0" smtClean="0">
                    <a:latin typeface="Algerian" panose="04020705040A02060702" pitchFamily="82" charset="0"/>
                  </a:rPr>
                  <a:t>چنانچه    های سال قبل توان توضیح و پیش بینی       مالی وی را داشته باشد پایدارتر و با کیفیت تر است.</a:t>
                </a:r>
              </a:p>
              <a:p>
                <a:pPr marL="0" indent="0">
                  <a:buNone/>
                </a:pPr>
                <a:r>
                  <a:rPr lang="fa-IR" sz="1800" dirty="0" smtClean="0">
                    <a:latin typeface="Algerian" panose="04020705040A02060702" pitchFamily="82" charset="0"/>
                  </a:rPr>
                  <a:t>پایداریها</a:t>
                </a:r>
                <a:r>
                  <a:rPr lang="en-US" sz="1800" dirty="0" smtClean="0">
                    <a:latin typeface="Algerian" panose="04020705040A02060702" pitchFamily="82" charset="0"/>
                  </a:rPr>
                  <a:t>:</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1</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𝐸</m:t>
                        </m:r>
                      </m:e>
                      <m:sub>
                        <m:r>
                          <a:rPr lang="en-GB" sz="1800" b="0" i="1" smtClean="0">
                            <a:latin typeface="Cambria Math" panose="02040503050406030204" pitchFamily="18" charset="0"/>
                          </a:rPr>
                          <m:t>𝑡</m:t>
                        </m:r>
                        <m:r>
                          <a:rPr lang="en-GB" sz="1800" b="0" i="1" smtClean="0">
                            <a:latin typeface="Cambria Math" panose="02040503050406030204" pitchFamily="18" charset="0"/>
                          </a:rPr>
                          <m:t>−</m:t>
                        </m:r>
                        <m:r>
                          <a:rPr lang="en-GB" sz="1800" b="0" i="1" smtClean="0">
                            <a:latin typeface="Cambria Math" panose="02040503050406030204" pitchFamily="18" charset="0"/>
                          </a:rPr>
                          <m:t>1</m:t>
                        </m:r>
                      </m:sub>
                    </m:sSub>
                    <m:r>
                      <a:rPr lang="en-GB" sz="1800" b="0" i="1" smtClean="0">
                        <a:latin typeface="Cambria Math" panose="02040503050406030204" pitchFamily="18" charset="0"/>
                      </a:rPr>
                      <m:t>+</m:t>
                    </m:r>
                    <m:r>
                      <m:rPr>
                        <m:sty m:val="p"/>
                      </m:rPr>
                      <a:rPr lang="en-GB" sz="1800" b="0" i="1" smtClean="0">
                        <a:latin typeface="Cambria Math" panose="02040503050406030204" pitchFamily="18" charset="0"/>
                      </a:rPr>
                      <m:t>ϵ</m:t>
                    </m:r>
                  </m:oMath>
                </a14:m>
                <a:endParaRPr lang="en-US" sz="1800" dirty="0" smtClean="0">
                  <a:latin typeface="Tahoma" panose="020B0604030504040204" pitchFamily="34" charset="0"/>
                  <a:ea typeface="Tahoma" panose="020B0604030504040204" pitchFamily="34" charset="0"/>
                </a:endParaRPr>
              </a:p>
              <a:p>
                <a:pPr marL="0" indent="0" algn="r" rtl="1">
                  <a:buNone/>
                </a:pP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rPr>
                          <m:t>β</m:t>
                        </m:r>
                      </m:e>
                      <m:sub>
                        <m:r>
                          <a:rPr lang="en-US" sz="1800" i="1">
                            <a:latin typeface="Cambria Math" panose="02040503050406030204" pitchFamily="18" charset="0"/>
                          </a:rPr>
                          <m:t>1</m:t>
                        </m:r>
                      </m:sub>
                    </m:sSub>
                  </m:oMath>
                </a14:m>
                <a:r>
                  <a:rPr lang="fa-IR" sz="1800" dirty="0" smtClean="0">
                    <a:latin typeface="Algerian" panose="04020705040A02060702" pitchFamily="82" charset="0"/>
                  </a:rPr>
                  <a:t>  ضریب پایداری می باشد و هر چه بیشتر و به عدد یک نزدیک تر باشد ،    پایدارتر و با کیفیت تر است.</a:t>
                </a:r>
              </a:p>
              <a:p>
                <a:pPr marL="0" indent="0" algn="r" rtl="1">
                  <a:buNone/>
                </a:pPr>
                <a:r>
                  <a:rPr lang="fa-IR" sz="1800" dirty="0" smtClean="0">
                    <a:latin typeface="Algerian" panose="04020705040A02060702" pitchFamily="82" charset="0"/>
                  </a:rPr>
                  <a:t>چنانچه           قادر به پیش بینی سودهای سال بعد(جریانهای نقدی سال بعد)</a:t>
                </a:r>
                <a:r>
                  <a:rPr lang="en-US" sz="1800" dirty="0" smtClean="0">
                    <a:latin typeface="Algerian" panose="04020705040A02060702" pitchFamily="82" charset="0"/>
                  </a:rPr>
                  <a:t> </a:t>
                </a:r>
                <a:r>
                  <a:rPr lang="fa-IR" sz="1800" dirty="0" smtClean="0">
                    <a:latin typeface="Algerian" panose="04020705040A02060702" pitchFamily="82" charset="0"/>
                  </a:rPr>
                  <a:t> باشد،دارای توان پیش بینی کنندگی است و بالطبع کیفیت بالاتری دارند،بالابودن انحراف معیار مقادیر خطا نشان از کیفیت های پایین دارد.</a:t>
                </a:r>
                <a:endParaRPr lang="en-GB" sz="1800" dirty="0" smtClean="0">
                  <a:latin typeface="Algerian" panose="04020705040A02060702" pitchFamily="82" charset="0"/>
                </a:endParaRPr>
              </a:p>
              <a:p>
                <a:pPr marL="0" indent="0" rtl="1">
                  <a:buNone/>
                </a:pPr>
                <a14:m>
                  <m:oMath xmlns:m="http://schemas.openxmlformats.org/officeDocument/2006/math">
                    <m:sSub>
                      <m:sSubPr>
                        <m:ctrlPr>
                          <a:rPr lang="fa-IR" sz="1800" i="1">
                            <a:latin typeface="Cambria Math" panose="02040503050406030204" pitchFamily="18" charset="0"/>
                          </a:rPr>
                        </m:ctrlPr>
                      </m:sSubPr>
                      <m:e>
                        <m:r>
                          <a:rPr lang="en-GB" sz="1800" i="1">
                            <a:latin typeface="Cambria Math" panose="02040503050406030204" pitchFamily="18" charset="0"/>
                          </a:rPr>
                          <m:t>𝐶𝐹𝑂</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i="1">
                            <a:latin typeface="Cambria Math" panose="02040503050406030204" pitchFamily="18" charset="0"/>
                          </a:rPr>
                          <m:t>0</m:t>
                        </m:r>
                      </m:sub>
                    </m:sSub>
                    <m:r>
                      <a:rPr lang="en-GB" sz="1800" i="1">
                        <a:latin typeface="Cambria Math" panose="02040503050406030204" pitchFamily="18" charset="0"/>
                      </a:rPr>
                      <m:t>+</m:t>
                    </m:r>
                    <m:r>
                      <a:rPr lang="en-GB" sz="1800" i="1">
                        <a:latin typeface="Cambria Math" panose="02040503050406030204" pitchFamily="18" charset="0"/>
                      </a:rPr>
                      <m:t>𝛽</m:t>
                    </m:r>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𝑡</m:t>
                        </m:r>
                      </m:sub>
                    </m:sSub>
                    <m:r>
                      <a:rPr lang="en-GB" sz="1800" i="1">
                        <a:latin typeface="Cambria Math" panose="02040503050406030204" pitchFamily="18" charset="0"/>
                      </a:rPr>
                      <m:t>+</m:t>
                    </m:r>
                    <m:r>
                      <m:rPr>
                        <m:sty m:val="p"/>
                      </m:rPr>
                      <a:rPr lang="en-GB" sz="1800" i="1">
                        <a:latin typeface="Cambria Math" panose="02040503050406030204" pitchFamily="18" charset="0"/>
                      </a:rPr>
                      <m:t>ϵ</m:t>
                    </m:r>
                  </m:oMath>
                </a14:m>
                <a:r>
                  <a:rPr lang="fa-IR" sz="1800" dirty="0">
                    <a:latin typeface="Algerian" panose="04020705040A02060702" pitchFamily="82" charset="0"/>
                  </a:rPr>
                  <a:t>    : قابلیت پیش بینی</a:t>
                </a:r>
                <a:endParaRPr lang="en-US" sz="1800" dirty="0">
                  <a:latin typeface="Algerian" panose="04020705040A02060702" pitchFamily="82" charset="0"/>
                </a:endParaRPr>
              </a:p>
              <a:p>
                <a:pPr marL="0" indent="0" algn="r" rtl="1">
                  <a:buNone/>
                </a:pPr>
                <a:r>
                  <a:rPr lang="fa-IR" sz="1800" dirty="0" smtClean="0">
                    <a:latin typeface="Algerian" panose="04020705040A02060702" pitchFamily="82" charset="0"/>
                  </a:rPr>
                  <a:t>چنانچه در سال قبل،سودهای مالی وی در مدل رگرسیون ارتباط قوی داشته باشند.پیداری آن بیشتر و مقادیر خطای مدل کوچکتر خواهند بود.</a:t>
                </a:r>
              </a:p>
              <a:p>
                <a:pPr marL="0" indent="0">
                  <a:buNone/>
                </a:pPr>
                <a:r>
                  <a:rPr lang="fa-IR" sz="1800" dirty="0" smtClean="0">
                    <a:latin typeface="Algerian" panose="04020705040A02060702" pitchFamily="82" charset="0"/>
                  </a:rPr>
                  <a:t>تغییرپذیری</a:t>
                </a:r>
                <a:r>
                  <a:rPr lang="en-US" sz="1800" dirty="0" smtClean="0">
                    <a:latin typeface="Algerian" panose="04020705040A02060702" pitchFamily="82" charset="0"/>
                  </a:rPr>
                  <a:t>:</a:t>
                </a:r>
                <a14:m>
                  <m:oMath xmlns:m="http://schemas.openxmlformats.org/officeDocument/2006/math">
                    <m:sSub>
                      <m:sSubPr>
                        <m:ctrlPr>
                          <a:rPr lang="fa-IR"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𝑡</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i="1">
                            <a:latin typeface="Cambria Math" panose="02040503050406030204" pitchFamily="18" charset="0"/>
                          </a:rPr>
                          <m:t>0</m:t>
                        </m:r>
                      </m:sub>
                    </m:sSub>
                    <m:r>
                      <a:rPr lang="en-GB" sz="1800" i="1">
                        <a:latin typeface="Cambria Math" panose="02040503050406030204" pitchFamily="18" charset="0"/>
                      </a:rPr>
                      <m:t>+</m:t>
                    </m:r>
                    <m:r>
                      <a:rPr lang="en-GB" sz="1800" i="1">
                        <a:latin typeface="Cambria Math" panose="02040503050406030204" pitchFamily="18" charset="0"/>
                      </a:rPr>
                      <m:t>𝛽</m:t>
                    </m:r>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1</m:t>
                        </m:r>
                      </m:sub>
                    </m:sSub>
                    <m:r>
                      <a:rPr lang="en-GB" sz="1800" i="1">
                        <a:latin typeface="Cambria Math" panose="02040503050406030204" pitchFamily="18" charset="0"/>
                      </a:rPr>
                      <m:t>+</m:t>
                    </m:r>
                    <m:r>
                      <m:rPr>
                        <m:sty m:val="p"/>
                      </m:rPr>
                      <a:rPr lang="en-GB" sz="1800" i="1">
                        <a:latin typeface="Cambria Math" panose="02040503050406030204" pitchFamily="18" charset="0"/>
                      </a:rPr>
                      <m:t>ϵ</m:t>
                    </m:r>
                  </m:oMath>
                </a14:m>
                <a:endParaRPr lang="en-US" sz="1800" dirty="0">
                  <a:latin typeface="Tahoma" panose="020B0604030504040204" pitchFamily="34" charset="0"/>
                  <a:ea typeface="Tahoma" panose="020B0604030504040204" pitchFamily="34" charset="0"/>
                </a:endParaRPr>
              </a:p>
              <a:p>
                <a:pPr marL="0" indent="0" rtl="1">
                  <a:buNone/>
                </a:pPr>
                <a:r>
                  <a:rPr lang="fa-IR" sz="1800" dirty="0" smtClean="0">
                    <a:latin typeface="Algerian" panose="04020705040A02060702" pitchFamily="82"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000" t="-800" r="-400"/>
                </a:stretch>
              </a:blipFill>
            </p:spPr>
            <p:txBody>
              <a:bodyPr/>
              <a:lstStyle/>
              <a:p>
                <a:r>
                  <a:rPr lang="en-GB">
                    <a:noFill/>
                  </a:rPr>
                  <a:t> </a:t>
                </a:r>
              </a:p>
            </p:txBody>
          </p:sp>
        </mc:Fallback>
      </mc:AlternateContent>
    </p:spTree>
    <p:extLst>
      <p:ext uri="{BB962C8B-B14F-4D97-AF65-F5344CB8AC3E}">
        <p14:creationId xmlns:p14="http://schemas.microsoft.com/office/powerpoint/2010/main" val="219700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مدلهای مبتنی بر شاخص های بازار</a:t>
                </a:r>
              </a:p>
              <a:p>
                <a:pPr marL="0" indent="0" algn="r" rtl="1">
                  <a:buNone/>
                </a:pPr>
                <a:r>
                  <a:rPr lang="fa-IR" sz="1800" dirty="0" smtClean="0"/>
                  <a:t>موردی که به تصمیم های سرمایه گذاران       ،پیش بینی قیمت و بازده ها موثر است</a:t>
                </a:r>
                <a:r>
                  <a:rPr lang="en-US" sz="1800" dirty="0" smtClean="0"/>
                  <a:t> </a:t>
                </a:r>
                <a:r>
                  <a:rPr lang="fa-IR" sz="1800" dirty="0" smtClean="0"/>
                  <a:t> و در این مدل برای اطمینان ارزش ها،باید از معنادار بودن مدل از طریق معناداری آمار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0</m:t>
                        </m:r>
                      </m:sub>
                    </m:sSub>
                  </m:oMath>
                </a14:m>
                <a:r>
                  <a:rPr lang="fa-IR" sz="1800" dirty="0" smtClean="0"/>
                  <a:t> و </a:t>
                </a:r>
                <a:r>
                  <a:rPr lang="en-US" sz="1800" dirty="0" smtClean="0"/>
                  <a:t>t </a:t>
                </a:r>
                <a:r>
                  <a:rPr lang="fa-IR" sz="1800" dirty="0" smtClean="0"/>
                  <a:t> اطمینان حاصل کرد.</a:t>
                </a:r>
              </a:p>
              <a:p>
                <a:pPr marL="0" indent="0">
                  <a:buNone/>
                </a:pPr>
                <a:r>
                  <a:rPr lang="fa-IR" sz="1800" dirty="0" smtClean="0"/>
                  <a:t>:محتوای ارزش ها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𝛽</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1</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𝐸</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r>
                      <a:rPr lang="en-GB" sz="1800" b="0" i="1" smtClean="0">
                        <a:latin typeface="Cambria Math" panose="02040503050406030204" pitchFamily="18" charset="0"/>
                      </a:rPr>
                      <m:t>𝜖</m:t>
                    </m:r>
                  </m:oMath>
                </a14:m>
                <a:endParaRPr lang="fa-IR" sz="18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fa-IR" sz="1800" dirty="0"/>
                  <a:t>جهت تشخیص میزان محتوای اطلاعاتی باید به اندازه ی ضریب </a:t>
                </a:r>
                <a14:m>
                  <m:oMath xmlns:m="http://schemas.openxmlformats.org/officeDocument/2006/math">
                    <m:sSup>
                      <m:sSupPr>
                        <m:ctrlPr>
                          <a:rPr lang="fa-IR" sz="1800" i="1" smtClean="0">
                            <a:latin typeface="Cambria Math" panose="02040503050406030204" pitchFamily="18" charset="0"/>
                            <a:ea typeface="Tahoma" panose="020B0604030504040204" pitchFamily="34" charset="0"/>
                            <a:cs typeface="Tahoma" panose="020B0604030504040204" pitchFamily="34" charset="0"/>
                          </a:rPr>
                        </m:ctrlPr>
                      </m:sSupPr>
                      <m:e>
                        <m:r>
                          <a:rPr lang="en-US" sz="1800" b="0" i="1" smtClean="0">
                            <a:latin typeface="Cambria Math" panose="02040503050406030204" pitchFamily="18" charset="0"/>
                            <a:ea typeface="Tahoma" panose="020B0604030504040204" pitchFamily="34" charset="0"/>
                            <a:cs typeface="Tahoma" panose="020B0604030504040204" pitchFamily="34" charset="0"/>
                          </a:rPr>
                          <m:t>𝑅</m:t>
                        </m:r>
                      </m:e>
                      <m:sup>
                        <m:r>
                          <a:rPr lang="en-US" sz="1800" b="0" i="1" smtClean="0">
                            <a:latin typeface="Cambria Math" panose="02040503050406030204" pitchFamily="18" charset="0"/>
                            <a:ea typeface="Tahoma" panose="020B0604030504040204" pitchFamily="34" charset="0"/>
                            <a:cs typeface="Tahoma" panose="020B0604030504040204" pitchFamily="34" charset="0"/>
                          </a:rPr>
                          <m:t>2</m:t>
                        </m:r>
                      </m:sup>
                    </m:sSup>
                  </m:oMath>
                </a14:m>
                <a:r>
                  <a:rPr lang="en-US" sz="1800" dirty="0" smtClean="0"/>
                  <a:t> </a:t>
                </a:r>
                <a:r>
                  <a:rPr lang="fa-IR" sz="1800" dirty="0" smtClean="0"/>
                  <a:t> توجه نمود ضریب بالاتر←ارزش محتوای بالتر و کیفیت بالاتر</a:t>
                </a:r>
              </a:p>
              <a:p>
                <a:pPr marL="0" indent="0" algn="r" rtl="1">
                  <a:buNone/>
                </a:pPr>
                <a:r>
                  <a:rPr lang="fa-IR" sz="1800" dirty="0" smtClean="0"/>
                  <a:t>میزان واکنش پذیری بازده (قیمت ها)به تغییرات هر چه بیشتر و شدت بیشتری داشته باشد،دارای کیفیت بالاتری است.</a:t>
                </a:r>
              </a:p>
              <a:p>
                <a:pPr marL="0" indent="0">
                  <a:buNone/>
                </a:pPr>
                <a:r>
                  <a:rPr lang="fa-IR" sz="1800" dirty="0" smtClean="0"/>
                  <a:t>ضریب واکنشها</a:t>
                </a:r>
                <a:r>
                  <a:rPr lang="en-US" sz="1800" dirty="0" smtClean="0"/>
                  <a:t>:</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𝛽</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1</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𝐸</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2</m:t>
                        </m:r>
                      </m:sub>
                    </m:sSub>
                    <m:r>
                      <m:rPr>
                        <m:sty m:val="p"/>
                      </m:rPr>
                      <a:rPr lang="en-GB" sz="1800" b="0" i="0" smtClean="0">
                        <a:latin typeface="Cambria Math" panose="02040503050406030204" pitchFamily="18" charset="0"/>
                      </a:rPr>
                      <m:t>Δ</m:t>
                    </m:r>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𝑡</m:t>
                        </m:r>
                      </m:sub>
                    </m:sSub>
                    <m:r>
                      <a:rPr lang="en-GB" sz="1800" b="0" i="1" smtClean="0">
                        <a:latin typeface="Cambria Math" panose="02040503050406030204" pitchFamily="18" charset="0"/>
                      </a:rPr>
                      <m:t>+</m:t>
                    </m:r>
                    <m:r>
                      <a:rPr lang="en-GB" sz="1800" b="0" i="1" smtClean="0">
                        <a:latin typeface="Cambria Math" panose="02040503050406030204" pitchFamily="18" charset="0"/>
                      </a:rPr>
                      <m:t>𝜖</m:t>
                    </m:r>
                  </m:oMath>
                </a14:m>
                <a:endParaRPr lang="en-US" sz="1800" dirty="0"/>
              </a:p>
              <a:p>
                <a:pPr marL="0" indent="0" algn="r">
                  <a:buNone/>
                </a:pPr>
                <a:r>
                  <a:rPr lang="fa-IR" sz="1800" dirty="0"/>
                  <a:t>مدلهای مبتنی بر ویژگیهای کیفی اطلاعات حسابداری</a:t>
                </a:r>
              </a:p>
              <a:p>
                <a:pPr marL="0" indent="0" rtl="1">
                  <a:buNone/>
                </a:pPr>
                <a:r>
                  <a:rPr lang="en-US" sz="1800" dirty="0"/>
                  <a:t> </a:t>
                </a:r>
                <a:r>
                  <a:rPr lang="en-US" sz="1800" dirty="0" smtClean="0"/>
                  <a:t>: </a:t>
                </a:r>
                <a14:m>
                  <m:oMath xmlns:m="http://schemas.openxmlformats.org/officeDocument/2006/math">
                    <m:r>
                      <a:rPr lang="en-GB" sz="1800" b="0" i="1" smtClean="0">
                        <a:latin typeface="Cambria Math" panose="02040503050406030204" pitchFamily="18" charset="0"/>
                      </a:rPr>
                      <m:t>𝑅𝐸</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𝑉</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𝛽</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1</m:t>
                        </m:r>
                      </m:sub>
                    </m:sSub>
                    <m:sSub>
                      <m:sSubPr>
                        <m:ctrlPr>
                          <a:rPr lang="en-GB" sz="1800" b="0" i="1" smtClean="0">
                            <a:latin typeface="Cambria Math" panose="02040503050406030204" pitchFamily="18" charset="0"/>
                          </a:rPr>
                        </m:ctrlPr>
                      </m:sSubPr>
                      <m:e>
                        <m:r>
                          <a:rPr lang="en-GB" sz="1800" i="1">
                            <a:latin typeface="Cambria Math" panose="02040503050406030204" pitchFamily="18" charset="0"/>
                          </a:rPr>
                          <m:t>𝐸𝑋</m:t>
                        </m:r>
                        <m:r>
                          <a:rPr lang="en-GB" sz="1800" b="0" i="1" smtClean="0">
                            <a:latin typeface="Cambria Math" panose="02040503050406030204" pitchFamily="18" charset="0"/>
                          </a:rPr>
                          <m:t>𝑃</m:t>
                        </m:r>
                      </m:e>
                      <m:sub>
                        <m:r>
                          <a:rPr lang="en-GB" sz="1800" b="0" i="1" smtClean="0">
                            <a:latin typeface="Cambria Math" panose="02040503050406030204" pitchFamily="18" charset="0"/>
                          </a:rPr>
                          <m:t>𝑡</m:t>
                        </m:r>
                        <m:r>
                          <a:rPr lang="en-GB" sz="1800" b="0" i="1" smtClean="0">
                            <a:latin typeface="Cambria Math" panose="02040503050406030204" pitchFamily="18" charset="0"/>
                          </a:rPr>
                          <m:t>−</m:t>
                        </m:r>
                        <m:r>
                          <a:rPr lang="en-GB" sz="1800" b="0" i="1" smtClean="0">
                            <a:latin typeface="Cambria Math" panose="02040503050406030204" pitchFamily="18" charset="0"/>
                          </a:rPr>
                          <m:t>1</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2</m:t>
                        </m:r>
                      </m:sub>
                    </m:sSub>
                    <m:sSub>
                      <m:sSubPr>
                        <m:ctrlPr>
                          <a:rPr lang="en-GB" sz="1800" i="1">
                            <a:latin typeface="Cambria Math" panose="02040503050406030204" pitchFamily="18" charset="0"/>
                          </a:rPr>
                        </m:ctrlPr>
                      </m:sSubPr>
                      <m:e>
                        <m:r>
                          <a:rPr lang="en-GB" sz="1800" i="1">
                            <a:latin typeface="Cambria Math" panose="02040503050406030204" pitchFamily="18" charset="0"/>
                          </a:rPr>
                          <m:t>𝐸𝑋𝑃</m:t>
                        </m:r>
                      </m:e>
                      <m:sub>
                        <m:r>
                          <a:rPr lang="en-GB" sz="1800" i="1">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3</m:t>
                        </m:r>
                      </m:sub>
                    </m:sSub>
                    <m:sSub>
                      <m:sSubPr>
                        <m:ctrlPr>
                          <a:rPr lang="en-GB" sz="1800" i="1">
                            <a:latin typeface="Cambria Math" panose="02040503050406030204" pitchFamily="18" charset="0"/>
                          </a:rPr>
                        </m:ctrlPr>
                      </m:sSubPr>
                      <m:e>
                        <m:r>
                          <a:rPr lang="en-GB" sz="1800" i="1">
                            <a:latin typeface="Cambria Math" panose="02040503050406030204" pitchFamily="18" charset="0"/>
                          </a:rPr>
                          <m:t>𝐸𝑋𝑃</m:t>
                        </m:r>
                      </m:e>
                      <m:sub>
                        <m:r>
                          <a:rPr lang="en-GB" sz="1800" i="1">
                            <a:latin typeface="Cambria Math" panose="02040503050406030204" pitchFamily="18" charset="0"/>
                          </a:rPr>
                          <m:t>𝑡</m:t>
                        </m:r>
                        <m:r>
                          <a:rPr lang="en-GB" sz="1800" b="0" i="1" smtClean="0">
                            <a:latin typeface="Cambria Math" panose="02040503050406030204" pitchFamily="18" charset="0"/>
                          </a:rPr>
                          <m:t>+</m:t>
                        </m:r>
                        <m:r>
                          <a:rPr lang="en-GB" sz="1800" i="1">
                            <a:latin typeface="Cambria Math" panose="02040503050406030204" pitchFamily="18" charset="0"/>
                          </a:rPr>
                          <m:t>1</m:t>
                        </m:r>
                      </m:sub>
                    </m:sSub>
                    <m:r>
                      <a:rPr lang="en-GB" sz="1800" b="0" i="1" smtClean="0">
                        <a:latin typeface="Cambria Math" panose="02040503050406030204" pitchFamily="18" charset="0"/>
                      </a:rPr>
                      <m:t>+</m:t>
                    </m:r>
                    <m:r>
                      <a:rPr lang="en-GB" sz="1800" b="0" i="1" smtClean="0">
                        <a:latin typeface="Cambria Math" panose="02040503050406030204" pitchFamily="18" charset="0"/>
                      </a:rPr>
                      <m:t>𝜖</m:t>
                    </m:r>
                  </m:oMath>
                </a14:m>
                <a:r>
                  <a:rPr lang="fa-IR" sz="1800" dirty="0" smtClean="0"/>
                  <a:t>تطابق هزینه با درآمد ویچف و تانگ</a:t>
                </a:r>
                <a:endParaRPr lang="fa-IR" sz="1800" dirty="0"/>
              </a:p>
              <a:p>
                <a:pPr marL="0" indent="0" algn="r">
                  <a:buNone/>
                </a:pPr>
                <a:r>
                  <a:rPr lang="fa-IR" sz="1800" dirty="0"/>
                  <a:t>بازده خام به         خالص مالی و تغییرات     جاری نسبت به سال قبل وابستگی دارد.هر چه تغییرات بیشتری از بازده خام توسط    جاری </a:t>
                </a:r>
                <a:r>
                  <a:rPr lang="fa-IR" sz="1800" dirty="0" smtClean="0"/>
                  <a:t>و</a:t>
                </a:r>
                <a:endParaRPr lang="en-US" sz="1800" dirty="0" smtClean="0"/>
              </a:p>
              <a:p>
                <a:pPr marL="0" indent="0" algn="r">
                  <a:buNone/>
                </a:pPr>
                <a:endParaRPr lang="en-US" sz="1800" dirty="0"/>
              </a:p>
              <a:p>
                <a:pPr marL="0" indent="0">
                  <a:buNone/>
                </a:pPr>
                <a:r>
                  <a:rPr lang="fa-IR" sz="1800" dirty="0" smtClean="0"/>
                  <a:t> به موقع بودن سود (کوتاری و زیرمن):</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𝑅</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i="1">
                            <a:latin typeface="Cambria Math" panose="02040503050406030204" pitchFamily="18" charset="0"/>
                          </a:rPr>
                          <m:t>0</m:t>
                        </m:r>
                      </m:sub>
                    </m:sSub>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i="1">
                            <a:latin typeface="Cambria Math" panose="02040503050406030204" pitchFamily="18" charset="0"/>
                          </a:rPr>
                          <m:t>1</m:t>
                        </m:r>
                      </m:sub>
                    </m:sSub>
                    <m:sSub>
                      <m:sSubPr>
                        <m:ctrlPr>
                          <a:rPr lang="en-GB" sz="1800" b="0" i="1" smtClean="0">
                            <a:latin typeface="Cambria Math" panose="02040503050406030204" pitchFamily="18" charset="0"/>
                          </a:rPr>
                        </m:ctrlPr>
                      </m:sSubPr>
                      <m:e>
                        <m:r>
                          <m:rPr>
                            <m:sty m:val="p"/>
                          </m:rPr>
                          <a:rPr lang="en-GB" sz="1800">
                            <a:latin typeface="Cambria Math" panose="02040503050406030204" pitchFamily="18" charset="0"/>
                          </a:rPr>
                          <m:t>Δ</m:t>
                        </m:r>
                        <m:r>
                          <a:rPr lang="en-GB" sz="1800" i="1">
                            <a:latin typeface="Cambria Math" panose="02040503050406030204" pitchFamily="18" charset="0"/>
                          </a:rPr>
                          <m:t>𝑁𝐼</m:t>
                        </m:r>
                      </m:e>
                      <m:sub>
                        <m:r>
                          <a:rPr lang="en-GB" sz="1800" b="0" i="1" smtClean="0">
                            <a:latin typeface="Cambria Math" panose="02040503050406030204" pitchFamily="18" charset="0"/>
                          </a:rPr>
                          <m:t>𝑡</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𝛽</m:t>
                        </m:r>
                      </m:e>
                      <m:sub>
                        <m:r>
                          <a:rPr lang="en-GB" sz="1800" b="0" i="1" smtClean="0">
                            <a:latin typeface="Cambria Math" panose="02040503050406030204" pitchFamily="18" charset="0"/>
                          </a:rPr>
                          <m:t>2</m:t>
                        </m:r>
                      </m:sub>
                    </m:sSub>
                    <m:sSub>
                      <m:sSubPr>
                        <m:ctrlPr>
                          <a:rPr lang="en-GB" sz="1800" i="1">
                            <a:latin typeface="Cambria Math" panose="02040503050406030204" pitchFamily="18" charset="0"/>
                          </a:rPr>
                        </m:ctrlPr>
                      </m:sSubPr>
                      <m:e>
                        <m:r>
                          <a:rPr lang="en-GB" sz="1800" i="1">
                            <a:latin typeface="Cambria Math" panose="02040503050406030204" pitchFamily="18" charset="0"/>
                          </a:rPr>
                          <m:t>𝑁𝐼</m:t>
                        </m:r>
                      </m:e>
                      <m:sub>
                        <m:r>
                          <a:rPr lang="en-GB" sz="1800" i="1">
                            <a:latin typeface="Cambria Math" panose="02040503050406030204" pitchFamily="18" charset="0"/>
                          </a:rPr>
                          <m:t>𝑡</m:t>
                        </m:r>
                      </m:sub>
                    </m:sSub>
                    <m:r>
                      <a:rPr lang="en-GB" sz="1800" b="0" i="1" smtClean="0">
                        <a:latin typeface="Cambria Math" panose="02040503050406030204" pitchFamily="18" charset="0"/>
                      </a:rPr>
                      <m:t>+</m:t>
                    </m:r>
                    <m:r>
                      <m:rPr>
                        <m:sty m:val="p"/>
                      </m:rPr>
                      <a:rPr lang="en-GB" sz="1800" b="0" i="1" smtClean="0">
                        <a:latin typeface="Cambria Math" panose="02040503050406030204" pitchFamily="18" charset="0"/>
                      </a:rPr>
                      <m:t>ϵ</m:t>
                    </m:r>
                  </m:oMath>
                </a14:m>
                <a:endParaRPr lang="en-GB" sz="1800" b="0" dirty="0" smtClean="0"/>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50" t="-800" r="-400"/>
                </a:stretch>
              </a:blipFill>
            </p:spPr>
            <p:txBody>
              <a:bodyPr/>
              <a:lstStyle/>
              <a:p>
                <a:r>
                  <a:rPr lang="en-GB">
                    <a:noFill/>
                  </a:rPr>
                  <a:t> </a:t>
                </a:r>
              </a:p>
            </p:txBody>
          </p:sp>
        </mc:Fallback>
      </mc:AlternateContent>
    </p:spTree>
    <p:extLst>
      <p:ext uri="{BB962C8B-B14F-4D97-AF65-F5344CB8AC3E}">
        <p14:creationId xmlns:p14="http://schemas.microsoft.com/office/powerpoint/2010/main" val="112036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مدلهای مبتنی بر ویژگیهای زمانه سود</a:t>
                </a:r>
              </a:p>
              <a:p>
                <a:pPr marL="0" indent="0" algn="r" rtl="1">
                  <a:buNone/>
                </a:pPr>
                <a:r>
                  <a:rPr lang="fa-IR" sz="1800" b="1" dirty="0" smtClean="0"/>
                  <a:t>1-شاخص پایداری سود:</a:t>
                </a:r>
              </a:p>
              <a:p>
                <a:pPr marL="0" indent="0" algn="r" rtl="1">
                  <a:buNone/>
                </a:pPr>
                <a:r>
                  <a:rPr lang="fa-IR" sz="1800" dirty="0" smtClean="0"/>
                  <a:t>(به معنای تکرارپذیری و با دوام بودن سود در سالهای آتی)</a:t>
                </a:r>
              </a:p>
              <a:p>
                <a:pPr marL="0" indent="0" rtl="1">
                  <a:buNone/>
                </a:pPr>
                <a:r>
                  <a:rPr lang="fa-IR" sz="1800" dirty="0" smtClean="0"/>
                  <a:t>مقادیر خطاهای مدل+سود خالص سال قبل </a:t>
                </a:r>
                <a:r>
                  <a:rPr lang="el-GR" sz="1800" dirty="0" smtClean="0">
                    <a:latin typeface="Cambria Math" panose="02040503050406030204" pitchFamily="18" charset="0"/>
                    <a:ea typeface="Cambria Math" panose="02040503050406030204" pitchFamily="18" charset="0"/>
                  </a:rPr>
                  <a:t>β</a:t>
                </a:r>
                <a:r>
                  <a:rPr lang="fa-IR" sz="1800" dirty="0" smtClean="0">
                    <a:latin typeface="Cambria Math" panose="02040503050406030204" pitchFamily="18" charset="0"/>
                    <a:ea typeface="Cambria Math" panose="02040503050406030204" pitchFamily="18" charset="0"/>
                  </a:rPr>
                  <a:t>+عرض از مبدا=سود خالص سال جاری </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dirty="0">
                    <a:latin typeface="Cambria Math" panose="02040503050406030204" pitchFamily="18" charset="0"/>
                    <a:ea typeface="Cambria Math" panose="02040503050406030204" pitchFamily="18" charset="0"/>
                  </a:rPr>
                  <a:t>این مدل بیان می کند چنانچه سودهای شال قبل توان توضیح و پیش بینی سودهای سال جاری را داشته باشند،تکرار پذیر می باشند.بنابراین     زمانی این ویژگی را دارد که ضرییب متغیرهای سال قبل(</a:t>
                </a:r>
                <a14:m>
                  <m:oMath xmlns:m="http://schemas.openxmlformats.org/officeDocument/2006/math">
                    <m:sSub>
                      <m:sSubPr>
                        <m:ctrlPr>
                          <a:rPr lang="fa-IR" sz="1800" i="1">
                            <a:latin typeface="Cambria Math" panose="02040503050406030204" pitchFamily="18" charset="0"/>
                            <a:ea typeface="Cambria Math" panose="02040503050406030204" pitchFamily="18" charset="0"/>
                          </a:rPr>
                        </m:ctrlPr>
                      </m:sSubPr>
                      <m:e>
                        <m:r>
                          <m:rPr>
                            <m:sty m:val="p"/>
                          </m:rPr>
                          <a:rPr lang="el-GR" sz="1800">
                            <a:latin typeface="Cambria Math" panose="02040503050406030204" pitchFamily="18" charset="0"/>
                            <a:ea typeface="Cambria Math" panose="02040503050406030204" pitchFamily="18" charset="0"/>
                          </a:rPr>
                          <m:t>β</m:t>
                        </m:r>
                      </m:e>
                      <m:sub>
                        <m:r>
                          <a:rPr lang="fa-IR" sz="1800">
                            <a:latin typeface="Cambria Math" panose="02040503050406030204" pitchFamily="18" charset="0"/>
                            <a:ea typeface="Cambria Math" panose="02040503050406030204" pitchFamily="18" charset="0"/>
                          </a:rPr>
                          <m:t>1</m:t>
                        </m:r>
                      </m:sub>
                    </m:sSub>
                  </m:oMath>
                </a14:m>
                <a:r>
                  <a:rPr lang="fa-IR" sz="1800" dirty="0">
                    <a:latin typeface="Cambria Math" panose="02040503050406030204" pitchFamily="18" charset="0"/>
                    <a:ea typeface="Cambria Math" panose="02040503050406030204" pitchFamily="18" charset="0"/>
                  </a:rPr>
                  <a:t>)معنی دار باشد</a:t>
                </a:r>
                <a:r>
                  <a:rPr lang="fa-IR" sz="1800" dirty="0" smtClean="0">
                    <a:latin typeface="Cambria Math" panose="02040503050406030204" pitchFamily="18" charset="0"/>
                    <a:ea typeface="Cambria Math" panose="02040503050406030204" pitchFamily="18" charset="0"/>
                  </a:rPr>
                  <a:t>.</a:t>
                </a:r>
              </a:p>
              <a:p>
                <a:pPr marL="0" indent="0" algn="r" rtl="1">
                  <a:buNone/>
                </a:pPr>
                <a:r>
                  <a:rPr lang="fa-IR" sz="1800" b="1" dirty="0" smtClean="0">
                    <a:latin typeface="Cambria Math" panose="02040503050406030204" pitchFamily="18" charset="0"/>
                    <a:ea typeface="Cambria Math" panose="02040503050406030204" pitchFamily="18" charset="0"/>
                  </a:rPr>
                  <a:t>معیار سنجش کیفیت ها:</a:t>
                </a:r>
              </a:p>
              <a:p>
                <a:pPr marL="0" indent="0" algn="r" rtl="1">
                  <a:buNone/>
                </a:pP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ea typeface="Cambria Math" panose="02040503050406030204" pitchFamily="18" charset="0"/>
                  </a:rPr>
                  <a:t>ضریب پایداری سود می باشند و هر چه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latin typeface="Cambria Math" panose="02040503050406030204" pitchFamily="18" charset="0"/>
                    <a:ea typeface="Cambria Math" panose="02040503050406030204" pitchFamily="18" charset="0"/>
                  </a:rPr>
                  <a:t> بیشتر و به عدد 1 نزدیک تر باشد،پایدارتر و در نتیجه دارای کیفیت بالاتری واهد بود.اما اگر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m:rPr>
                            <m:sty m:val="p"/>
                          </m:rPr>
                          <a:rPr lang="en-US"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ea typeface="Cambria Math" panose="02040503050406030204" pitchFamily="18" charset="0"/>
                          </a:rPr>
                          <m:t>1</m:t>
                        </m:r>
                      </m:sub>
                    </m:sSub>
                  </m:oMath>
                </a14:m>
                <a:r>
                  <a:rPr lang="fa-IR" sz="1800" dirty="0" smtClean="0">
                    <a:latin typeface="Cambria Math" panose="02040503050406030204" pitchFamily="18" charset="0"/>
                    <a:ea typeface="Cambria Math" panose="02040503050406030204" pitchFamily="18" charset="0"/>
                  </a:rPr>
                  <a:t> بسیار کوچک باشد و یا منفی،کیفیت سود کمتر است و در این حالت مقادیر خطای مدل افزایش می یابد.</a:t>
                </a:r>
              </a:p>
              <a:p>
                <a:pPr marL="0" indent="0" algn="r" rtl="1">
                  <a:buNone/>
                </a:pPr>
                <a:r>
                  <a:rPr lang="fa-IR" sz="1800" b="1" dirty="0" smtClean="0">
                    <a:latin typeface="Cambria Math" panose="02040503050406030204" pitchFamily="18" charset="0"/>
                    <a:ea typeface="Cambria Math" panose="02040503050406030204" pitchFamily="18" charset="0"/>
                  </a:rPr>
                  <a:t>2-قابیلت پیش بینی سود:</a:t>
                </a:r>
              </a:p>
              <a:p>
                <a:pPr marL="0" indent="0" rtl="1">
                  <a:buNone/>
                </a:pPr>
                <a:r>
                  <a:rPr lang="en-US" sz="1800" dirty="0" smtClean="0">
                    <a:latin typeface="Cambria Math" panose="02040503050406030204" pitchFamily="18" charset="0"/>
                    <a:ea typeface="Cambria Math" panose="02040503050406030204" pitchFamily="18" charset="0"/>
                  </a:rPr>
                  <a:t>CF</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𝑂</m:t>
                        </m:r>
                      </m:e>
                      <m:sub>
                        <m: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0</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1</m:t>
                        </m:r>
                      </m:sub>
                    </m:sSub>
                    <m:sSub>
                      <m:sSubPr>
                        <m:ctrlPr>
                          <a:rPr lang="en-US"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𝐸</m:t>
                        </m:r>
                      </m:e>
                      <m:sub>
                        <m:r>
                          <a:rPr lang="en-US" sz="1800" b="0" i="1" dirty="0" smtClean="0">
                            <a:latin typeface="Cambria Math" panose="02040503050406030204" pitchFamily="18" charset="0"/>
                            <a:ea typeface="Cambria Math" panose="02040503050406030204" pitchFamily="18" charset="0"/>
                          </a:rPr>
                          <m:t>𝑡</m:t>
                        </m:r>
                      </m:sub>
                    </m:sSub>
                  </m:oMath>
                </a14:m>
                <a:r>
                  <a:rPr lang="en-US" sz="1800" dirty="0" smtClean="0">
                    <a:latin typeface="Cambria Math" panose="02040503050406030204" pitchFamily="18" charset="0"/>
                    <a:ea typeface="Cambria Math" panose="02040503050406030204" pitchFamily="18" charset="0"/>
                  </a:rPr>
                  <a:t>+</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Cambria Math" panose="02040503050406030204" pitchFamily="18" charset="0"/>
                  <a:ea typeface="Cambria Math" panose="02040503050406030204" pitchFamily="18" charset="0"/>
                </a:endParaRPr>
              </a:p>
              <a:p>
                <a:pPr marL="0" indent="0" algn="r" rtl="1">
                  <a:buNone/>
                </a:pPr>
                <a:r>
                  <a:rPr lang="fa-IR" sz="1800" dirty="0" smtClean="0">
                    <a:latin typeface="Cambria Math" panose="02040503050406030204" pitchFamily="18" charset="0"/>
                    <a:ea typeface="Cambria Math" panose="02040503050406030204" pitchFamily="18" charset="0"/>
                  </a:rPr>
                  <a:t>به معنای توان استفاده از اطلاعات سود برای پیش بینی اطلاعات آتی است.این مدل بیان می کند چنانچه سودهای سال جاری قادر به توضیح و پیش بینی سودهای سال بعد(یا جریانهای نقدی سال بعد)باشند،دارای توان پیش بینی شده می باشند و سودهایی که دارای این ویژگی هستند،کیفیت بالاتری دارند.</a:t>
                </a:r>
              </a:p>
              <a:p>
                <a:pPr marL="0" indent="0" algn="r" rtl="1">
                  <a:buNone/>
                </a:pPr>
                <a:r>
                  <a:rPr lang="fa-IR" sz="1800" dirty="0" smtClean="0">
                    <a:latin typeface="Cambria Math" panose="02040503050406030204" pitchFamily="18" charset="0"/>
                    <a:ea typeface="Cambria Math" panose="02040503050406030204" pitchFamily="18" charset="0"/>
                  </a:rPr>
                  <a:t>بالا بودن انحراف معیار مقادیر خطا نشان از کیفیت سود پایین دارد.</a:t>
                </a:r>
                <a:endParaRPr lang="en-US" sz="1800" dirty="0" smtClean="0">
                  <a:latin typeface="Cambria Math" panose="02040503050406030204" pitchFamily="18" charset="0"/>
                  <a:ea typeface="Cambria Math" panose="02040503050406030204" pitchFamily="18" charset="0"/>
                </a:endParaRPr>
              </a:p>
              <a:p>
                <a:pPr marL="0" indent="0" algn="r" rtl="1">
                  <a:buNone/>
                </a:pPr>
                <a:r>
                  <a:rPr lang="fa-IR" sz="1800" b="1" dirty="0" smtClean="0">
                    <a:latin typeface="Cambria Math" panose="02040503050406030204" pitchFamily="18" charset="0"/>
                    <a:ea typeface="Cambria Math" panose="02040503050406030204" pitchFamily="18" charset="0"/>
                  </a:rPr>
                  <a:t>3-تغییر پذیری سود: (نوسان پذیری سود)</a:t>
                </a:r>
              </a:p>
              <a:p>
                <a:pPr marL="0" indent="0" algn="r" rtl="1">
                  <a:buNone/>
                </a:pPr>
                <a:r>
                  <a:rPr lang="fa-IR" sz="1800" dirty="0" smtClean="0">
                    <a:latin typeface="Cambria Math" panose="02040503050406030204" pitchFamily="18" charset="0"/>
                    <a:ea typeface="Cambria Math" panose="02040503050406030204" pitchFamily="18" charset="0"/>
                  </a:rPr>
                  <a:t>به معنای تغییر پذیری سود(پراکندگی مقادیر سود)در طی یک بازه زمانی است.بالا بودن مقادیر خطا در مدل حاکی از تغییر پذیری یا نوسان شود خوواهد بود.</a:t>
                </a:r>
              </a:p>
              <a:p>
                <a:pPr marL="0" indent="0" rtl="1">
                  <a:buNone/>
                </a:pPr>
                <a14:m>
                  <m:oMath xmlns:m="http://schemas.openxmlformats.org/officeDocument/2006/math">
                    <m:sSub>
                      <m:sSubPr>
                        <m:ctrlPr>
                          <a:rPr lang="fa-IR"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𝐸</m:t>
                        </m:r>
                      </m:e>
                      <m:sub>
                        <m:r>
                          <a:rPr lang="en-US" sz="1800" b="0" i="1" smtClean="0">
                            <a:latin typeface="Cambria Math" panose="02040503050406030204" pitchFamily="18" charset="0"/>
                            <a:ea typeface="Cambria Math" panose="02040503050406030204" pitchFamily="18" charset="0"/>
                          </a:rPr>
                          <m:t>𝑡</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0</m:t>
                        </m:r>
                      </m:sub>
                    </m:sSub>
                  </m:oMath>
                </a14:m>
                <a:r>
                  <a:rPr lang="en-US" sz="1800"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dirty="0" smtClean="0">
                            <a:latin typeface="Cambria Math" panose="02040503050406030204" pitchFamily="18" charset="0"/>
                            <a:ea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ea typeface="Cambria Math" panose="02040503050406030204" pitchFamily="18" charset="0"/>
                          </a:rPr>
                          <m:t>1</m:t>
                        </m:r>
                      </m:sub>
                    </m:sSub>
                    <m:sSub>
                      <m:sSubPr>
                        <m:ctrlPr>
                          <a:rPr lang="en-US"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𝐸</m:t>
                        </m:r>
                      </m:e>
                      <m:sub>
                        <m:r>
                          <a:rPr lang="en-US" sz="1800" b="0" i="1" dirty="0" smtClean="0">
                            <a:latin typeface="Cambria Math" panose="02040503050406030204" pitchFamily="18" charset="0"/>
                            <a:ea typeface="Cambria Math" panose="02040503050406030204" pitchFamily="18" charset="0"/>
                          </a:rPr>
                          <m:t>𝑡</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1</m:t>
                        </m:r>
                      </m:sub>
                    </m:sSub>
                  </m:oMath>
                </a14:m>
                <a:r>
                  <a:rPr lang="en-US" sz="1800" dirty="0" smtClean="0">
                    <a:latin typeface="Cambria Math" panose="02040503050406030204" pitchFamily="18" charset="0"/>
                    <a:ea typeface="Cambria Math" panose="02040503050406030204" pitchFamily="18" charset="0"/>
                  </a:rPr>
                  <a:t>+</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Cambria Math" panose="02040503050406030204" pitchFamily="18" charset="0"/>
                  <a:ea typeface="Cambria Math" panose="02040503050406030204" pitchFamily="18" charset="0"/>
                </a:endParaRPr>
              </a:p>
              <a:p>
                <a:pPr marL="0" indent="0" algn="r" rtl="1">
                  <a:buNone/>
                </a:pPr>
                <a:r>
                  <a:rPr lang="fa-IR" sz="1800" dirty="0" smtClean="0">
                    <a:latin typeface="Cambria Math" panose="02040503050406030204" pitchFamily="18" charset="0"/>
                    <a:ea typeface="Cambria Math" panose="02040503050406030204" pitchFamily="18" charset="0"/>
                  </a:rPr>
                  <a:t> </a:t>
                </a:r>
                <a:endParaRPr lang="en-US" sz="1800"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8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410850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چنانچه سودها در سال قبل با سودهای سال جاری در مدل رگرسیون ارتباط قوی داشته باشند،ناپایداری سودهای مزبور بیشتر و مقادیر خطای مدل کوچک تر خواهند بود.در مقابل اگر ارتباط بین سودهای گذشته و جاری ضعیف باشد،مقادیر خطا بزرگتر می شود و این موضوع به معنای نوسان پذیری و عدم یکنواختی در سودها،طی سالهای متوالی است.چنانچه مدل به صورت سری زمانی تخمین زده شود وانحراف معیار مقادیر خطا طی 5 سال محاسبه شود،بالا بودن انحراف معیار مقادیر خطای مدل نشان از نوسان سود بالا و کیفیت های پایین دارد که منجر به کاهش توان پیش بینی کنندگی وکیفیت پایین سود می شود.</a:t>
                </a:r>
              </a:p>
              <a:p>
                <a:pPr marL="0" indent="0" algn="r" rtl="1">
                  <a:buNone/>
                </a:pPr>
                <a:endParaRPr lang="fa-IR" sz="1800" dirty="0"/>
              </a:p>
              <a:p>
                <a:pPr marL="0" indent="0" algn="r" rtl="1">
                  <a:buNone/>
                </a:pPr>
                <a:r>
                  <a:rPr lang="fa-IR" sz="1800" b="1" dirty="0" smtClean="0"/>
                  <a:t>مدلهای مبتنی بر شاخص های بازار</a:t>
                </a:r>
              </a:p>
              <a:p>
                <a:pPr marL="0" indent="0" algn="r" rtl="1">
                  <a:buNone/>
                </a:pPr>
                <a:r>
                  <a:rPr lang="fa-IR" sz="1800" b="1" dirty="0" smtClean="0"/>
                  <a:t>1-محتوای ارزش ها:</a:t>
                </a:r>
              </a:p>
              <a:p>
                <a:pPr marL="0" indent="0" algn="r" rtl="1">
                  <a:buNone/>
                </a:pPr>
                <a:r>
                  <a:rPr lang="fa-IR" sz="1800" dirty="0" smtClean="0"/>
                  <a:t>سودی که بر تصمیم های سرمایه گذاران به منظور پیش بینی قیمت و بازده ها موثر باشد.</a:t>
                </a:r>
              </a:p>
              <a:p>
                <a:pPr marL="0" indent="0" algn="r" rtl="1">
                  <a:buNone/>
                </a:pPr>
                <a:r>
                  <a:rPr lang="fa-IR" sz="1800" dirty="0" smtClean="0"/>
                  <a:t>بازده ها</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rtl="1">
                  <a:buNone/>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0</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en-US" sz="1800" dirty="0" smtClean="0"/>
                  <a:t>EP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𝑆</m:t>
                        </m:r>
                      </m:e>
                      <m:sub>
                        <m:r>
                          <a:rPr lang="en-US" sz="1800" b="0" i="1" dirty="0" smtClean="0">
                            <a:latin typeface="Cambria Math" panose="02040503050406030204" pitchFamily="18" charset="0"/>
                          </a:rPr>
                          <m:t>𝑡</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el-GR" sz="1800" dirty="0" smtClean="0">
                    <a:latin typeface="Cambria Math" panose="02040503050406030204" pitchFamily="18" charset="0"/>
                    <a:ea typeface="Cambria Math" panose="02040503050406030204" pitchFamily="18" charset="0"/>
                  </a:rPr>
                  <a:t>β</a:t>
                </a:r>
                <a14:m>
                  <m:oMath xmlns:m="http://schemas.openxmlformats.org/officeDocument/2006/math">
                    <m:sSub>
                      <m:sSubPr>
                        <m:ctrlPr>
                          <a:rPr lang="el-GR" sz="1800" i="1" dirty="0" smtClean="0">
                            <a:latin typeface="Cambria Math" panose="02040503050406030204" pitchFamily="18" charset="0"/>
                            <a:ea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𝑉</m:t>
                        </m:r>
                      </m:e>
                      <m:sub>
                        <m:r>
                          <a:rPr lang="en-US" sz="1800" b="0" i="1" dirty="0" smtClean="0">
                            <a:latin typeface="Cambria Math" panose="02040503050406030204" pitchFamily="18" charset="0"/>
                            <a:ea typeface="Cambria Math" panose="02040503050406030204" pitchFamily="18" charset="0"/>
                          </a:rPr>
                          <m:t>𝑡</m:t>
                        </m:r>
                      </m:sub>
                    </m:sSub>
                  </m:oMath>
                </a14:m>
                <a:r>
                  <a:rPr lang="en-US" sz="1800" dirty="0" smtClean="0"/>
                  <a:t> +</a:t>
                </a:r>
                <a:r>
                  <a:rPr lang="en-US" sz="1800" dirty="0" smtClean="0">
                    <a:latin typeface="Tahoma" panose="020B0604030504040204" pitchFamily="34" charset="0"/>
                    <a:ea typeface="Tahoma" panose="020B0604030504040204" pitchFamily="34" charset="0"/>
                    <a:cs typeface="Tahoma" panose="020B0604030504040204" pitchFamily="34" charset="0"/>
                  </a:rPr>
                  <a:t>ɛ</a:t>
                </a:r>
                <a:endParaRPr lang="fa-IR" sz="18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fa-IR" sz="1800" dirty="0"/>
                  <a:t>برای اطمینان از وجود محتوای ارزش باید از معنادار بودن مدلهای فوق از طریق معناداری آماره </a:t>
                </a:r>
                <a:r>
                  <a:rPr lang="en-US" sz="1800" dirty="0"/>
                  <a:t>F</a:t>
                </a:r>
                <a:r>
                  <a:rPr lang="fa-IR" sz="1800" dirty="0"/>
                  <a:t> و </a:t>
                </a:r>
                <a:r>
                  <a:rPr lang="en-US" sz="1800" dirty="0"/>
                  <a:t>t</a:t>
                </a:r>
                <a:r>
                  <a:rPr lang="fa-IR" sz="1800" dirty="0"/>
                  <a:t> اطمینان حاصل کرد و جهت تشخیص میزان محتوای اطلاعاتی باید به اندازه ضریب تعیین(</a:t>
                </a:r>
                <a14:m>
                  <m:oMath xmlns:m="http://schemas.openxmlformats.org/officeDocument/2006/math">
                    <m:sSup>
                      <m:sSupPr>
                        <m:ctrlPr>
                          <a:rPr lang="fa-IR" sz="1800" i="1">
                            <a:latin typeface="Cambria Math" panose="02040503050406030204" pitchFamily="18" charset="0"/>
                          </a:rPr>
                        </m:ctrlPr>
                      </m:sSupPr>
                      <m:e>
                        <m:r>
                          <a:rPr lang="en-US" sz="1800">
                            <a:latin typeface="Cambria Math" panose="02040503050406030204" pitchFamily="18" charset="0"/>
                          </a:rPr>
                          <m:t>𝑅</m:t>
                        </m:r>
                      </m:e>
                      <m:sup>
                        <m:r>
                          <a:rPr lang="en-US" sz="1800">
                            <a:latin typeface="Cambria Math" panose="02040503050406030204" pitchFamily="18" charset="0"/>
                          </a:rPr>
                          <m:t>2</m:t>
                        </m:r>
                      </m:sup>
                    </m:sSup>
                  </m:oMath>
                </a14:m>
                <a:r>
                  <a:rPr lang="fa-IR" sz="1800" dirty="0"/>
                  <a:t>)یا ضریب تعیین تعدیل شده توجه نمود.هرچه ضریب بالاتر </a:t>
                </a:r>
                <a:r>
                  <a:rPr lang="fa-IR" sz="1800" dirty="0" smtClean="0"/>
                  <a:t>باشد،سود و ارزش     محتوای اطلاعاتی بیشتری دارد.</a:t>
                </a:r>
              </a:p>
              <a:p>
                <a:pPr marL="0" indent="0" algn="r" rtl="1">
                  <a:buNone/>
                </a:pPr>
                <a:r>
                  <a:rPr lang="fa-IR" sz="1800" b="1" dirty="0" smtClean="0"/>
                  <a:t>2-ضریب واکنش ها:</a:t>
                </a:r>
              </a:p>
              <a:p>
                <a:pPr marL="0" indent="0" algn="r" rtl="1">
                  <a:buNone/>
                </a:pPr>
                <a:r>
                  <a:rPr lang="fa-IR" sz="1800" dirty="0" smtClean="0"/>
                  <a:t>شاخص برای تعیین میزان واکنش پذری بازده(قیمت دائم)به تغییرات       است.هرچه تغییرات با شدت بیشتری با بازده ها در ارتباط باشد،دارای کیفیت بالاتری خواهد بود.</a:t>
                </a:r>
              </a:p>
              <a:p>
                <a:pPr marL="0" indent="0" rtl="1">
                  <a:buNone/>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𝑡</m:t>
                        </m:r>
                      </m:sub>
                    </m:sSub>
                    <m:r>
                      <a:rPr lang="en-US" sz="1800" b="0" i="0" smtClean="0">
                        <a:latin typeface="Cambria Math" panose="02040503050406030204" pitchFamily="18" charset="0"/>
                      </a:rPr>
                      <m:t>=</m:t>
                    </m:r>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0</m:t>
                        </m:r>
                      </m:sub>
                    </m:sSub>
                  </m:oMath>
                </a14:m>
                <a:r>
                  <a:rPr lang="en-US" sz="1800" dirty="0" smtClean="0"/>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smtClean="0">
                    <a:latin typeface="Algerian" panose="04020705040A02060702" pitchFamily="82" charset="0"/>
                  </a:rPr>
                  <a:t>∆</a:t>
                </a:r>
                <a:r>
                  <a:rPr lang="en-US" sz="1800" dirty="0" smtClean="0"/>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rPr>
                          <m:t>ɛ</m:t>
                        </m:r>
                      </m:e>
                      <m:sub>
                        <m:r>
                          <a:rPr lang="en-US" sz="1800" b="0" i="1" dirty="0" smtClean="0">
                            <a:latin typeface="Cambria Math" panose="02040503050406030204" pitchFamily="18" charset="0"/>
                          </a:rPr>
                          <m:t>0</m:t>
                        </m:r>
                      </m:sub>
                    </m:sSub>
                  </m:oMath>
                </a14:m>
                <a:endParaRPr lang="en-US" sz="1800" dirty="0" smtClean="0"/>
              </a:p>
              <a:p>
                <a:pPr marL="0" indent="0" rtl="1">
                  <a:buNone/>
                </a:pPr>
                <a:r>
                  <a:rPr lang="en-US" sz="1400" dirty="0" smtClean="0"/>
                  <a:t>           </a:t>
                </a:r>
                <a:r>
                  <a:rPr lang="fa-IR" sz="1400" dirty="0" smtClean="0"/>
                  <a:t> </a:t>
                </a:r>
                <a:r>
                  <a:rPr lang="en-US" sz="1400" dirty="0" smtClean="0"/>
                  <a:t>                   </a:t>
                </a:r>
                <a:r>
                  <a:rPr lang="fa-IR" sz="1400" dirty="0" smtClean="0"/>
                  <a:t>شدت ارتباط بین بازده</a:t>
                </a:r>
                <a:r>
                  <a:rPr lang="en-US" sz="1400" dirty="0" smtClean="0"/>
                  <a:t>          </a:t>
                </a:r>
                <a:r>
                  <a:rPr lang="fa-IR" sz="1400" dirty="0" smtClean="0"/>
                  <a:t> </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5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82597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مدلهای مبتنی بر ویژگی کیفی اطلاعات حسابداری</a:t>
                </a:r>
              </a:p>
              <a:p>
                <a:pPr marL="0" indent="0" algn="r" rtl="1">
                  <a:buNone/>
                </a:pPr>
                <a:r>
                  <a:rPr lang="fa-IR" sz="1800" dirty="0" smtClean="0"/>
                  <a:t>1-تطابق خزینه ها با درآمدها</a:t>
                </a:r>
              </a:p>
              <a:p>
                <a:pPr marL="0" indent="0" algn="r" rtl="1">
                  <a:buNone/>
                </a:pPr>
                <a:r>
                  <a:rPr lang="fa-IR" sz="1800" dirty="0" smtClean="0"/>
                  <a:t>2-به موقع بودن      </a:t>
                </a:r>
              </a:p>
              <a:p>
                <a:pPr marL="0" indent="0" algn="r" rtl="1">
                  <a:buNone/>
                </a:pPr>
                <a:r>
                  <a:rPr lang="fa-IR" sz="1800" dirty="0" smtClean="0"/>
                  <a:t>3-محافظه کاری</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sub>
                    </m:sSub>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0</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l-GR" sz="1800" b="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1</m:t>
                        </m:r>
                      </m:sub>
                    </m:sSub>
                  </m:oMath>
                </a14:m>
                <a:r>
                  <a:rPr lang="en-US" sz="1800" dirty="0" smtClean="0">
                    <a:latin typeface="Algerian" panose="04020705040A02060702" pitchFamily="82" charset="0"/>
                  </a:rPr>
                  <a:t>∆n</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𝑡</m:t>
                        </m:r>
                      </m:sub>
                    </m:sSub>
                  </m:oMath>
                </a14:m>
                <a:r>
                  <a:rPr lang="en-US" sz="1800" dirty="0" smtClean="0"/>
                  <a:t> + </a:t>
                </a:r>
                <a:r>
                  <a:rPr lang="el-GR" sz="1800" dirty="0" smtClean="0">
                    <a:latin typeface="Cambria Math" panose="02040503050406030204" pitchFamily="18" charset="0"/>
                    <a:ea typeface="Cambria Math" panose="02040503050406030204" pitchFamily="18" charset="0"/>
                  </a:rPr>
                  <a:t>β∆</a:t>
                </a:r>
                <a:r>
                  <a:rPr lang="en-US" sz="1800" dirty="0">
                    <a:latin typeface="Algerian" panose="04020705040A02060702" pitchFamily="82" charset="0"/>
                  </a:rPr>
                  <a:t>n</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m:t>
                        </m:r>
                      </m:e>
                      <m:sub>
                        <m:r>
                          <a:rPr lang="en-US" sz="1800" i="1">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rtl="1">
                  <a:buNone/>
                </a:pPr>
                <a:r>
                  <a:rPr lang="en-US" sz="1800" dirty="0" smtClean="0">
                    <a:latin typeface="Tahoma" panose="020B0604030504040204" pitchFamily="34" charset="0"/>
                    <a:ea typeface="Tahoma" panose="020B0604030504040204" pitchFamily="34" charset="0"/>
                    <a:cs typeface="Tahoma" panose="020B0604030504040204" pitchFamily="34" charset="0"/>
                  </a:rPr>
                  <a:t>RE</a:t>
                </a:r>
                <a14:m>
                  <m:oMath xmlns:m="http://schemas.openxmlformats.org/officeDocument/2006/math">
                    <m:sSub>
                      <m:sSubPr>
                        <m:ctrlPr>
                          <a:rPr lang="en-US" sz="1800" i="1" smtClean="0">
                            <a:latin typeface="Cambria Math" panose="02040503050406030204" pitchFamily="18" charset="0"/>
                            <a:ea typeface="Tahoma" panose="020B0604030504040204" pitchFamily="34" charset="0"/>
                            <a:cs typeface="Tahoma" panose="020B0604030504040204" pitchFamily="34" charset="0"/>
                          </a:rPr>
                        </m:ctrlPr>
                      </m:sSubPr>
                      <m:e>
                        <m:r>
                          <a:rPr lang="en-US" sz="1800" b="0" i="1" smtClean="0">
                            <a:latin typeface="Cambria Math" panose="02040503050406030204" pitchFamily="18" charset="0"/>
                            <a:ea typeface="Tahoma" panose="020B0604030504040204" pitchFamily="34" charset="0"/>
                            <a:cs typeface="Tahoma" panose="020B0604030504040204" pitchFamily="34" charset="0"/>
                          </a:rPr>
                          <m:t>𝑉</m:t>
                        </m:r>
                      </m:e>
                      <m:sub>
                        <m:r>
                          <a:rPr lang="en-US" sz="1800" b="0" i="1" smtClean="0">
                            <a:latin typeface="Cambria Math" panose="02040503050406030204" pitchFamily="18" charset="0"/>
                            <a:ea typeface="Tahoma" panose="020B0604030504040204" pitchFamily="34" charset="0"/>
                            <a:cs typeface="Tahoma" panose="020B0604030504040204" pitchFamily="34" charset="0"/>
                          </a:rPr>
                          <m:t>𝑡</m:t>
                        </m:r>
                      </m:sub>
                    </m:sSub>
                    <m:r>
                      <a:rPr lang="en-US" sz="1800" b="0" i="0" smtClean="0">
                        <a:latin typeface="Cambria Math" panose="02040503050406030204" pitchFamily="18" charset="0"/>
                        <a:ea typeface="Tahoma" panose="020B0604030504040204" pitchFamily="34" charset="0"/>
                        <a:cs typeface="Tahoma" panose="020B0604030504040204" pitchFamily="34" charset="0"/>
                      </a:rPr>
                      <m:t>= </m:t>
                    </m:r>
                    <m:sSub>
                      <m:sSubPr>
                        <m:ctrlPr>
                          <a:rPr lang="en-US" sz="1800" b="0" i="1" smtClean="0">
                            <a:latin typeface="Cambria Math" panose="02040503050406030204" pitchFamily="18" charset="0"/>
                            <a:ea typeface="Tahoma" panose="020B0604030504040204" pitchFamily="34" charset="0"/>
                            <a:cs typeface="Tahoma" panose="020B0604030504040204" pitchFamily="34" charset="0"/>
                          </a:rPr>
                        </m:ctrlPr>
                      </m:sSubPr>
                      <m:e>
                        <m:r>
                          <m:rPr>
                            <m:sty m:val="p"/>
                          </m:rPr>
                          <a:rPr lang="el-GR" sz="1800" b="0" i="1" smtClean="0">
                            <a:latin typeface="Cambria Math" panose="02040503050406030204" pitchFamily="18" charset="0"/>
                            <a:ea typeface="Cambria Math" panose="02040503050406030204" pitchFamily="18" charset="0"/>
                            <a:cs typeface="Tahoma" panose="020B0604030504040204" pitchFamily="34" charset="0"/>
                          </a:rPr>
                          <m:t>β</m:t>
                        </m:r>
                      </m:e>
                      <m:sub>
                        <m:r>
                          <a:rPr lang="en-US" sz="1800" b="0" i="1" smtClean="0">
                            <a:latin typeface="Cambria Math" panose="02040503050406030204" pitchFamily="18" charset="0"/>
                            <a:ea typeface="Tahoma" panose="020B0604030504040204" pitchFamily="34" charset="0"/>
                            <a:cs typeface="Tahoma" panose="020B0604030504040204" pitchFamily="34" charset="0"/>
                          </a:rPr>
                          <m:t>0</m:t>
                        </m:r>
                      </m:sub>
                    </m:sSub>
                  </m:oMath>
                </a14:m>
                <a:r>
                  <a:rPr lang="en-US" sz="1800" dirty="0" smtClean="0"/>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1</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smtClean="0"/>
                  <a:t> </a:t>
                </a:r>
                <a:r>
                  <a:rPr lang="en-US" sz="1800" dirty="0"/>
                  <a:t>EX</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𝑃</m:t>
                        </m:r>
                      </m:e>
                      <m:sub>
                        <m:r>
                          <a:rPr lang="en-US" sz="1800" i="1" dirty="0">
                            <a:latin typeface="Cambria Math" panose="02040503050406030204" pitchFamily="18" charset="0"/>
                          </a:rPr>
                          <m:t>𝑡</m:t>
                        </m:r>
                      </m:sub>
                    </m:sSub>
                  </m:oMath>
                </a14:m>
                <a:r>
                  <a:rPr lang="en-US" sz="1800" dirty="0" smtClean="0"/>
                  <a:t>+</a:t>
                </a:r>
              </a:p>
              <a:p>
                <a:pPr marL="0" indent="0" algn="r" rtl="1">
                  <a:buNone/>
                </a:pPr>
                <a:r>
                  <a:rPr lang="fa-IR" sz="1800" b="1" dirty="0" smtClean="0"/>
                  <a:t>مدلهای مبتنی بر مفهوم مدیریت ها</a:t>
                </a:r>
              </a:p>
              <a:p>
                <a:pPr marL="0" indent="0" algn="r" rtl="1">
                  <a:buNone/>
                </a:pPr>
                <a:endParaRPr lang="fa-IR" sz="1800" b="1" dirty="0"/>
              </a:p>
              <a:p>
                <a:pPr marL="0" indent="0" algn="r" rtl="1">
                  <a:buNone/>
                </a:pPr>
                <a:r>
                  <a:rPr lang="fa-IR" sz="1800" b="1" dirty="0" smtClean="0"/>
                  <a:t>1-مبانی نظری کیفیت اقلیم در مدل ریچو و دیچف: (شاخص کیفیت اقلیم تعهدی)</a:t>
                </a:r>
              </a:p>
              <a:p>
                <a:pPr marL="0" indent="0" rtl="1">
                  <a:buNone/>
                </a:pP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𝑡</m:t>
                        </m:r>
                      </m:sub>
                    </m:sSub>
                    <m:r>
                      <a:rPr lang="en-US" sz="1800" b="0" i="0" smtClean="0">
                        <a:latin typeface="Cambria Math" panose="02040503050406030204" pitchFamily="18" charset="0"/>
                      </a:rPr>
                      <m:t>=</m:t>
                    </m:r>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0</m:t>
                        </m:r>
                      </m:sub>
                    </m:sSub>
                  </m:oMath>
                </a14:m>
                <a:r>
                  <a:rPr lang="en-US" sz="1800" dirty="0" smtClean="0">
                    <a:latin typeface="Algerian" panose="04020705040A02060702" pitchFamily="82" charset="0"/>
                  </a:rPr>
                  <a:t>+</a:t>
                </a: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en-US" sz="1800" i="1">
                            <a:latin typeface="Cambria Math" panose="02040503050406030204" pitchFamily="18" charset="0"/>
                          </a:rPr>
                          <m:t>1</m:t>
                        </m:r>
                      </m:sub>
                    </m:sSub>
                  </m:oMath>
                </a14:m>
                <a:r>
                  <a:rPr lang="en-US" sz="1800" dirty="0" smtClean="0">
                    <a:latin typeface="Algerian" panose="04020705040A02060702" pitchFamily="82" charset="0"/>
                  </a:rPr>
                  <a:t>Cf</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𝑂</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latin typeface="Algerian" panose="04020705040A02060702" pitchFamily="82" charset="0"/>
                  </a:rPr>
                  <a:t>+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en-US" sz="1800" dirty="0" smtClean="0">
                    <a:latin typeface="Algerian" panose="04020705040A02060702" pitchFamily="82" charset="0"/>
                  </a:rPr>
                  <a:t> </a:t>
                </a:r>
                <a:r>
                  <a:rPr lang="en-US" sz="1800" dirty="0" err="1">
                    <a:latin typeface="Algerian" panose="04020705040A02060702" pitchFamily="82" charset="0"/>
                  </a:rPr>
                  <a:t>Cf</a:t>
                </a:r>
                <a:r>
                  <a:rPr lang="en-US" sz="1800" dirty="0">
                    <a:latin typeface="Algerian" panose="04020705040A02060702" pitchFamily="82" charset="0"/>
                  </a:rPr>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𝑂</m:t>
                        </m:r>
                      </m:e>
                      <m:sub>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sub>
                    </m:sSub>
                  </m:oMath>
                </a14:m>
                <a:r>
                  <a:rPr lang="en-US" sz="1800" dirty="0" smtClean="0">
                    <a:latin typeface="Algerian" panose="04020705040A02060702" pitchFamily="82" charset="0"/>
                  </a:rPr>
                  <a:t> + </a:t>
                </a:r>
                <a:r>
                  <a:rPr lang="en-US" sz="1800" dirty="0" smtClean="0">
                    <a:latin typeface="Tahoma" panose="020B0604030504040204" pitchFamily="34" charset="0"/>
                    <a:ea typeface="Tahoma" panose="020B0604030504040204" pitchFamily="34" charset="0"/>
                    <a:cs typeface="Tahoma" panose="020B0604030504040204" pitchFamily="34" charset="0"/>
                  </a:rPr>
                  <a:t>ɛ                                 </a:t>
                </a:r>
                <a:r>
                  <a:rPr lang="fa-IR" sz="1800" dirty="0" smtClean="0">
                    <a:latin typeface="Algerian" panose="04020705040A02060702" pitchFamily="82" charset="0"/>
                  </a:rPr>
                  <a:t>∆</a:t>
                </a:r>
                <a:r>
                  <a:rPr lang="en-US" sz="1800" dirty="0" smtClean="0">
                    <a:latin typeface="Algerian" panose="04020705040A02060702" pitchFamily="82" charset="0"/>
                  </a:rPr>
                  <a:t>w</a:t>
                </a:r>
              </a:p>
              <a:p>
                <a:pPr marL="0" indent="0" algn="r" rtl="1">
                  <a:buNone/>
                </a:pPr>
                <a:r>
                  <a:rPr lang="fa-IR" sz="1800" dirty="0" smtClean="0">
                    <a:latin typeface="Algerian" panose="04020705040A02060702" pitchFamily="82" charset="0"/>
                  </a:rPr>
                  <a:t>مبانی نظری مدل:</a:t>
                </a:r>
              </a:p>
              <a:p>
                <a:pPr marL="0" indent="0" algn="r" rtl="1">
                  <a:buNone/>
                </a:pPr>
                <a:r>
                  <a:rPr lang="fa-IR" sz="1800" dirty="0" smtClean="0">
                    <a:latin typeface="Algerian" panose="04020705040A02060702" pitchFamily="82" charset="0"/>
                  </a:rPr>
                  <a:t>این مدل بیان می کند که اقلام تعهدی در سال با جریانهای نقدی سال قبل،سال جاری و سال آتی در ارتباط است و بر وجه نقد این سه دوره تاثیر گذاشته یا خواهد گذاشت.</a:t>
                </a:r>
              </a:p>
              <a:p>
                <a:pPr marL="0" indent="0" algn="r" rtl="1">
                  <a:buNone/>
                </a:pPr>
                <a:r>
                  <a:rPr lang="fa-IR" sz="1800" dirty="0" smtClean="0">
                    <a:latin typeface="Algerian" panose="04020705040A02060702" pitchFamily="82" charset="0"/>
                  </a:rPr>
                  <a:t>به عنوان مثال تغییرات حسابهای دریافتی در سال جاری می تواند بر جریان نقد عملیاتی سال جاری و سال آینده تاثیر گذار باشد و برخی اقلام تعهدی نظر      دریافت ها و پیش پرداخت ها که در سال قبل و             ایجاد شده اند بر وجه نقد عملیاتی سال قبل سال جاری و یا سال آینده تاثیر می گذارند.</a:t>
                </a:r>
              </a:p>
              <a:p>
                <a:pPr marL="0" indent="0" algn="r" rtl="1">
                  <a:buNone/>
                </a:pPr>
                <a:r>
                  <a:rPr lang="fa-IR" sz="1800" dirty="0" smtClean="0">
                    <a:latin typeface="Algerian" panose="04020705040A02060702" pitchFamily="82" charset="0"/>
                  </a:rPr>
                  <a:t>هر چه اقلام تعهدی بیشتر از این ویژگی(تاثیر بر وجوه نقد عملیاتی برخوردار باشند دارای کیفیت بالاتری هستند و برعکس در نتیجه سود نیز از کیفیت بالاتری برخوردار خواهد بود و بر عکس.</a:t>
                </a:r>
              </a:p>
              <a:p>
                <a:pPr marL="0" indent="0" algn="r" rtl="1">
                  <a:buNone/>
                </a:pPr>
                <a:r>
                  <a:rPr lang="fa-IR" sz="1800" dirty="0" smtClean="0">
                    <a:latin typeface="Algerian" panose="04020705040A02060702" pitchFamily="82" charset="0"/>
                  </a:rPr>
                  <a:t>مقادیر خطا در مدل نشان دهنده ی ارقام غیر عادی متغیر وابسته(اقلام تعهدی)است و هر چه مقادیر خطای مدل برای یک شرکت بالاتر باشدقابلیت تبدیل اقلام تعهدی به وجه نقد کاهش یافته و در نتیجه کیفیت اقلام تعهدی کم می 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18840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مطالعه ی موردی که به تفصیل ابعاد مختلف پدیده مورد مطالعه ، مشاهده و تفسیر می شود در پژوهش تطبیقی پژوهشگر در پی مقایسه ی دو یا چند پدیده می باشد و پژوهش تاریخی نیز روشی برای توصیف رویدادهای گذشته و تحلیل روابط بین پدیده ها می باشد.</a:t>
            </a:r>
          </a:p>
          <a:p>
            <a:pPr marL="0" indent="0" algn="r" rtl="1">
              <a:buNone/>
            </a:pPr>
            <a:r>
              <a:rPr lang="fa-IR" sz="1800" dirty="0" smtClean="0"/>
              <a:t>ج)پژوهشخای اکتشافی:این نوع پژوهش در خصوص شناسایی و تشریع پدیده هایی به کار می رود که پیش از این اطلاعاتی درباره آنها در دست نبوده است و شامل پژوهش پیش گویانه،تئوری زمینه ای و روش واقعی است.در پژوهش پیش گویانه امکان وقوع یک پدیده ی خاص در شرایط مشابه پیش بینی می شود.تئوری زمینه ای و روش دلفی نیز جز پژوهش های کیفی هستند که به کمک این روش ها،می توان اقدام به تدوین نظریه های جدید در رشته ی حسابداری کرد.</a:t>
            </a:r>
          </a:p>
          <a:p>
            <a:pPr marL="0" indent="0" algn="r" rtl="1">
              <a:buNone/>
            </a:pPr>
            <a:r>
              <a:rPr lang="fa-IR" sz="1800" dirty="0" smtClean="0"/>
              <a:t>د)پژوهش میدانی:</a:t>
            </a:r>
          </a:p>
          <a:p>
            <a:pPr marL="0" indent="0" algn="r" rtl="1">
              <a:buNone/>
            </a:pPr>
            <a:r>
              <a:rPr lang="fa-IR" sz="1800" dirty="0" smtClean="0"/>
              <a:t>به منظور کشف و تشریح پدیده های واثعی صورت می گیرد.</a:t>
            </a:r>
          </a:p>
          <a:p>
            <a:pPr marL="0" indent="0" algn="r" rtl="1">
              <a:buNone/>
            </a:pPr>
            <a:r>
              <a:rPr lang="fa-IR" sz="1800" dirty="0" smtClean="0"/>
              <a:t>روش گردآوری داده ها:</a:t>
            </a:r>
          </a:p>
          <a:p>
            <a:pPr marL="0" indent="0" algn="r" rtl="1">
              <a:buNone/>
            </a:pPr>
            <a:r>
              <a:rPr lang="fa-IR" sz="1800" dirty="0" smtClean="0"/>
              <a:t>یکی از مراحل اساسی در اجرای پژوهش،گردآوری اطلاعات و داده ها است گردآوری داده ها از طریق روش های پرسش نامه،مصاحبه،مشاهده و اسناد کاری انجام می شود که ممکن است در یک پژوهش به صورت همزمان از بیش از یک روش برای گردآوری داده ها استفاده شود.</a:t>
            </a:r>
          </a:p>
          <a:p>
            <a:pPr marL="0" indent="0" algn="r" rtl="1">
              <a:buNone/>
            </a:pPr>
            <a:r>
              <a:rPr lang="fa-IR" sz="1800" dirty="0" smtClean="0"/>
              <a:t>روش تحلیل داده ها:</a:t>
            </a:r>
          </a:p>
          <a:p>
            <a:pPr marL="0" indent="0" algn="r" rtl="1">
              <a:buNone/>
            </a:pPr>
            <a:r>
              <a:rPr lang="fa-IR" sz="1800" dirty="0" smtClean="0"/>
              <a:t>تحلیل داده ها فرآیند خلاصه،دسته بندی و پردازش داده های اولیه می باشد به طوری که زمینه تحلیل و ارتباط بین داده ها و متغیرها فراهم شود تحلیل داده ها به دو دسته ی:تحلیل توصیفی و تحلیل استنباطی تقسیم می شود.در تحلیل توصیفی از طریق شاخص های آمار توصیفی(از قبیل میانگین،میانه،کمینه،بیشینه و ...)به تحلیل پرداخته می شود و در تحلیل استنباطی،بررسی و آزمون روابط بین متغیرها از طریق آزمون ضرایب همبستگی و مدل گریسون و ... انجام می شود.</a:t>
            </a:r>
          </a:p>
        </p:txBody>
      </p:sp>
    </p:spTree>
    <p:extLst>
      <p:ext uri="{BB962C8B-B14F-4D97-AF65-F5344CB8AC3E}">
        <p14:creationId xmlns:p14="http://schemas.microsoft.com/office/powerpoint/2010/main" val="337359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2-توضیح دهید چگونه تطابق هزینه ها با درامدها می تواند معیاری از کیفیت می باشد؟</a:t>
                </a:r>
              </a:p>
              <a:p>
                <a:pPr marL="0" indent="0" algn="r" rtl="1">
                  <a:buNone/>
                </a:pPr>
                <a:r>
                  <a:rPr lang="fa-IR" sz="1800" dirty="0" smtClean="0"/>
                  <a:t>درآمد کل سال جاری مدل ریچف و تانگ</a:t>
                </a:r>
              </a:p>
              <a:p>
                <a:pPr marL="0" indent="0" rtl="1">
                  <a:buNone/>
                </a:pPr>
                <a:r>
                  <a:rPr lang="en-US" sz="1800" dirty="0" smtClean="0"/>
                  <a:t>RE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2</m:t>
                        </m:r>
                      </m:sub>
                    </m:sSub>
                  </m:oMath>
                </a14:m>
                <a:r>
                  <a:rPr lang="en-US" sz="1800" dirty="0"/>
                  <a:t> </a:t>
                </a:r>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3</m:t>
                        </m:r>
                      </m:sub>
                    </m:sSub>
                  </m:oMath>
                </a14:m>
                <a:r>
                  <a:rPr lang="en-US" sz="1800" dirty="0" smtClean="0"/>
                  <a:t>EX</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𝑃</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dirty="0"/>
                  <a:t>این مدل بیان می کند که درآمدهای هر سال به هزینه های سال جاری،سال قبل و سال آتی وابسته </a:t>
                </a:r>
                <a:r>
                  <a:rPr lang="fa-IR" sz="1800" dirty="0" smtClean="0"/>
                  <a:t>است.وابستگی درآمدها به هزینه های سال آینده(</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3</m:t>
                        </m:r>
                      </m:sub>
                    </m:sSub>
                  </m:oMath>
                </a14:m>
                <a:r>
                  <a:rPr lang="fa-IR" sz="1800" dirty="0" smtClean="0"/>
                  <a:t>)بیانگرعدم رعایت اصل تطابق،وابستگی درآمد به هزینه سال گذشته(</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1</m:t>
                        </m:r>
                      </m:sub>
                    </m:sSub>
                  </m:oMath>
                </a14:m>
                <a:r>
                  <a:rPr lang="fa-IR" sz="1800" dirty="0" smtClean="0"/>
                  <a:t>)بیانگر شناسایی زود هنگام هزینه ها نسبت به هزینه ها و رعایت محافظه کاری و وابستگی درآمدها و به هزینه های سال جاری(</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t>)بیانگر رعایت دقیق و کامل اصل تطابق است.</a:t>
                </a:r>
              </a:p>
              <a:p>
                <a:pPr marL="0" indent="0" algn="r" rtl="1">
                  <a:buNone/>
                </a:pPr>
                <a:r>
                  <a:rPr lang="fa-IR" sz="1800" dirty="0" smtClean="0"/>
                  <a:t>در مدل مذکور ضریب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latin typeface="Tahoma" panose="020B0604030504040204" pitchFamily="34" charset="0"/>
                    <a:ea typeface="Tahoma" panose="020B0604030504040204" pitchFamily="34" charset="0"/>
                    <a:cs typeface="Tahoma" panose="020B0604030504040204" pitchFamily="34" charset="0"/>
                  </a:rPr>
                  <a:t>˂</a:t>
                </a:r>
                <a:r>
                  <a:rPr lang="fa-IR" sz="1800" dirty="0" smtClean="0"/>
                  <a:t>0 نشان دهنده رعایت اصل تطابق است و هر چه </a:t>
                </a:r>
                <a14:m>
                  <m:oMath xmlns:m="http://schemas.openxmlformats.org/officeDocument/2006/math">
                    <m:sSub>
                      <m:sSubPr>
                        <m:ctrlPr>
                          <a:rPr lang="en-US" sz="1800" i="1" dirty="0">
                            <a:latin typeface="Cambria Math" panose="02040503050406030204" pitchFamily="18" charset="0"/>
                          </a:rPr>
                        </m:ctrlPr>
                      </m:sSubPr>
                      <m:e>
                        <m:r>
                          <m:rPr>
                            <m:sty m:val="p"/>
                          </m:rPr>
                          <a:rPr lang="el-GR" sz="1800" i="1" dirty="0">
                            <a:latin typeface="Cambria Math" panose="02040503050406030204" pitchFamily="18" charset="0"/>
                            <a:ea typeface="Cambria Math" panose="02040503050406030204" pitchFamily="18" charset="0"/>
                          </a:rPr>
                          <m:t>β</m:t>
                        </m:r>
                      </m:e>
                      <m:sub>
                        <m:r>
                          <a:rPr lang="en-US" sz="1800" i="1" dirty="0">
                            <a:latin typeface="Cambria Math" panose="02040503050406030204" pitchFamily="18" charset="0"/>
                          </a:rPr>
                          <m:t>2</m:t>
                        </m:r>
                      </m:sub>
                    </m:sSub>
                  </m:oMath>
                </a14:m>
                <a:r>
                  <a:rPr lang="fa-IR" sz="1800" dirty="0" smtClean="0"/>
                  <a:t> بزرگتر باشد،تطابق بین هزینه ها و درآمدهای سال جاری بیشتر بوده است.تطابق بیشتر نیز به معنای کیفیت بالاتر سود می باشد.</a:t>
                </a:r>
              </a:p>
              <a:p>
                <a:pPr marL="0" indent="0" algn="r" rtl="1">
                  <a:buNone/>
                </a:pPr>
                <a:r>
                  <a:rPr lang="fa-IR" sz="1800" b="1" dirty="0" smtClean="0"/>
                  <a:t>3-دلیل استفاده از قیمت ها     در پایان تیر ماه به جای قیمت پایان سال</a:t>
                </a:r>
              </a:p>
              <a:p>
                <a:pPr marL="0" indent="0" algn="r" rtl="1">
                  <a:buNone/>
                </a:pPr>
                <a:r>
                  <a:rPr lang="fa-IR" sz="1800" dirty="0" smtClean="0"/>
                  <a:t>منظور از ارزش سهام پایان سال،ارزش سهام شرکت پس از تصویب صورتهای مالی حسبرسی شده و تشکیل مجمع عمومی می باشد.زیرا اطلاعات سود پس ازانتشار صورت های مالی مصوب به شکل بهتری در قیمت سهم منعکس می شود.</a:t>
                </a:r>
              </a:p>
              <a:p>
                <a:pPr marL="0" indent="0" algn="r" rtl="1">
                  <a:buNone/>
                </a:pPr>
                <a:r>
                  <a:rPr lang="fa-IR" sz="1800" b="1" dirty="0" smtClean="0"/>
                  <a:t>4-سود خالص در مبنای نقدی و مبنای تعهدی:</a:t>
                </a:r>
              </a:p>
              <a:p>
                <a:pPr marL="0" indent="0" algn="r" rtl="1">
                  <a:buNone/>
                </a:pPr>
                <a:r>
                  <a:rPr lang="fa-IR" sz="1800" dirty="0" smtClean="0"/>
                  <a:t>در مبنای مهم حسابداری برای شناسایی درآمد و هزینه و گزارشگری می برد،مبنای نقدی و مبنای تعهدی است.در مبنای نقدی،درآمد در زمان دریافت وجه نقد و هزینه در زمان پرداخت وجه نقد شناسایی می شود.این مبنا به دلیل عینی بودن جریان وجه نقد مفید است.اما واقعیت رویدادهای     شرکت و عملکرد مدیریت را به درستی نشان نمیدهد.</a:t>
                </a:r>
              </a:p>
              <a:p>
                <a:pPr marL="0" indent="0" algn="r" rtl="1">
                  <a:buNone/>
                </a:pPr>
                <a:r>
                  <a:rPr lang="fa-IR" sz="1800" dirty="0" smtClean="0"/>
                  <a:t>استفاده از مبنای تعهدی به منظور رفع محدود تیر ماهی منای نقدی و بهبود کیفیت      عملکرد مالی شرکت توسط استانداردهای حسابداری الزامی شد.در مبنای تعهدی،درآمدها در زمان تحقیق و هزینه ها در زمان وقوع شناسایی می شوند.یعنی چنانچه شرکت فرآیند کسب و کار را طی کردخ و احتمال دریافت وجه نیز وجود داشته باشد،درآمد شناسایی می شود حتی اگر وجهی بابت آن دریافت شده باشد و هزینه ها نیز در زمان دریافت کالا و خدمات مورد نیاز و ایجاد تعهد به پرداخت وجه آن شناسایی می شوند،حتی اگر وجهی بابت آن پرداخت نشده باشد.</a:t>
                </a:r>
              </a:p>
              <a:p>
                <a:pPr marL="0" indent="0" algn="r" rtl="1">
                  <a:buNone/>
                </a:pPr>
                <a:r>
                  <a:rPr lang="fa-IR" sz="1800" dirty="0" smtClean="0"/>
                  <a:t>مبنای تعهدی واقعیت های اقتصادی در شرکت را به صورت کامل تر و شفاف تر منعکس می کند اما به دلیل برخی قضاوتها در خصوص زمان شناسایی درآمدها و هزینه ها و امکان انتقال آنها ازسالی به سال دیگر،ممکن است اقلام درآمدهزینه توسط مدیریت مورد دستکاری واقع شوند.</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5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321151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3-دلیل استفاده از قیمت های سهام در پایان تیرماه به جای قیمت پایان سال</a:t>
            </a:r>
          </a:p>
          <a:p>
            <a:pPr marL="0" indent="0" algn="r" rtl="1">
              <a:buNone/>
            </a:pPr>
            <a:r>
              <a:rPr lang="fa-IR" sz="1800" dirty="0" smtClean="0"/>
              <a:t>منظور از ارزش سهام پایان سال،ارزش سهام شرکت پس از تصویب صورتهای حسابرسی شده و تشکیل مجمع عمومی می باشد.زیرا اطلاعات سود پس از انتشار صورت های مالی مصوب به شکل بهتری در قیمت سهم منعکس می شود.</a:t>
            </a:r>
          </a:p>
          <a:p>
            <a:pPr marL="0" indent="0" algn="r" rtl="1">
              <a:buNone/>
            </a:pPr>
            <a:r>
              <a:rPr lang="fa-IR" sz="1800" b="1" dirty="0" smtClean="0"/>
              <a:t>4-سود خالص در مبنای نقدی و مبنای تعهدی</a:t>
            </a:r>
          </a:p>
          <a:p>
            <a:pPr marL="0" indent="0" algn="r" rtl="1">
              <a:buNone/>
            </a:pPr>
            <a:r>
              <a:rPr lang="fa-IR" sz="1800" dirty="0" smtClean="0"/>
              <a:t>دو مبنای مهم حسابداری برای شناسایی درآمد و هزینه و گردشگری ،مبنای نقدی و مبنای تعهدی است.درمبنای نقدی،درآمد در زمان دریافت وجه نقد و هزینه در زمان پرداخت وجه  نقد شناسایی می شود.این مبنا به دلیل عینی بودن جریان وجه نقد مفید است اما واقعیت رویداهای مالی شرکت و عملکرد مدیریت را به درستی نشان نمی دهد.</a:t>
            </a:r>
          </a:p>
          <a:p>
            <a:pPr marL="0" indent="0" algn="r" rtl="1">
              <a:buNone/>
            </a:pPr>
            <a:r>
              <a:rPr lang="fa-IR" sz="1800" dirty="0" smtClean="0"/>
              <a:t>استفاده از مبنای تعهدی به منظور رفع محدودیت های مبنای نقدی و بهبود کیفیت گذار در اثر عملکرد مالی شرکت توسط استانداردهای حسابداری الزام شد.در مبنای تعهدی،درآمدها در زمان تحقیق  هزینه ها در زمان وقوع شناسایی می شوند.یعنی چنانچه شرکت فرایند کسب را یط کرده و احتمال دریافت وجه نیز را داشته باشد درآمد شناسایی می شود حتی اگر وجهی،بابت آن دریافت شده باشد و هزینه ها نیز در زمان دریافت کالا و خدمات مورد نیاز و ایجاد تعهد به پرداخت وجه آن شناسایی می شوند،حتی اگر وجهی بابت آن پرداخت نشده باشد.مبنای تعهدی واقعیت های اقتصادی در شرکت را به صورت کامل تر و شفاف تر منعکس می کند اما به دلیل برخی قضاوتها در خصوص زمان شناسایی درآمدها و هزینه ها و امکان انتقال انها از سالی به سال دیگر،ممکن است اقلام درآمد هزینه توسط مدیریت مورد دستکای واقع شوند.</a:t>
            </a:r>
            <a:endParaRPr lang="en-US" sz="1800" dirty="0"/>
          </a:p>
        </p:txBody>
      </p:sp>
    </p:spTree>
    <p:extLst>
      <p:ext uri="{BB962C8B-B14F-4D97-AF65-F5344CB8AC3E}">
        <p14:creationId xmlns:p14="http://schemas.microsoft.com/office/powerpoint/2010/main" val="401773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دهم:مدیریت سود</a:t>
            </a:r>
          </a:p>
          <a:p>
            <a:pPr marL="0" indent="0" algn="r" rtl="1">
              <a:buNone/>
            </a:pPr>
            <a:r>
              <a:rPr lang="fa-IR" sz="1800" dirty="0" smtClean="0"/>
              <a:t>دخالت هدفمند در فرآیند گزارشگری مالی برون سازکانی با هدف تحصیل منافع شخصی را مدیریت نی گویند.</a:t>
            </a:r>
          </a:p>
          <a:p>
            <a:pPr marL="0" indent="0" algn="r" rtl="1">
              <a:buNone/>
            </a:pPr>
            <a:r>
              <a:rPr lang="fa-IR" sz="1800" dirty="0" smtClean="0"/>
              <a:t>ابزارهای مدیریت:</a:t>
            </a:r>
          </a:p>
          <a:p>
            <a:pPr marL="0" indent="0" algn="r" rtl="1">
              <a:buNone/>
            </a:pPr>
            <a:r>
              <a:rPr lang="fa-IR" sz="1800" dirty="0" smtClean="0"/>
              <a:t>1-دستکاری روشهای حسابداری </a:t>
            </a:r>
          </a:p>
          <a:p>
            <a:pPr marL="0" indent="0" algn="r" rtl="1">
              <a:buNone/>
            </a:pPr>
            <a:r>
              <a:rPr lang="fa-IR" sz="1800" dirty="0" smtClean="0"/>
              <a:t>2-کنترل اقلام تعهدی                                                              مدیریت های فرصت طلبانه</a:t>
            </a:r>
          </a:p>
          <a:p>
            <a:pPr marL="0" indent="0" algn="r" rtl="1">
              <a:buNone/>
            </a:pPr>
            <a:r>
              <a:rPr lang="fa-IR" sz="1800" dirty="0" smtClean="0"/>
              <a:t>3-تصمیم های اقتصادی                                الف)از نظر هدف      مدیریت های مبتنی بر کاردانی</a:t>
            </a:r>
          </a:p>
          <a:p>
            <a:pPr marL="0" indent="0" algn="r" rtl="1">
              <a:buNone/>
            </a:pPr>
            <a:endParaRPr lang="fa-IR" sz="1800" dirty="0" smtClean="0"/>
          </a:p>
          <a:p>
            <a:pPr marL="0" indent="0" algn="r" rtl="1">
              <a:buNone/>
            </a:pPr>
            <a:r>
              <a:rPr lang="fa-IR" sz="1800" dirty="0" smtClean="0"/>
              <a:t>تقصیم بندی مدیریت سود از 3 منظر مختلف       ب)از نظر ابزار        مدیریت های مبتنی بر اقلام تعهدی </a:t>
            </a:r>
          </a:p>
          <a:p>
            <a:pPr marL="0" indent="0" algn="r" rtl="1">
              <a:buNone/>
            </a:pPr>
            <a:r>
              <a:rPr lang="fa-IR" sz="1800" dirty="0"/>
              <a:t> </a:t>
            </a:r>
            <a:r>
              <a:rPr lang="fa-IR" sz="1800" dirty="0" smtClean="0"/>
              <a:t>                                                                                    مدیریت های مبتنی بر         واقعی                             </a:t>
            </a:r>
          </a:p>
          <a:p>
            <a:pPr marL="0" indent="0" algn="r" rtl="1">
              <a:buNone/>
            </a:pPr>
            <a:r>
              <a:rPr lang="fa-IR" sz="1800" dirty="0"/>
              <a:t> </a:t>
            </a:r>
            <a:r>
              <a:rPr lang="fa-IR" sz="1800" dirty="0" smtClean="0"/>
              <a:t>                                                          ج)مدیریت سود مبتنی بر اقلام تعهدی      حداقل سازی سود</a:t>
            </a:r>
          </a:p>
          <a:p>
            <a:pPr marL="0" indent="0" algn="r" rtl="1">
              <a:buNone/>
            </a:pPr>
            <a:r>
              <a:rPr lang="fa-IR" sz="1800" dirty="0"/>
              <a:t> </a:t>
            </a:r>
            <a:r>
              <a:rPr lang="fa-IR" sz="1800" dirty="0" smtClean="0"/>
              <a:t>                                                                                                           حداکثر سازی سود</a:t>
            </a:r>
          </a:p>
          <a:p>
            <a:pPr marL="0" indent="0" algn="r" rtl="1">
              <a:buNone/>
            </a:pPr>
            <a:r>
              <a:rPr lang="fa-IR" sz="1800" dirty="0"/>
              <a:t> </a:t>
            </a:r>
            <a:r>
              <a:rPr lang="fa-IR" sz="1800" dirty="0" smtClean="0"/>
              <a:t>                                                                                                          هموار سازی سود</a:t>
            </a:r>
          </a:p>
          <a:p>
            <a:pPr marL="0" indent="0" algn="r" rtl="1">
              <a:buNone/>
            </a:pPr>
            <a:endParaRPr lang="fa-IR" sz="1800" dirty="0"/>
          </a:p>
          <a:p>
            <a:pPr marL="0" indent="0" algn="r" rtl="1">
              <a:buNone/>
            </a:pPr>
            <a:r>
              <a:rPr lang="fa-IR" sz="1800" dirty="0" smtClean="0"/>
              <a:t>انگیزه های اعمال مدیریت </a:t>
            </a:r>
          </a:p>
          <a:p>
            <a:pPr algn="r" rtl="1">
              <a:buFont typeface="Arial" panose="020B0604020202020204" pitchFamily="34" charset="0"/>
              <a:buChar char="◙"/>
            </a:pPr>
            <a:r>
              <a:rPr lang="fa-IR" sz="1800" dirty="0" smtClean="0"/>
              <a:t>انگیزه پاداش</a:t>
            </a:r>
          </a:p>
          <a:p>
            <a:pPr algn="r" rtl="1">
              <a:buFont typeface="Arial" panose="020B0604020202020204" pitchFamily="34" charset="0"/>
              <a:buChar char="◙"/>
            </a:pPr>
            <a:r>
              <a:rPr lang="fa-IR" sz="1800" dirty="0" smtClean="0"/>
              <a:t>انگیزه قرارداد بدهی</a:t>
            </a:r>
          </a:p>
          <a:p>
            <a:pPr algn="r" rtl="1">
              <a:buFont typeface="Arial" panose="020B0604020202020204" pitchFamily="34" charset="0"/>
              <a:buChar char="◙"/>
            </a:pPr>
            <a:r>
              <a:rPr lang="fa-IR" sz="1800" dirty="0" smtClean="0"/>
              <a:t>انگیزه هزینه های سیاسی</a:t>
            </a:r>
          </a:p>
          <a:p>
            <a:pPr algn="r" rtl="1">
              <a:buFont typeface="Arial" panose="020B0604020202020204" pitchFamily="34" charset="0"/>
              <a:buChar char="◙"/>
            </a:pPr>
            <a:r>
              <a:rPr lang="fa-IR" sz="1800" dirty="0" smtClean="0"/>
              <a:t>انگیزه مالیاتی</a:t>
            </a:r>
          </a:p>
        </p:txBody>
      </p:sp>
      <p:sp>
        <p:nvSpPr>
          <p:cNvPr id="4" name="Right Brace 3"/>
          <p:cNvSpPr/>
          <p:nvPr/>
        </p:nvSpPr>
        <p:spPr>
          <a:xfrm>
            <a:off x="8353425" y="1943099"/>
            <a:ext cx="400050" cy="168592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Arrow Connector 7"/>
          <p:cNvCxnSpPr/>
          <p:nvPr/>
        </p:nvCxnSpPr>
        <p:spPr>
          <a:xfrm flipH="1">
            <a:off x="6724650" y="2057400"/>
            <a:ext cx="257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6705600" y="1704975"/>
            <a:ext cx="323850" cy="361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6724650" y="2781300"/>
            <a:ext cx="5048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724650" y="2828925"/>
            <a:ext cx="523875"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ight Bracket 15"/>
          <p:cNvSpPr/>
          <p:nvPr/>
        </p:nvSpPr>
        <p:spPr>
          <a:xfrm>
            <a:off x="5248275" y="3448050"/>
            <a:ext cx="295275" cy="95250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167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r" rtl="1">
              <a:buFontTx/>
              <a:buChar char="◙"/>
            </a:pPr>
            <a:r>
              <a:rPr lang="fa-IR" sz="1800" dirty="0" smtClean="0"/>
              <a:t>انگیزه مدیریت جدید                                                                                         </a:t>
            </a:r>
            <a:r>
              <a:rPr lang="fa-IR" sz="1400" dirty="0" smtClean="0"/>
              <a:t>شاخص همبستگی بین اقلام تعهدی و جریان نقد عملیاتی</a:t>
            </a:r>
          </a:p>
          <a:p>
            <a:pPr algn="r" rtl="1">
              <a:buFontTx/>
              <a:buChar char="◙"/>
            </a:pPr>
            <a:r>
              <a:rPr lang="fa-IR" sz="1800" dirty="0" smtClean="0"/>
              <a:t>انگیزه عرضه اولیه سهام                                        مدلهای مبتنی بر کل اقلام تعهدی</a:t>
            </a:r>
          </a:p>
          <a:p>
            <a:pPr marL="0" indent="0" algn="r" rtl="1">
              <a:buNone/>
            </a:pPr>
            <a:r>
              <a:rPr lang="fa-IR" sz="1800" dirty="0" smtClean="0"/>
              <a:t>اقلیم تعهدی کل=اقلیم اختیاری+اقلیم غیر اختیاری                                                         </a:t>
            </a:r>
            <a:r>
              <a:rPr lang="fa-IR" sz="1400" dirty="0"/>
              <a:t>رابطه همبستگی منفی نشان دهنده مدیریت   شاخصه کیفیت اقلام           تعهدی  </a:t>
            </a:r>
            <a:endParaRPr lang="fa-IR" sz="1400" dirty="0" smtClean="0"/>
          </a:p>
          <a:p>
            <a:pPr marL="0" indent="0" rtl="1">
              <a:buNone/>
            </a:pPr>
            <a:endParaRPr lang="en-GB" sz="1400" dirty="0" smtClean="0"/>
          </a:p>
          <a:p>
            <a:pPr marL="0" indent="0" algn="r" rtl="1">
              <a:buNone/>
            </a:pPr>
            <a:r>
              <a:rPr lang="fa-IR" sz="1800" dirty="0" smtClean="0"/>
              <a:t>معیارهای اندازه گیری مدیریت مبتنی بر اقلیم تعهدی               هرچه تفاوت مقادیر باقیمانه ها(مقادیر خطا)بیشتر باشد میزان مدیریت هم بیشتر است. </a:t>
            </a:r>
          </a:p>
          <a:p>
            <a:pPr marL="0" indent="0" algn="r" rtl="1">
              <a:buNone/>
            </a:pPr>
            <a:r>
              <a:rPr lang="fa-IR" sz="1800" dirty="0" smtClean="0"/>
              <a:t>                                                                   در مدل تعدیل شده              :د</a:t>
            </a:r>
            <a:r>
              <a:rPr lang="fa-IR" sz="1800" dirty="0"/>
              <a:t>و</a:t>
            </a:r>
            <a:r>
              <a:rPr lang="fa-IR" sz="1800" dirty="0" smtClean="0"/>
              <a:t> متغیرکنترلی</a:t>
            </a: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                                                                        مدلهای مبتنی بر اقلام تعهدی اختیاری</a:t>
            </a:r>
            <a:endParaRPr lang="en-US" sz="1800" dirty="0" smtClean="0"/>
          </a:p>
          <a:p>
            <a:pPr marL="0" indent="0" algn="r" rtl="1">
              <a:buNone/>
            </a:pPr>
            <a:r>
              <a:rPr lang="fa-IR" sz="1800" dirty="0" smtClean="0"/>
              <a:t>مدل جونز:</a:t>
            </a:r>
          </a:p>
          <a:p>
            <a:pPr marL="0" indent="0" algn="r" rtl="1">
              <a:buNone/>
            </a:pPr>
            <a:endParaRPr lang="fa-IR" sz="1800" dirty="0" smtClean="0"/>
          </a:p>
          <a:p>
            <a:pPr marL="0" indent="0" algn="r" rtl="1">
              <a:buNone/>
            </a:pPr>
            <a:r>
              <a:rPr lang="fa-IR" sz="1800" dirty="0" smtClean="0"/>
              <a:t>اقلام </a:t>
            </a:r>
            <a:r>
              <a:rPr lang="fa-IR" sz="1800" dirty="0"/>
              <a:t>تعهدی است که توسط مدل توضیح داده می شود و بیانگر میزان اعمال مدیریت ها است</a:t>
            </a:r>
            <a:r>
              <a:rPr lang="fa-IR" sz="1800" dirty="0" smtClean="0"/>
              <a:t>.</a:t>
            </a:r>
          </a:p>
          <a:p>
            <a:pPr marL="0" indent="0" algn="r" rtl="1">
              <a:buNone/>
            </a:pPr>
            <a:endParaRPr lang="fa-IR" sz="1800" dirty="0"/>
          </a:p>
        </p:txBody>
      </p:sp>
      <p:cxnSp>
        <p:nvCxnSpPr>
          <p:cNvPr id="5" name="Straight Arrow Connector 4"/>
          <p:cNvCxnSpPr/>
          <p:nvPr/>
        </p:nvCxnSpPr>
        <p:spPr>
          <a:xfrm flipH="1" flipV="1">
            <a:off x="7553325" y="514350"/>
            <a:ext cx="666750" cy="1181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7620000" y="1695450"/>
            <a:ext cx="600075" cy="1495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920696550"/>
              </p:ext>
            </p:extLst>
          </p:nvPr>
        </p:nvGraphicFramePr>
        <p:xfrm>
          <a:off x="714375" y="341313"/>
          <a:ext cx="3802063" cy="346075"/>
        </p:xfrm>
        <a:graphic>
          <a:graphicData uri="http://schemas.openxmlformats.org/presentationml/2006/ole">
            <mc:AlternateContent xmlns:mc="http://schemas.openxmlformats.org/markup-compatibility/2006">
              <mc:Choice xmlns:v="urn:schemas-microsoft-com:vml" Requires="v">
                <p:oleObj spid="_x0000_s1061" name="Equation" r:id="rId3" imgW="2209680" imgH="203040" progId="Equation.DSMT4">
                  <p:embed/>
                </p:oleObj>
              </mc:Choice>
              <mc:Fallback>
                <p:oleObj name="Equation" r:id="rId3" imgW="2209680" imgH="203040" progId="Equation.DSMT4">
                  <p:embed/>
                  <p:pic>
                    <p:nvPicPr>
                      <p:cNvPr id="0" name="Object 1"/>
                      <p:cNvPicPr>
                        <a:picLocks noChangeAspect="1" noChangeArrowheads="1"/>
                      </p:cNvPicPr>
                      <p:nvPr/>
                    </p:nvPicPr>
                    <p:blipFill>
                      <a:blip r:embed="rId4"/>
                      <a:srcRect/>
                      <a:stretch>
                        <a:fillRect/>
                      </a:stretch>
                    </p:blipFill>
                    <p:spPr bwMode="auto">
                      <a:xfrm>
                        <a:off x="714375" y="341313"/>
                        <a:ext cx="3802063" cy="3460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9352590"/>
              </p:ext>
            </p:extLst>
          </p:nvPr>
        </p:nvGraphicFramePr>
        <p:xfrm>
          <a:off x="194530" y="1028700"/>
          <a:ext cx="4841752" cy="428618"/>
        </p:xfrm>
        <a:graphic>
          <a:graphicData uri="http://schemas.openxmlformats.org/presentationml/2006/ole">
            <mc:AlternateContent xmlns:mc="http://schemas.openxmlformats.org/markup-compatibility/2006">
              <mc:Choice xmlns:v="urn:schemas-microsoft-com:vml" Requires="v">
                <p:oleObj spid="_x0000_s1062" name="Equation" r:id="rId5" imgW="3835080" imgH="342720" progId="Equation.DSMT4">
                  <p:embed/>
                </p:oleObj>
              </mc:Choice>
              <mc:Fallback>
                <p:oleObj name="Equation" r:id="rId5" imgW="3835080" imgH="342720" progId="Equation.DSMT4">
                  <p:embed/>
                  <p:pic>
                    <p:nvPicPr>
                      <p:cNvPr id="4" name="Object 3"/>
                      <p:cNvPicPr>
                        <a:picLocks noChangeAspect="1" noChangeArrowheads="1"/>
                      </p:cNvPicPr>
                      <p:nvPr/>
                    </p:nvPicPr>
                    <p:blipFill>
                      <a:blip r:embed="rId6"/>
                      <a:srcRect/>
                      <a:stretch>
                        <a:fillRect/>
                      </a:stretch>
                    </p:blipFill>
                    <p:spPr bwMode="auto">
                      <a:xfrm>
                        <a:off x="194530" y="1028700"/>
                        <a:ext cx="4841752" cy="42861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3929721"/>
              </p:ext>
            </p:extLst>
          </p:nvPr>
        </p:nvGraphicFramePr>
        <p:xfrm>
          <a:off x="2870200" y="1798630"/>
          <a:ext cx="1555750" cy="285750"/>
        </p:xfrm>
        <a:graphic>
          <a:graphicData uri="http://schemas.openxmlformats.org/presentationml/2006/ole">
            <mc:AlternateContent xmlns:mc="http://schemas.openxmlformats.org/markup-compatibility/2006">
              <mc:Choice xmlns:v="urn:schemas-microsoft-com:vml" Requires="v">
                <p:oleObj spid="_x0000_s1063" name="Equation" r:id="rId7" imgW="1231560" imgH="228600" progId="Equation.DSMT4">
                  <p:embed/>
                </p:oleObj>
              </mc:Choice>
              <mc:Fallback>
                <p:oleObj name="Equation" r:id="rId7" imgW="1231560" imgH="228600" progId="Equation.DSMT4">
                  <p:embed/>
                  <p:pic>
                    <p:nvPicPr>
                      <p:cNvPr id="8" name="Object 7"/>
                      <p:cNvPicPr>
                        <a:picLocks noChangeAspect="1" noChangeArrowheads="1"/>
                      </p:cNvPicPr>
                      <p:nvPr/>
                    </p:nvPicPr>
                    <p:blipFill>
                      <a:blip r:embed="rId8"/>
                      <a:srcRect/>
                      <a:stretch>
                        <a:fillRect/>
                      </a:stretch>
                    </p:blipFill>
                    <p:spPr bwMode="auto">
                      <a:xfrm>
                        <a:off x="2870200" y="1798630"/>
                        <a:ext cx="1555750" cy="28575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2491416"/>
              </p:ext>
            </p:extLst>
          </p:nvPr>
        </p:nvGraphicFramePr>
        <p:xfrm>
          <a:off x="708025" y="3459163"/>
          <a:ext cx="3814763" cy="539750"/>
        </p:xfrm>
        <a:graphic>
          <a:graphicData uri="http://schemas.openxmlformats.org/presentationml/2006/ole">
            <mc:AlternateContent xmlns:mc="http://schemas.openxmlformats.org/markup-compatibility/2006">
              <mc:Choice xmlns:v="urn:schemas-microsoft-com:vml" Requires="v">
                <p:oleObj spid="_x0000_s1064" name="Equation" r:id="rId9" imgW="3022560" imgH="431640" progId="Equation.DSMT4">
                  <p:embed/>
                </p:oleObj>
              </mc:Choice>
              <mc:Fallback>
                <p:oleObj name="Equation" r:id="rId9" imgW="3022560" imgH="431640" progId="Equation.DSMT4">
                  <p:embed/>
                  <p:pic>
                    <p:nvPicPr>
                      <p:cNvPr id="8" name="Object 7"/>
                      <p:cNvPicPr>
                        <a:picLocks noChangeAspect="1" noChangeArrowheads="1"/>
                      </p:cNvPicPr>
                      <p:nvPr/>
                    </p:nvPicPr>
                    <p:blipFill>
                      <a:blip r:embed="rId10"/>
                      <a:srcRect/>
                      <a:stretch>
                        <a:fillRect/>
                      </a:stretch>
                    </p:blipFill>
                    <p:spPr bwMode="auto">
                      <a:xfrm>
                        <a:off x="708025" y="3459163"/>
                        <a:ext cx="3814763" cy="539750"/>
                      </a:xfrm>
                      <a:prstGeom prst="rect">
                        <a:avLst/>
                      </a:prstGeom>
                      <a:noFill/>
                    </p:spPr>
                  </p:pic>
                </p:oleObj>
              </mc:Fallback>
            </mc:AlternateContent>
          </a:graphicData>
        </a:graphic>
      </p:graphicFrame>
    </p:spTree>
    <p:extLst>
      <p:ext uri="{BB962C8B-B14F-4D97-AF65-F5344CB8AC3E}">
        <p14:creationId xmlns:p14="http://schemas.microsoft.com/office/powerpoint/2010/main" val="1414144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rtl="1">
              <a:buNone/>
            </a:pPr>
            <a:r>
              <a:rPr lang="fa-IR" sz="1800" dirty="0" smtClean="0"/>
              <a:t>:مدل تعدیل شده جونز</a:t>
            </a:r>
          </a:p>
          <a:p>
            <a:pPr marL="0" indent="0" rtl="1">
              <a:buNone/>
            </a:pPr>
            <a:r>
              <a:rPr lang="fa-IR" sz="1800" dirty="0" smtClean="0"/>
              <a:t>: مدل کازنیک</a:t>
            </a:r>
          </a:p>
          <a:p>
            <a:pPr marL="0" indent="0" rtl="1">
              <a:buNone/>
            </a:pPr>
            <a:r>
              <a:rPr lang="fa-IR" sz="1800" dirty="0" smtClean="0"/>
              <a:t>: مدل کوتاری و همکاران</a:t>
            </a:r>
          </a:p>
          <a:p>
            <a:pPr marL="0" indent="0" algn="r" rtl="1">
              <a:buNone/>
            </a:pPr>
            <a:endParaRPr lang="fa-IR" sz="1800" dirty="0"/>
          </a:p>
          <a:p>
            <a:pPr marL="0" indent="0" algn="r" rtl="1">
              <a:buNone/>
            </a:pPr>
            <a:r>
              <a:rPr lang="fa-IR" sz="1800" dirty="0" smtClean="0"/>
              <a:t>معیارهای مدیریت واقعی</a:t>
            </a:r>
            <a:r>
              <a:rPr lang="en-GB" sz="1800" dirty="0" smtClean="0"/>
              <a:t>:</a:t>
            </a:r>
            <a:r>
              <a:rPr lang="fa-IR" sz="1800" dirty="0" smtClean="0"/>
              <a:t>  </a:t>
            </a:r>
            <a:r>
              <a:rPr lang="en-GB" sz="1800" dirty="0" smtClean="0"/>
              <a:t>1</a:t>
            </a:r>
            <a:r>
              <a:rPr lang="fa-IR" sz="1800" dirty="0" smtClean="0"/>
              <a:t>- جریان تحت عملیاتی </a:t>
            </a:r>
            <a:endParaRPr lang="en-GB" sz="1800" dirty="0" smtClean="0"/>
          </a:p>
          <a:p>
            <a:pPr marL="0" indent="0" algn="r" rtl="1">
              <a:buNone/>
            </a:pPr>
            <a:r>
              <a:rPr lang="en-GB" sz="1800" dirty="0"/>
              <a:t>	</a:t>
            </a:r>
            <a:r>
              <a:rPr lang="en-GB" sz="1800" dirty="0" smtClean="0"/>
              <a:t>	  </a:t>
            </a:r>
            <a:r>
              <a:rPr lang="fa-IR" sz="1800" dirty="0" smtClean="0"/>
              <a:t> </a:t>
            </a:r>
            <a:r>
              <a:rPr lang="en-GB" sz="1800" dirty="0" smtClean="0"/>
              <a:t>2</a:t>
            </a:r>
            <a:r>
              <a:rPr lang="fa-IR" sz="1800" dirty="0" smtClean="0"/>
              <a:t>- بهای تمام شده کالای فروش رفته  </a:t>
            </a:r>
          </a:p>
          <a:p>
            <a:pPr marL="0" indent="0" algn="r" rtl="1">
              <a:buNone/>
            </a:pPr>
            <a:r>
              <a:rPr lang="en-GB" sz="1800" dirty="0" smtClean="0"/>
              <a:t>		</a:t>
            </a:r>
            <a:r>
              <a:rPr lang="fa-IR" sz="1800" dirty="0" smtClean="0"/>
              <a:t>  </a:t>
            </a:r>
            <a:r>
              <a:rPr lang="en-GB" sz="1800" dirty="0" smtClean="0"/>
              <a:t>3</a:t>
            </a:r>
            <a:r>
              <a:rPr lang="fa-IR" sz="1800" dirty="0" smtClean="0"/>
              <a:t>- هزینه های توزیع و فروش و عمومی </a:t>
            </a: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روی چاوداری معتقد بود که مدیریت سود از 3 طریق کلی(دستکاری فعالیت های واقعی)صورت می پذیرد:</a:t>
            </a:r>
          </a:p>
          <a:p>
            <a:pPr marL="0" indent="0" algn="r" rtl="1">
              <a:buNone/>
            </a:pPr>
            <a:r>
              <a:rPr lang="fa-IR" sz="1800" dirty="0" smtClean="0"/>
              <a:t>1-تغییر درآمد فروش با اعطای تخفیف</a:t>
            </a:r>
          </a:p>
          <a:p>
            <a:pPr marL="0" indent="0" algn="r" rtl="1">
              <a:buNone/>
            </a:pPr>
            <a:r>
              <a:rPr lang="fa-IR" sz="1800" dirty="0" smtClean="0"/>
              <a:t>2-فعالیت های واقعی تقریبی تمامشده کالای فروش رفته</a:t>
            </a:r>
          </a:p>
          <a:p>
            <a:pPr marL="0" indent="0" algn="r" rtl="1">
              <a:buNone/>
            </a:pPr>
            <a:r>
              <a:rPr lang="fa-IR" sz="1800" dirty="0" smtClean="0"/>
              <a:t>3-تغییر هزینه های عملیاتی</a:t>
            </a:r>
          </a:p>
          <a:p>
            <a:pPr marL="0" indent="0" algn="r" rtl="1">
              <a:buNone/>
            </a:pPr>
            <a:r>
              <a:rPr lang="fa-IR" sz="1800" dirty="0" smtClean="0"/>
              <a:t>مقادیر خطای مدل،نشان دهنده اقلام غیر عادی (فروش های تمام شده و هزینه های عملیاتی)است و بیانگر مدیریت واقعی از طریق دستکاری در اقلام مذکور است.</a:t>
            </a:r>
          </a:p>
          <a:p>
            <a:pPr marL="0" indent="0" algn="r" rtl="1">
              <a:buNone/>
            </a:pPr>
            <a:r>
              <a:rPr lang="fa-IR" sz="1800" dirty="0" smtClean="0"/>
              <a:t>                                                           فرصت طلبانه:باعث عدم تقارن بین سهامداران        ←انتخاب زیان بار</a:t>
            </a:r>
            <a:endParaRPr lang="fa-IR" sz="1800" dirty="0"/>
          </a:p>
          <a:p>
            <a:pPr marL="0" indent="0" algn="r" rtl="1">
              <a:buNone/>
            </a:pPr>
            <a:endParaRPr lang="fa-IR" sz="1800" dirty="0" smtClean="0"/>
          </a:p>
          <a:p>
            <a:pPr marL="0" indent="0" algn="r" rtl="1">
              <a:buNone/>
            </a:pPr>
            <a:r>
              <a:rPr lang="fa-IR" sz="1800" dirty="0" smtClean="0"/>
              <a:t>مدیریت مبتنی بر اقلام تعهدی از منظر هدف </a:t>
            </a:r>
          </a:p>
          <a:p>
            <a:pPr marL="0" indent="0" algn="r" rtl="1">
              <a:buNone/>
            </a:pPr>
            <a:endParaRPr lang="fa-IR" sz="1800" dirty="0"/>
          </a:p>
          <a:p>
            <a:pPr marL="0" indent="0" algn="r" rtl="1">
              <a:buNone/>
            </a:pPr>
            <a:r>
              <a:rPr lang="fa-IR" sz="1800" dirty="0" smtClean="0"/>
              <a:t>                                                          کارایی:باعث عدم تقارناطلاعاتی بین مدیران و سهامداران←خط اخلاقی</a:t>
            </a:r>
            <a:endParaRPr 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2432820254"/>
              </p:ext>
            </p:extLst>
          </p:nvPr>
        </p:nvGraphicFramePr>
        <p:xfrm>
          <a:off x="2347057" y="0"/>
          <a:ext cx="3569188" cy="417306"/>
        </p:xfrm>
        <a:graphic>
          <a:graphicData uri="http://schemas.openxmlformats.org/presentationml/2006/ole">
            <mc:AlternateContent xmlns:mc="http://schemas.openxmlformats.org/markup-compatibility/2006">
              <mc:Choice xmlns:v="urn:schemas-microsoft-com:vml" Requires="v">
                <p:oleObj spid="_x0000_s2102" name="Equation" r:id="rId3" imgW="3657600" imgH="431640" progId="Equation.DSMT4">
                  <p:embed/>
                </p:oleObj>
              </mc:Choice>
              <mc:Fallback>
                <p:oleObj name="Equation" r:id="rId3" imgW="3657600" imgH="431640" progId="Equation.DSMT4">
                  <p:embed/>
                  <p:pic>
                    <p:nvPicPr>
                      <p:cNvPr id="10" name="Object 9"/>
                      <p:cNvPicPr>
                        <a:picLocks noChangeAspect="1" noChangeArrowheads="1"/>
                      </p:cNvPicPr>
                      <p:nvPr/>
                    </p:nvPicPr>
                    <p:blipFill>
                      <a:blip r:embed="rId4"/>
                      <a:srcRect/>
                      <a:stretch>
                        <a:fillRect/>
                      </a:stretch>
                    </p:blipFill>
                    <p:spPr bwMode="auto">
                      <a:xfrm>
                        <a:off x="2347057" y="0"/>
                        <a:ext cx="3569188" cy="41730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0924997"/>
              </p:ext>
            </p:extLst>
          </p:nvPr>
        </p:nvGraphicFramePr>
        <p:xfrm>
          <a:off x="2347055" y="417306"/>
          <a:ext cx="4276725" cy="417512"/>
        </p:xfrm>
        <a:graphic>
          <a:graphicData uri="http://schemas.openxmlformats.org/presentationml/2006/ole">
            <mc:AlternateContent xmlns:mc="http://schemas.openxmlformats.org/markup-compatibility/2006">
              <mc:Choice xmlns:v="urn:schemas-microsoft-com:vml" Requires="v">
                <p:oleObj spid="_x0000_s2103" name="Equation" r:id="rId5" imgW="4381200" imgH="431640" progId="Equation.DSMT4">
                  <p:embed/>
                </p:oleObj>
              </mc:Choice>
              <mc:Fallback>
                <p:oleObj name="Equation" r:id="rId5" imgW="4381200" imgH="431640" progId="Equation.DSMT4">
                  <p:embed/>
                  <p:pic>
                    <p:nvPicPr>
                      <p:cNvPr id="4" name="Object 3"/>
                      <p:cNvPicPr>
                        <a:picLocks noChangeAspect="1" noChangeArrowheads="1"/>
                      </p:cNvPicPr>
                      <p:nvPr/>
                    </p:nvPicPr>
                    <p:blipFill>
                      <a:blip r:embed="rId6"/>
                      <a:srcRect/>
                      <a:stretch>
                        <a:fillRect/>
                      </a:stretch>
                    </p:blipFill>
                    <p:spPr bwMode="auto">
                      <a:xfrm>
                        <a:off x="2347055" y="417306"/>
                        <a:ext cx="4276725" cy="41751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6486027"/>
              </p:ext>
            </p:extLst>
          </p:nvPr>
        </p:nvGraphicFramePr>
        <p:xfrm>
          <a:off x="2401888" y="835025"/>
          <a:ext cx="4165600" cy="417513"/>
        </p:xfrm>
        <a:graphic>
          <a:graphicData uri="http://schemas.openxmlformats.org/presentationml/2006/ole">
            <mc:AlternateContent xmlns:mc="http://schemas.openxmlformats.org/markup-compatibility/2006">
              <mc:Choice xmlns:v="urn:schemas-microsoft-com:vml" Requires="v">
                <p:oleObj spid="_x0000_s2104" name="Equation" r:id="rId7" imgW="4267080" imgH="431640" progId="Equation.DSMT4">
                  <p:embed/>
                </p:oleObj>
              </mc:Choice>
              <mc:Fallback>
                <p:oleObj name="Equation" r:id="rId7" imgW="4267080" imgH="431640" progId="Equation.DSMT4">
                  <p:embed/>
                  <p:pic>
                    <p:nvPicPr>
                      <p:cNvPr id="5" name="Object 4"/>
                      <p:cNvPicPr>
                        <a:picLocks noChangeAspect="1" noChangeArrowheads="1"/>
                      </p:cNvPicPr>
                      <p:nvPr/>
                    </p:nvPicPr>
                    <p:blipFill>
                      <a:blip r:embed="rId8"/>
                      <a:srcRect/>
                      <a:stretch>
                        <a:fillRect/>
                      </a:stretch>
                    </p:blipFill>
                    <p:spPr bwMode="auto">
                      <a:xfrm>
                        <a:off x="2401888" y="835025"/>
                        <a:ext cx="4165600" cy="41751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41868851"/>
              </p:ext>
            </p:extLst>
          </p:nvPr>
        </p:nvGraphicFramePr>
        <p:xfrm>
          <a:off x="1764506" y="1305771"/>
          <a:ext cx="3993592" cy="390646"/>
        </p:xfrm>
        <a:graphic>
          <a:graphicData uri="http://schemas.openxmlformats.org/presentationml/2006/ole">
            <mc:AlternateContent xmlns:mc="http://schemas.openxmlformats.org/markup-compatibility/2006">
              <mc:Choice xmlns:v="urn:schemas-microsoft-com:vml" Requires="v">
                <p:oleObj spid="_x0000_s2105" name="Equation" r:id="rId9" imgW="2311200" imgH="228600" progId="Equation.DSMT4">
                  <p:embed/>
                </p:oleObj>
              </mc:Choice>
              <mc:Fallback>
                <p:oleObj name="Equation" r:id="rId9" imgW="2311200" imgH="228600" progId="Equation.DSMT4">
                  <p:embed/>
                  <p:pic>
                    <p:nvPicPr>
                      <p:cNvPr id="6" name="Object 5"/>
                      <p:cNvPicPr>
                        <a:picLocks noChangeAspect="1" noChangeArrowheads="1"/>
                      </p:cNvPicPr>
                      <p:nvPr/>
                    </p:nvPicPr>
                    <p:blipFill>
                      <a:blip r:embed="rId10"/>
                      <a:srcRect/>
                      <a:stretch>
                        <a:fillRect/>
                      </a:stretch>
                    </p:blipFill>
                    <p:spPr bwMode="auto">
                      <a:xfrm>
                        <a:off x="1764506" y="1305771"/>
                        <a:ext cx="3993592" cy="39064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29704020"/>
              </p:ext>
            </p:extLst>
          </p:nvPr>
        </p:nvGraphicFramePr>
        <p:xfrm>
          <a:off x="1764506" y="1696417"/>
          <a:ext cx="5440363" cy="390525"/>
        </p:xfrm>
        <a:graphic>
          <a:graphicData uri="http://schemas.openxmlformats.org/presentationml/2006/ole">
            <mc:AlternateContent xmlns:mc="http://schemas.openxmlformats.org/markup-compatibility/2006">
              <mc:Choice xmlns:v="urn:schemas-microsoft-com:vml" Requires="v">
                <p:oleObj spid="_x0000_s2106" name="Equation" r:id="rId11" imgW="3149280" imgH="228600" progId="Equation.DSMT4">
                  <p:embed/>
                </p:oleObj>
              </mc:Choice>
              <mc:Fallback>
                <p:oleObj name="Equation" r:id="rId11" imgW="3149280" imgH="228600" progId="Equation.DSMT4">
                  <p:embed/>
                  <p:pic>
                    <p:nvPicPr>
                      <p:cNvPr id="7" name="Object 6"/>
                      <p:cNvPicPr>
                        <a:picLocks noChangeAspect="1" noChangeArrowheads="1"/>
                      </p:cNvPicPr>
                      <p:nvPr/>
                    </p:nvPicPr>
                    <p:blipFill>
                      <a:blip r:embed="rId12"/>
                      <a:srcRect/>
                      <a:stretch>
                        <a:fillRect/>
                      </a:stretch>
                    </p:blipFill>
                    <p:spPr bwMode="auto">
                      <a:xfrm>
                        <a:off x="1764506" y="1696417"/>
                        <a:ext cx="5440363" cy="39052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25421869"/>
              </p:ext>
            </p:extLst>
          </p:nvPr>
        </p:nvGraphicFramePr>
        <p:xfrm>
          <a:off x="3090863" y="2087563"/>
          <a:ext cx="2786062" cy="390525"/>
        </p:xfrm>
        <a:graphic>
          <a:graphicData uri="http://schemas.openxmlformats.org/presentationml/2006/ole">
            <mc:AlternateContent xmlns:mc="http://schemas.openxmlformats.org/markup-compatibility/2006">
              <mc:Choice xmlns:v="urn:schemas-microsoft-com:vml" Requires="v">
                <p:oleObj spid="_x0000_s2107" name="Equation" r:id="rId13" imgW="1612800" imgH="228600" progId="Equation.DSMT4">
                  <p:embed/>
                </p:oleObj>
              </mc:Choice>
              <mc:Fallback>
                <p:oleObj name="Equation" r:id="rId13" imgW="1612800" imgH="228600" progId="Equation.DSMT4">
                  <p:embed/>
                  <p:pic>
                    <p:nvPicPr>
                      <p:cNvPr id="10" name="Object 9"/>
                      <p:cNvPicPr>
                        <a:picLocks noChangeAspect="1" noChangeArrowheads="1"/>
                      </p:cNvPicPr>
                      <p:nvPr/>
                    </p:nvPicPr>
                    <p:blipFill>
                      <a:blip r:embed="rId14"/>
                      <a:srcRect/>
                      <a:stretch>
                        <a:fillRect/>
                      </a:stretch>
                    </p:blipFill>
                    <p:spPr bwMode="auto">
                      <a:xfrm>
                        <a:off x="3090863" y="2087563"/>
                        <a:ext cx="2786062" cy="390525"/>
                      </a:xfrm>
                      <a:prstGeom prst="rect">
                        <a:avLst/>
                      </a:prstGeom>
                      <a:noFill/>
                    </p:spPr>
                  </p:pic>
                </p:oleObj>
              </mc:Fallback>
            </mc:AlternateContent>
          </a:graphicData>
        </a:graphic>
      </p:graphicFrame>
    </p:spTree>
    <p:extLst>
      <p:ext uri="{BB962C8B-B14F-4D97-AF65-F5344CB8AC3E}">
        <p14:creationId xmlns:p14="http://schemas.microsoft.com/office/powerpoint/2010/main" val="3769981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fa-IR" sz="1800" dirty="0" smtClean="0"/>
              </a:p>
              <a:p>
                <a:pPr marL="0" indent="0" algn="r" rtl="1">
                  <a:buNone/>
                </a:pPr>
                <a:r>
                  <a:rPr lang="fa-IR" sz="1800" dirty="0" smtClean="0"/>
                  <a:t>اقلام تعهدی اختیاری: </a:t>
                </a:r>
                <a:endParaRPr lang="fa-IR" sz="1800" dirty="0"/>
              </a:p>
              <a:p>
                <a:pPr marL="0" indent="0" algn="r" rtl="1">
                  <a:buNone/>
                </a:pPr>
                <a:endParaRPr lang="fa-IR" sz="1800" dirty="0"/>
              </a:p>
              <a:p>
                <a:pPr marL="0" indent="0" algn="r" rtl="1">
                  <a:buNone/>
                </a:pPr>
                <a14:m>
                  <m:oMath xmlns:m="http://schemas.openxmlformats.org/officeDocument/2006/math">
                    <m:sSub>
                      <m:sSubPr>
                        <m:ctrlPr>
                          <a:rPr lang="en-GB" sz="1800" i="1">
                            <a:latin typeface="Cambria Math" panose="02040503050406030204" pitchFamily="18" charset="0"/>
                            <a:sym typeface="Wingdings" panose="05000000000000000000" pitchFamily="2" charset="2"/>
                          </a:rPr>
                        </m:ctrlPr>
                      </m:sSubPr>
                      <m:e>
                        <m:r>
                          <a:rPr lang="en-GB" sz="1800" i="1">
                            <a:latin typeface="Cambria Math" panose="02040503050406030204" pitchFamily="18" charset="0"/>
                            <a:sym typeface="Wingdings" panose="05000000000000000000" pitchFamily="2" charset="2"/>
                          </a:rPr>
                          <m:t>𝛽</m:t>
                        </m:r>
                      </m:e>
                      <m:sub>
                        <m:r>
                          <a:rPr lang="en-GB" sz="1800" i="1">
                            <a:latin typeface="Cambria Math" panose="02040503050406030204" pitchFamily="18" charset="0"/>
                            <a:sym typeface="Wingdings" panose="05000000000000000000" pitchFamily="2" charset="2"/>
                          </a:rPr>
                          <m:t>4</m:t>
                        </m:r>
                      </m:sub>
                    </m:sSub>
                    <m:r>
                      <a:rPr lang="en-GB" sz="1800" i="1">
                        <a:latin typeface="Cambria Math" panose="02040503050406030204" pitchFamily="18" charset="0"/>
                        <a:sym typeface="Wingdings" panose="05000000000000000000" pitchFamily="2" charset="2"/>
                      </a:rPr>
                      <m:t>&gt;</m:t>
                    </m:r>
                    <m:r>
                      <a:rPr lang="en-GB" sz="1800" i="1">
                        <a:latin typeface="Cambria Math" panose="02040503050406030204" pitchFamily="18" charset="0"/>
                        <a:sym typeface="Wingdings" panose="05000000000000000000" pitchFamily="2" charset="2"/>
                      </a:rPr>
                      <m:t>0</m:t>
                    </m:r>
                  </m:oMath>
                </a14:m>
                <a:r>
                  <a:rPr lang="fa-IR" sz="1800" dirty="0"/>
                  <a:t> (مثبت) </a:t>
                </a:r>
                <a:r>
                  <a:rPr lang="fa-IR" sz="1800" dirty="0">
                    <a:sym typeface="Wingdings" panose="05000000000000000000" pitchFamily="2" charset="2"/>
                  </a:rPr>
                  <a:t> مدیریت های از نوع </a:t>
                </a:r>
                <a:r>
                  <a:rPr lang="fa-IR" sz="1800" dirty="0" smtClean="0">
                    <a:sym typeface="Wingdings" panose="05000000000000000000" pitchFamily="2" charset="2"/>
                  </a:rPr>
                  <a:t>کارا</a:t>
                </a:r>
                <a:endParaRPr lang="fa-IR" sz="1800" dirty="0"/>
              </a:p>
              <a:p>
                <a:pPr marL="0" indent="0" algn="r" rtl="1">
                  <a:buNone/>
                </a:pPr>
                <a14:m>
                  <m:oMath xmlns:m="http://schemas.openxmlformats.org/officeDocument/2006/math">
                    <m:sSub>
                      <m:sSubPr>
                        <m:ctrlPr>
                          <a:rPr lang="en-GB" sz="1800" i="1">
                            <a:latin typeface="Cambria Math" panose="02040503050406030204" pitchFamily="18" charset="0"/>
                            <a:sym typeface="Wingdings" panose="05000000000000000000" pitchFamily="2" charset="2"/>
                          </a:rPr>
                        </m:ctrlPr>
                      </m:sSubPr>
                      <m:e>
                        <m:r>
                          <a:rPr lang="en-GB" sz="1800" i="1">
                            <a:latin typeface="Cambria Math" panose="02040503050406030204" pitchFamily="18" charset="0"/>
                            <a:sym typeface="Wingdings" panose="05000000000000000000" pitchFamily="2" charset="2"/>
                          </a:rPr>
                          <m:t>𝛽</m:t>
                        </m:r>
                      </m:e>
                      <m:sub>
                        <m:r>
                          <a:rPr lang="en-GB" sz="1800" i="1">
                            <a:latin typeface="Cambria Math" panose="02040503050406030204" pitchFamily="18" charset="0"/>
                            <a:sym typeface="Wingdings" panose="05000000000000000000" pitchFamily="2" charset="2"/>
                          </a:rPr>
                          <m:t>4</m:t>
                        </m:r>
                      </m:sub>
                    </m:sSub>
                    <m:r>
                      <a:rPr lang="en-GB" sz="1800" b="0" i="1" smtClean="0">
                        <a:latin typeface="Cambria Math" panose="02040503050406030204" pitchFamily="18" charset="0"/>
                        <a:sym typeface="Wingdings" panose="05000000000000000000" pitchFamily="2" charset="2"/>
                      </a:rPr>
                      <m:t>&lt;</m:t>
                    </m:r>
                    <m:r>
                      <a:rPr lang="en-GB" sz="1800" i="1">
                        <a:latin typeface="Cambria Math" panose="02040503050406030204" pitchFamily="18" charset="0"/>
                        <a:sym typeface="Wingdings" panose="05000000000000000000" pitchFamily="2" charset="2"/>
                      </a:rPr>
                      <m:t>0</m:t>
                    </m:r>
                  </m:oMath>
                </a14:m>
                <a:r>
                  <a:rPr lang="fa-IR" sz="1800" dirty="0"/>
                  <a:t> (</a:t>
                </a:r>
                <a:r>
                  <a:rPr lang="fa-IR" sz="1800" dirty="0" smtClean="0"/>
                  <a:t>منفی) یا معنی دار نباشد </a:t>
                </a:r>
                <a:r>
                  <a:rPr lang="fa-IR" sz="1800" dirty="0">
                    <a:sym typeface="Wingdings" panose="05000000000000000000" pitchFamily="2" charset="2"/>
                  </a:rPr>
                  <a:t> مدیریت های از نوع </a:t>
                </a:r>
                <a:r>
                  <a:rPr lang="fa-IR" sz="1800" dirty="0" smtClean="0">
                    <a:sym typeface="Wingdings" panose="05000000000000000000" pitchFamily="2" charset="2"/>
                  </a:rPr>
                  <a:t>فرصت طلبانه</a:t>
                </a: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چنانچه اقلام تعهدی اختیاری ایجاد شده در طی سال جاری در حالت عادی عملیات شکل گرفته باشند،باید طی سال آتی بر جریانهای نقد عملیاتی اثرگذار باشند.بنابراین هرچه جریا نقد عملیاتی سال بعد بیشتر بتواند        تعهدی اختیاری دوره جاری را توضیح دهد،نشان دهنده عملکرد بهتر مدیریت در کنترل اقلام تعهدی بودن،هم چنین ارتباط        بین اقلیم تعهدی اختیاری سال جاری و جریان نقدی سال آینده بیانگر مدیریت از نوع فرصت طلبانه است.</a:t>
                </a:r>
              </a:p>
              <a:p>
                <a:pPr marL="0" indent="0" algn="r" rtl="1">
                  <a:buNone/>
                </a:pPr>
                <a:endParaRPr lang="fa-IR"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3"/>
                <a:stretch>
                  <a:fillRect r="-400"/>
                </a:stretch>
              </a:blipFill>
            </p:spPr>
            <p:txBody>
              <a:bodyPr/>
              <a:lstStyle/>
              <a:p>
                <a:r>
                  <a:rPr lang="en-GB">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570253326"/>
              </p:ext>
            </p:extLst>
          </p:nvPr>
        </p:nvGraphicFramePr>
        <p:xfrm>
          <a:off x="1384789" y="194407"/>
          <a:ext cx="8950325" cy="738188"/>
        </p:xfrm>
        <a:graphic>
          <a:graphicData uri="http://schemas.openxmlformats.org/presentationml/2006/ole">
            <mc:AlternateContent xmlns:mc="http://schemas.openxmlformats.org/markup-compatibility/2006">
              <mc:Choice xmlns:v="urn:schemas-microsoft-com:vml" Requires="v">
                <p:oleObj spid="_x0000_s3082" name="Equation" r:id="rId4" imgW="5181480" imgH="431640" progId="Equation.DSMT4">
                  <p:embed/>
                </p:oleObj>
              </mc:Choice>
              <mc:Fallback>
                <p:oleObj name="Equation" r:id="rId4" imgW="5181480" imgH="431640" progId="Equation.DSMT4">
                  <p:embed/>
                  <p:pic>
                    <p:nvPicPr>
                      <p:cNvPr id="11" name="Object 10"/>
                      <p:cNvPicPr>
                        <a:picLocks noChangeAspect="1" noChangeArrowheads="1"/>
                      </p:cNvPicPr>
                      <p:nvPr/>
                    </p:nvPicPr>
                    <p:blipFill>
                      <a:blip r:embed="rId5"/>
                      <a:srcRect/>
                      <a:stretch>
                        <a:fillRect/>
                      </a:stretch>
                    </p:blipFill>
                    <p:spPr bwMode="auto">
                      <a:xfrm>
                        <a:off x="1384789" y="194407"/>
                        <a:ext cx="8950325" cy="738188"/>
                      </a:xfrm>
                      <a:prstGeom prst="rect">
                        <a:avLst/>
                      </a:prstGeom>
                      <a:noFill/>
                    </p:spPr>
                  </p:pic>
                </p:oleObj>
              </mc:Fallback>
            </mc:AlternateContent>
          </a:graphicData>
        </a:graphic>
      </p:graphicFrame>
    </p:spTree>
    <p:extLst>
      <p:ext uri="{BB962C8B-B14F-4D97-AF65-F5344CB8AC3E}">
        <p14:creationId xmlns:p14="http://schemas.microsoft.com/office/powerpoint/2010/main" val="15152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پرسشهای تحلیل فصل 10</a:t>
            </a:r>
          </a:p>
          <a:p>
            <a:pPr marL="0" indent="0" algn="r" rtl="1">
              <a:buNone/>
            </a:pPr>
            <a:r>
              <a:rPr lang="fa-IR" sz="1800" dirty="0" smtClean="0"/>
              <a:t>1-انگیزه ی اعمال مدیریت ها</a:t>
            </a:r>
          </a:p>
          <a:p>
            <a:pPr algn="r" rtl="1">
              <a:buFont typeface="Wingdings" panose="05000000000000000000" pitchFamily="2" charset="2"/>
              <a:buChar char="ü"/>
            </a:pPr>
            <a:r>
              <a:rPr lang="fa-IR" sz="1800" dirty="0" smtClean="0"/>
              <a:t>انگیزه پاداش:پرداخت پاداش به مدیریت یکی از معیارههای عملکرد نظری حسابداری باعث تلاش مدیریت برای افزایش می گردد.</a:t>
            </a:r>
          </a:p>
          <a:p>
            <a:pPr algn="r" rtl="1">
              <a:buFont typeface="Wingdings" panose="05000000000000000000" pitchFamily="2" charset="2"/>
              <a:buChar char="ü"/>
            </a:pPr>
            <a:r>
              <a:rPr lang="fa-IR" sz="1800" dirty="0" smtClean="0"/>
              <a:t>" قرارداد بدهی:دریافت .ام مبتنی بر ارقام حسابداری و لزوم داشتن حد معنی از نسبت بدهی،باعث استفاده از تکنیک هایی برای کاهش نسبت بدهی می شود.</a:t>
            </a:r>
          </a:p>
          <a:p>
            <a:pPr algn="r" rtl="1">
              <a:buFont typeface="Wingdings" panose="05000000000000000000" pitchFamily="2" charset="2"/>
              <a:buChar char="ü"/>
            </a:pPr>
            <a:r>
              <a:rPr lang="fa-IR" sz="1800" dirty="0" smtClean="0"/>
              <a:t>" هزینه های سیاسی:اگر واحد تجاری و مدیران در کانون توجه سیاسی باشند آنها سود کمتر را نشان می دهند تا از انجام اقدامات سیاسی علیه واحد تجاری و هزینه های آن بکاهند.</a:t>
            </a:r>
          </a:p>
          <a:p>
            <a:pPr algn="r" rtl="1">
              <a:buFont typeface="Wingdings" panose="05000000000000000000" pitchFamily="2" charset="2"/>
              <a:buChar char="ü"/>
            </a:pPr>
            <a:r>
              <a:rPr lang="fa-IR" sz="1800" dirty="0" smtClean="0"/>
              <a:t>"مالیاتی:یکی از موثر ترین انگیزه های مدیریت می باشند.و شرکت برای فرار از مالیات رویه های حسابداری استفاده می کنند تا کاهش یابد.</a:t>
            </a:r>
          </a:p>
          <a:p>
            <a:pPr algn="r" rtl="1">
              <a:buFont typeface="Wingdings" panose="05000000000000000000" pitchFamily="2" charset="2"/>
              <a:buChar char="ü"/>
            </a:pPr>
            <a:r>
              <a:rPr lang="fa-IR" sz="1800" dirty="0" smtClean="0"/>
              <a:t>" مدیریت جدید:به منظور بهوبد عملکرد در سالهای آتی ،در سال جاری کاهش می یابد.</a:t>
            </a:r>
          </a:p>
          <a:p>
            <a:pPr algn="r" rtl="1">
              <a:buFont typeface="Wingdings" panose="05000000000000000000" pitchFamily="2" charset="2"/>
              <a:buChar char="ü"/>
            </a:pPr>
            <a:r>
              <a:rPr lang="fa-IR" sz="1800" dirty="0" smtClean="0"/>
              <a:t>" عرضه اولیه سهام:سود را افزایش می دهند تا قیمت بالاتری برای سهام شرکت در بورس تعیین گردد.</a:t>
            </a:r>
          </a:p>
          <a:p>
            <a:pPr marL="0" indent="0" algn="r" rtl="1">
              <a:buNone/>
            </a:pPr>
            <a:r>
              <a:rPr lang="fa-IR" sz="1800" b="1" dirty="0" smtClean="0"/>
              <a:t>2-مدیریت سود از نوع کارا و فرصت طلبانه:</a:t>
            </a:r>
          </a:p>
          <a:p>
            <a:pPr algn="r" rtl="1"/>
            <a:r>
              <a:rPr lang="fa-IR" sz="1800" dirty="0" smtClean="0"/>
              <a:t>اگر مدیریت با هدف کسب        برای مدیریت انجام شود،از نوع فرصت طلبانه می باشد.در این حالت مدیران به دنبال منافع شخصی هستند و فقط خود از میزان غیر واقعی بودن سود و تصنعی بودن آن مطلع هستند لذا نتایج حاصل از تاثیر اطلاعات سود بر ارزشهای بازار را بهتر از سهامداران تشخیص می دهند.به این حالت از ایجاد عدم تقارن اطلاعاتی بین مدیران و سهامداران،خط اخلاقی گفته می شود.</a:t>
            </a:r>
          </a:p>
          <a:p>
            <a:pPr algn="r" rtl="1"/>
            <a:r>
              <a:rPr lang="fa-IR" sz="1800" dirty="0" smtClean="0"/>
              <a:t>در صورتی که مدیریت ها با هدف تامین منافع سهامداران انجام شود،از نوع کارا می باشد.در این حالت مدیران به دنبال افزایش ارزش هستند و از این طریق سهامداران بالفعل را منتفع می کند.زیرا آنان از طریق اطلاعات سودهای مدیریت شده قادر به پیش بینی یازده سهام خواهند بود.این در حالی است که سایر سهامداران بالقوه برای سرمایه گذاری در سهام شرکت از این امتیاز برخوردار نخواهند بود.این حالت از عدم تقارن اطلاعاتی بین سهامداران انتخاب زیان بار است.</a:t>
            </a:r>
          </a:p>
          <a:p>
            <a:pPr marL="0" indent="0" algn="r" rtl="1">
              <a:buNone/>
            </a:pPr>
            <a:r>
              <a:rPr lang="fa-IR" sz="1800" b="1" dirty="0" smtClean="0"/>
              <a:t>3-چرا حجم اقلیم تعهدی اختیاری به عنوان معیار اعمال مدیریت ها در نظر گرفته می شود؟</a:t>
            </a:r>
          </a:p>
          <a:p>
            <a:pPr marL="0" indent="0" algn="r" rtl="1">
              <a:buNone/>
            </a:pPr>
            <a:r>
              <a:rPr lang="fa-IR" sz="1800" dirty="0" smtClean="0"/>
              <a:t>اقلیم تعهدی به دو گروه اقلیم تعهدی اختیاری و غیر اختیاری تقسیم می شوند.امکان دستکاری اقلیم تعهدی اختیاری توسط مدیریت وجود دارد اما اقلیم تعهدی غیر اختیاری تا حدود زیادی خارج از کنترل مدیریت بوده و این بخش در حقیقت اقلیم تعهدی حسابداری دستکاری نشده را منعکس می نماید.تغییر در رویه مورد قبول استاندارد حسابداری،افزایش سیاستهای اعتباری فروش جهت فروش نسیه،نمونه ای از اقلیم تعهدی اختیاری است.اما اقلیم تعهدی غیر اختیاری آن دسته از اقلیم </a:t>
            </a:r>
          </a:p>
          <a:p>
            <a:pPr algn="r" rtl="1"/>
            <a:endParaRPr lang="en-US" sz="1800" dirty="0"/>
          </a:p>
        </p:txBody>
      </p:sp>
    </p:spTree>
    <p:extLst>
      <p:ext uri="{BB962C8B-B14F-4D97-AF65-F5344CB8AC3E}">
        <p14:creationId xmlns:p14="http://schemas.microsoft.com/office/powerpoint/2010/main" val="3340815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تعهدی است که در روال عادی عملیات می تواند ایجاد      و مدیریت نقشی در ایجاد آنها ندارد.مانند عدم امکان فروش کالا و افزایش میزان آن در پایان دوره.</a:t>
            </a:r>
          </a:p>
          <a:p>
            <a:pPr marL="0" indent="0" algn="r" rtl="1">
              <a:buNone/>
            </a:pPr>
            <a:r>
              <a:rPr lang="fa-IR" sz="1800" b="1" dirty="0" smtClean="0"/>
              <a:t>4-انتقادهای وارد بر مدل های تجربی مدیریت ها:</a:t>
            </a:r>
          </a:p>
          <a:p>
            <a:pPr marL="342900" indent="-342900" algn="r" rtl="1">
              <a:buFont typeface="+mj-lt"/>
              <a:buAutoNum type="arabicPeriod"/>
            </a:pPr>
            <a:r>
              <a:rPr lang="fa-IR" sz="1800" dirty="0" smtClean="0"/>
              <a:t>اقلام تعهدی شامل اقلام تعهدی اختیاری و غیر اختیاری است.مدلهای معرفی شده برای اندازه گیری مدیریا ها،نقادیر خطای مدل را نشان از اقلام تعهدی اختیاری و میزان اعمال مدیریت بر روی آن در نظر می گیرند.این موضع دقیق نبوده و دارای اشکال است زیرا مقادیر خطا ممکن است دربرگیرنده اقلام تعهدی غیر اختیاری نیز باشد.</a:t>
            </a:r>
          </a:p>
          <a:p>
            <a:pPr marL="342900" indent="-342900" algn="r" rtl="1">
              <a:buFont typeface="+mj-lt"/>
              <a:buAutoNum type="arabicPeriod"/>
            </a:pPr>
            <a:r>
              <a:rPr lang="fa-IR" sz="1800" dirty="0" smtClean="0"/>
              <a:t>علاوه بر حجم اقلام تعهدی اختیاری,عوامل زیادی دیگری نیز ممکن است در ایجاد مدیریت ها نقش داشته باشند که در مدل لحاظ نشده اند.رکود،تورم،بحران های مالی،ریسک و ...</a:t>
            </a:r>
          </a:p>
          <a:p>
            <a:pPr marL="342900" indent="-342900" algn="r" rtl="1">
              <a:buFont typeface="+mj-lt"/>
              <a:buAutoNum type="arabicPeriod"/>
            </a:pPr>
            <a:r>
              <a:rPr lang="fa-IR" sz="1800" dirty="0" smtClean="0"/>
              <a:t>یک مدل واحد و مورد توافق برای اندازه گیری مدیریت ها ارائه نشده است که هر هر کدام از مدلها به شیوه ای متفاوت مدیریت سود را سنجیده اند.</a:t>
            </a:r>
          </a:p>
          <a:p>
            <a:pPr marL="342900" indent="-342900" algn="r" rtl="1">
              <a:buFont typeface="+mj-lt"/>
              <a:buAutoNum type="arabicPeriod"/>
            </a:pPr>
            <a:r>
              <a:rPr lang="fa-IR" sz="1800" dirty="0" smtClean="0"/>
              <a:t>متغیرهای کنترلی مناسبی به ویژه برای اندازه گیری اندازه شرکت و یا یک شرکت به مدلها اضافه نشده است.</a:t>
            </a:r>
          </a:p>
          <a:p>
            <a:pPr marL="342900" indent="-342900" algn="r" rtl="1">
              <a:buFont typeface="+mj-lt"/>
              <a:buAutoNum type="arabicPeriod"/>
            </a:pPr>
            <a:r>
              <a:rPr lang="fa-IR" sz="1800" dirty="0" smtClean="0"/>
              <a:t>مدیریت ها بر اساس داده های هر صنعت محاسبه می شود در حالیکه در هر صنعت نیز شرکتهایی با ویژگیهای متفاوت وجود دارد و برآورد سطح شرکت نتایج بهتری به همراه دارد.</a:t>
            </a:r>
          </a:p>
          <a:p>
            <a:pPr marL="342900" indent="-342900" algn="r" rtl="1">
              <a:buFont typeface="+mj-lt"/>
              <a:buAutoNum type="arabicPeriod"/>
            </a:pPr>
            <a:r>
              <a:rPr lang="fa-IR" sz="1800" dirty="0" smtClean="0"/>
              <a:t>مدلهای مدیریت ها انگیزه های مدیران را در بیش بهایی و کم بهایی او تشخیص نمی دهند.در حالیکه انگیزه های متفاوت وجود دارد.</a:t>
            </a:r>
          </a:p>
          <a:p>
            <a:pPr marL="342900" indent="-342900" algn="r" rtl="1">
              <a:buFont typeface="+mj-lt"/>
              <a:buAutoNum type="arabicPeriod"/>
            </a:pPr>
            <a:r>
              <a:rPr lang="fa-IR" sz="1800" dirty="0" smtClean="0"/>
              <a:t>با توجه به مقادیر کوچک حاصل شده برای مقادیر خطا در برآوردهای مزبور،توان پیش بینی مدلها پایین است.</a:t>
            </a:r>
          </a:p>
          <a:p>
            <a:pPr marL="0" indent="0" algn="r" rtl="1">
              <a:buNone/>
            </a:pPr>
            <a:endParaRPr 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75097774"/>
              </p:ext>
            </p:extLst>
          </p:nvPr>
        </p:nvGraphicFramePr>
        <p:xfrm>
          <a:off x="725488" y="5027612"/>
          <a:ext cx="5165124" cy="591649"/>
        </p:xfrm>
        <a:graphic>
          <a:graphicData uri="http://schemas.openxmlformats.org/presentationml/2006/ole">
            <mc:AlternateContent xmlns:mc="http://schemas.openxmlformats.org/markup-compatibility/2006">
              <mc:Choice xmlns:v="urn:schemas-microsoft-com:vml" Requires="v">
                <p:oleObj spid="_x0000_s4113" name="Equation" r:id="rId3" imgW="3733560" imgH="431640" progId="Equation.DSMT4">
                  <p:embed/>
                </p:oleObj>
              </mc:Choice>
              <mc:Fallback>
                <p:oleObj name="Equation" r:id="rId3" imgW="3733560" imgH="431640" progId="Equation.DSMT4">
                  <p:embed/>
                  <p:pic>
                    <p:nvPicPr>
                      <p:cNvPr id="5" name="Object 4"/>
                      <p:cNvPicPr>
                        <a:picLocks noChangeAspect="1" noChangeArrowheads="1"/>
                      </p:cNvPicPr>
                      <p:nvPr/>
                    </p:nvPicPr>
                    <p:blipFill>
                      <a:blip r:embed="rId4"/>
                      <a:srcRect/>
                      <a:stretch>
                        <a:fillRect/>
                      </a:stretch>
                    </p:blipFill>
                    <p:spPr bwMode="auto">
                      <a:xfrm>
                        <a:off x="725488" y="5027612"/>
                        <a:ext cx="5165124" cy="591649"/>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47822631"/>
              </p:ext>
            </p:extLst>
          </p:nvPr>
        </p:nvGraphicFramePr>
        <p:xfrm>
          <a:off x="725488" y="5943355"/>
          <a:ext cx="6043612" cy="590550"/>
        </p:xfrm>
        <a:graphic>
          <a:graphicData uri="http://schemas.openxmlformats.org/presentationml/2006/ole">
            <mc:AlternateContent xmlns:mc="http://schemas.openxmlformats.org/markup-compatibility/2006">
              <mc:Choice xmlns:v="urn:schemas-microsoft-com:vml" Requires="v">
                <p:oleObj spid="_x0000_s4114" name="Equation" r:id="rId5" imgW="4368600" imgH="431640" progId="Equation.DSMT4">
                  <p:embed/>
                </p:oleObj>
              </mc:Choice>
              <mc:Fallback>
                <p:oleObj name="Equation" r:id="rId5" imgW="4368600" imgH="431640" progId="Equation.DSMT4">
                  <p:embed/>
                  <p:pic>
                    <p:nvPicPr>
                      <p:cNvPr id="4" name="Object 3"/>
                      <p:cNvPicPr>
                        <a:picLocks noChangeAspect="1" noChangeArrowheads="1"/>
                      </p:cNvPicPr>
                      <p:nvPr/>
                    </p:nvPicPr>
                    <p:blipFill>
                      <a:blip r:embed="rId6"/>
                      <a:srcRect/>
                      <a:stretch>
                        <a:fillRect/>
                      </a:stretch>
                    </p:blipFill>
                    <p:spPr bwMode="auto">
                      <a:xfrm>
                        <a:off x="725488" y="5943355"/>
                        <a:ext cx="6043612" cy="590550"/>
                      </a:xfrm>
                      <a:prstGeom prst="rect">
                        <a:avLst/>
                      </a:prstGeom>
                      <a:noFill/>
                    </p:spPr>
                  </p:pic>
                </p:oleObj>
              </mc:Fallback>
            </mc:AlternateContent>
          </a:graphicData>
        </a:graphic>
      </p:graphicFrame>
    </p:spTree>
    <p:extLst>
      <p:ext uri="{BB962C8B-B14F-4D97-AF65-F5344CB8AC3E}">
        <p14:creationId xmlns:p14="http://schemas.microsoft.com/office/powerpoint/2010/main" val="568296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یازدهم:محافظه کاری(احتیاط)</a:t>
                </a:r>
              </a:p>
              <a:p>
                <a:pPr marL="0" indent="0" algn="r" rtl="1">
                  <a:buNone/>
                </a:pPr>
                <a:r>
                  <a:rPr lang="fa-IR" sz="1800" dirty="0" smtClean="0"/>
                  <a:t>محافظه کاری یکی از معیارهای اندازه گیری میفیت ها مبتنی بر     زمانه        است.</a:t>
                </a:r>
              </a:p>
              <a:p>
                <a:pPr marL="0" indent="0" algn="r" rtl="1">
                  <a:buNone/>
                </a:pPr>
                <a:r>
                  <a:rPr lang="fa-IR" sz="1800" dirty="0" smtClean="0"/>
                  <a:t>محافظه کاری یکی از مهم ترین معیارهای محدودکننده      مالی به شمار می رود.محافظه کاری محصول ابهام است و هرگاه حسابداران با با ابهام مواجه شدند،باید موردها و درآمدها را بیشتر از واقع شناسایی نکنند.</a:t>
                </a:r>
              </a:p>
              <a:p>
                <a:pPr marL="0" indent="0" algn="r" rtl="1">
                  <a:buNone/>
                </a:pPr>
                <a:r>
                  <a:rPr lang="fa-IR" sz="1800" dirty="0" smtClean="0"/>
                  <a:t>محافظه کاری گرایش حسابداری به الزام درجه بالاتری از تایید پذیری برای شناسایی اخبار خوب در مقایسه با میزان تایید پذیری لازم برای شناسایی اخبار بد(زیان)میداند.</a:t>
                </a:r>
              </a:p>
              <a:p>
                <a:pPr marL="0" indent="0" algn="r" rtl="1">
                  <a:buNone/>
                </a:pPr>
                <a:r>
                  <a:rPr lang="fa-IR" sz="1800" dirty="0" smtClean="0"/>
                  <a:t>                                     محافظه کاری موجود در صورت بروز زیان(شرطی/واقعی):شناسایی به تعویق افتاده و شناسایی زیان تعجیل می شود.</a:t>
                </a:r>
              </a:p>
              <a:p>
                <a:pPr marL="0" indent="0" algn="r" rtl="1">
                  <a:buNone/>
                </a:pPr>
                <a:r>
                  <a:rPr lang="fa-IR" sz="1800" dirty="0"/>
                  <a:t> </a:t>
                </a:r>
                <a:r>
                  <a:rPr lang="fa-IR" sz="1800" dirty="0" smtClean="0"/>
                  <a:t>                                    طبق الزامات مطرح در استاندارهای حسابداری اعمال می شود.</a:t>
                </a:r>
              </a:p>
              <a:p>
                <a:pPr marL="0" indent="0" algn="r" rtl="1">
                  <a:buNone/>
                </a:pPr>
                <a:r>
                  <a:rPr lang="fa-IR" sz="1800" dirty="0" smtClean="0"/>
                  <a:t>تقسیم بندی محافظه کاری  </a:t>
                </a:r>
              </a:p>
              <a:p>
                <a:pPr marL="0" indent="0" algn="r" rtl="1">
                  <a:buNone/>
                </a:pPr>
                <a:endParaRPr lang="fa-IR" sz="1800" dirty="0"/>
              </a:p>
              <a:p>
                <a:pPr marL="0" indent="0" algn="r" rtl="1">
                  <a:buNone/>
                </a:pPr>
                <a:r>
                  <a:rPr lang="fa-IR" sz="1800" dirty="0" smtClean="0"/>
                  <a:t>                                    محافظه کاری موجود در ترازنامه(غیر شرطی/استاندارد):از رویه هایی استفاده می شود</a:t>
                </a:r>
              </a:p>
              <a:p>
                <a:pPr marL="0" indent="0" algn="r" rtl="1">
                  <a:buNone/>
                </a:pPr>
                <a:r>
                  <a:rPr lang="fa-IR" sz="1800" dirty="0"/>
                  <a:t> </a:t>
                </a:r>
                <a:r>
                  <a:rPr lang="fa-IR" sz="1800" dirty="0" smtClean="0"/>
                  <a:t>                                   که از بیش بهایی دارایی ها و کم نهایی بدهی ها جلوگیری شود.اعمال این رویه توسط استانداردهای حسابداری ملزم نشده.</a:t>
                </a:r>
              </a:p>
              <a:p>
                <a:pPr marL="0" indent="0" algn="r" rtl="1">
                  <a:buNone/>
                </a:pPr>
                <a:endParaRPr lang="fa-IR" sz="1800" dirty="0"/>
              </a:p>
              <a:p>
                <a:pPr marL="0" indent="0" algn="r" rtl="1">
                  <a:buNone/>
                </a:pPr>
                <a:r>
                  <a:rPr lang="fa-IR" sz="1800" dirty="0"/>
                  <a:t> </a:t>
                </a:r>
                <a14:m>
                  <m:oMath xmlns:m="http://schemas.openxmlformats.org/officeDocument/2006/math">
                    <m:sSub>
                      <m:sSubPr>
                        <m:ctrlPr>
                          <a:rPr lang="en-US" sz="1800" i="1">
                            <a:latin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β</m:t>
                        </m:r>
                      </m:e>
                      <m:sub>
                        <m:r>
                          <a:rPr lang="fa-IR" sz="1800" i="1">
                            <a:latin typeface="Cambria Math" panose="02040503050406030204" pitchFamily="18" charset="0"/>
                          </a:rPr>
                          <m:t>3</m:t>
                        </m:r>
                        <m:r>
                          <a:rPr lang="fa-IR" sz="1800" i="1">
                            <a:latin typeface="Cambria Math" panose="02040503050406030204" pitchFamily="18" charset="0"/>
                          </a:rPr>
                          <m:t>   </m:t>
                        </m:r>
                      </m:sub>
                    </m:sSub>
                  </m:oMath>
                </a14:m>
                <a:r>
                  <a:rPr lang="fa-IR" sz="1800" dirty="0" smtClean="0"/>
                  <a:t>نشان دهنده ضریب عدم تقدم تقارن زمانی        یا میزان محافظه کاریاست و هرچه بارز تر باشد بیانگ شناسایی/         زبانهای ایجاد شده نسبت به       است.در چنین حالتی سود از کیفیت بالاتری برخوردار است.</a:t>
                </a:r>
                <a:r>
                  <a:rPr lang="en-US" sz="1800" dirty="0" smtClean="0"/>
                  <a:t> </a:t>
                </a:r>
                <a:endParaRPr lang="fa-IR" sz="1800" dirty="0" smtClean="0"/>
              </a:p>
              <a:p>
                <a:pPr marL="0" indent="0" algn="r" rtl="1">
                  <a:buNone/>
                </a:pPr>
                <a:r>
                  <a:rPr lang="fa-IR" sz="1800" dirty="0" smtClean="0"/>
                  <a:t>مدل بال و شیراکومار:</a:t>
                </a:r>
              </a:p>
              <a:p>
                <a:pPr marL="0" indent="0" algn="r" rtl="1">
                  <a:buNone/>
                </a:pPr>
                <a:r>
                  <a:rPr lang="fa-IR" sz="1800" dirty="0" smtClean="0"/>
                  <a:t>مدل دیچف و تانگ:</a:t>
                </a:r>
              </a:p>
              <a:p>
                <a:pPr marL="0" indent="0" algn="r" rtl="1">
                  <a:buNone/>
                </a:pPr>
                <a:r>
                  <a:rPr lang="fa-IR" sz="1800" dirty="0" smtClean="0"/>
                  <a:t>مدل خان و واتس:</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3"/>
                <a:stretch>
                  <a:fillRect l="-100" t="-800" r="-400"/>
                </a:stretch>
              </a:blipFill>
            </p:spPr>
            <p:txBody>
              <a:bodyPr/>
              <a:lstStyle/>
              <a:p>
                <a:r>
                  <a:rPr lang="en-US">
                    <a:noFill/>
                  </a:rPr>
                  <a:t> </a:t>
                </a:r>
              </a:p>
            </p:txBody>
          </p:sp>
        </mc:Fallback>
      </mc:AlternateContent>
      <p:cxnSp>
        <p:nvCxnSpPr>
          <p:cNvPr id="5" name="Straight Arrow Connector 4"/>
          <p:cNvCxnSpPr/>
          <p:nvPr/>
        </p:nvCxnSpPr>
        <p:spPr>
          <a:xfrm flipH="1" flipV="1">
            <a:off x="9810750" y="2190750"/>
            <a:ext cx="476250"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9867900" y="2952750"/>
            <a:ext cx="419100" cy="695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3222530566"/>
              </p:ext>
            </p:extLst>
          </p:nvPr>
        </p:nvGraphicFramePr>
        <p:xfrm>
          <a:off x="1430338" y="5322888"/>
          <a:ext cx="4848225" cy="312737"/>
        </p:xfrm>
        <a:graphic>
          <a:graphicData uri="http://schemas.openxmlformats.org/presentationml/2006/ole">
            <mc:AlternateContent xmlns:mc="http://schemas.openxmlformats.org/markup-compatibility/2006">
              <mc:Choice xmlns:v="urn:schemas-microsoft-com:vml" Requires="v">
                <p:oleObj spid="_x0000_s5130" name="Equation" r:id="rId4" imgW="3504960" imgH="228600" progId="Equation.DSMT4">
                  <p:embed/>
                </p:oleObj>
              </mc:Choice>
              <mc:Fallback>
                <p:oleObj name="Equation" r:id="rId4" imgW="3504960" imgH="228600" progId="Equation.DSMT4">
                  <p:embed/>
                  <p:pic>
                    <p:nvPicPr>
                      <p:cNvPr id="4" name="Object 3"/>
                      <p:cNvPicPr>
                        <a:picLocks noChangeAspect="1" noChangeArrowheads="1"/>
                      </p:cNvPicPr>
                      <p:nvPr/>
                    </p:nvPicPr>
                    <p:blipFill>
                      <a:blip r:embed="rId5"/>
                      <a:srcRect/>
                      <a:stretch>
                        <a:fillRect/>
                      </a:stretch>
                    </p:blipFill>
                    <p:spPr bwMode="auto">
                      <a:xfrm>
                        <a:off x="1430338" y="5322888"/>
                        <a:ext cx="4848225" cy="312737"/>
                      </a:xfrm>
                      <a:prstGeom prst="rect">
                        <a:avLst/>
                      </a:prstGeom>
                      <a:noFill/>
                    </p:spPr>
                  </p:pic>
                </p:oleObj>
              </mc:Fallback>
            </mc:AlternateContent>
          </a:graphicData>
        </a:graphic>
      </p:graphicFrame>
    </p:spTree>
    <p:extLst>
      <p:ext uri="{BB962C8B-B14F-4D97-AF65-F5344CB8AC3E}">
        <p14:creationId xmlns:p14="http://schemas.microsoft.com/office/powerpoint/2010/main" val="217340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مدل بیور و ریان:</a:t>
                </a:r>
              </a:p>
              <a:p>
                <a:pPr marL="0" indent="0" algn="r" rtl="1">
                  <a:buNone/>
                </a:pPr>
                <a14:m>
                  <m:oMathPara xmlns:m="http://schemas.openxmlformats.org/officeDocument/2006/math">
                    <m:oMathParaPr>
                      <m:jc m:val="centerGroup"/>
                    </m:oMathParaPr>
                    <m:oMath xmlns:m="http://schemas.openxmlformats.org/officeDocument/2006/math">
                      <m:r>
                        <a:rPr lang="fa-IR" sz="1800" b="0" i="1" smtClean="0">
                          <a:latin typeface="Cambria Math" panose="02040503050406030204" pitchFamily="18" charset="0"/>
                        </a:rPr>
                        <m:t>شرطی</m:t>
                      </m:r>
                      <m:r>
                        <a:rPr lang="fa-IR" sz="1800" b="0" i="1" smtClean="0">
                          <a:latin typeface="Cambria Math" panose="02040503050406030204" pitchFamily="18" charset="0"/>
                        </a:rPr>
                        <m:t> </m:t>
                      </m:r>
                      <m:r>
                        <a:rPr lang="fa-IR" sz="1800" b="0" i="1" smtClean="0">
                          <a:latin typeface="Cambria Math" panose="02040503050406030204" pitchFamily="18" charset="0"/>
                        </a:rPr>
                        <m:t>غیر</m:t>
                      </m:r>
                      <m:r>
                        <a:rPr lang="fa-IR" sz="1800" b="0" i="1" smtClean="0">
                          <a:latin typeface="Cambria Math" panose="02040503050406030204" pitchFamily="18" charset="0"/>
                        </a:rPr>
                        <m:t> </m:t>
                      </m:r>
                      <m:r>
                        <a:rPr lang="fa-IR" sz="1800" b="0" i="1" smtClean="0">
                          <a:latin typeface="Cambria Math" panose="02040503050406030204" pitchFamily="18" charset="0"/>
                        </a:rPr>
                        <m:t>کاری</m:t>
                      </m:r>
                      <m:r>
                        <a:rPr lang="fa-IR" sz="1800" b="0" i="1" smtClean="0">
                          <a:latin typeface="Cambria Math" panose="02040503050406030204" pitchFamily="18" charset="0"/>
                        </a:rPr>
                        <m:t> </m:t>
                      </m:r>
                      <m:r>
                        <a:rPr lang="fa-IR" sz="1800" b="0" i="1" smtClean="0">
                          <a:latin typeface="Cambria Math" panose="02040503050406030204" pitchFamily="18" charset="0"/>
                        </a:rPr>
                        <m:t>محافظه</m:t>
                      </m:r>
                      <m:r>
                        <a:rPr lang="fa-IR" sz="1800" b="0" i="1" smtClean="0">
                          <a:latin typeface="Cambria Math" panose="02040503050406030204" pitchFamily="18" charset="0"/>
                        </a:rPr>
                        <m:t> </m:t>
                      </m:r>
                      <m:r>
                        <a:rPr lang="fa-IR" sz="1800" b="0" i="1" smtClean="0">
                          <a:latin typeface="Cambria Math" panose="02040503050406030204" pitchFamily="18" charset="0"/>
                        </a:rPr>
                        <m:t>شاخص</m:t>
                      </m:r>
                      <m:r>
                        <a:rPr lang="fa-IR" sz="1800" b="0" i="1" smtClean="0">
                          <a:latin typeface="Cambria Math" panose="02040503050406030204" pitchFamily="18" charset="0"/>
                        </a:rPr>
                        <m:t>=</m:t>
                      </m:r>
                      <m:f>
                        <m:fPr>
                          <m:ctrlPr>
                            <a:rPr lang="fa-IR" sz="1800" b="0" i="1" smtClean="0">
                              <a:latin typeface="Cambria Math" panose="02040503050406030204" pitchFamily="18" charset="0"/>
                            </a:rPr>
                          </m:ctrlPr>
                        </m:fPr>
                        <m:num>
                          <m:r>
                            <a:rPr lang="fa-IR" sz="1800" b="0" i="1" smtClean="0">
                              <a:latin typeface="Cambria Math" panose="02040503050406030204" pitchFamily="18" charset="0"/>
                            </a:rPr>
                            <m:t>سهام</m:t>
                          </m:r>
                          <m:r>
                            <a:rPr lang="fa-IR" sz="1800" b="0" i="1" smtClean="0">
                              <a:latin typeface="Cambria Math" panose="02040503050406030204" pitchFamily="18" charset="0"/>
                            </a:rPr>
                            <m:t> </m:t>
                          </m:r>
                          <m:r>
                            <a:rPr lang="fa-IR" sz="1800" b="0" i="1" smtClean="0">
                              <a:latin typeface="Cambria Math" panose="02040503050406030204" pitchFamily="18" charset="0"/>
                            </a:rPr>
                            <m:t>صاحبان</m:t>
                          </m:r>
                          <m:r>
                            <a:rPr lang="fa-IR" sz="1800" b="0" i="1" smtClean="0">
                              <a:latin typeface="Cambria Math" panose="02040503050406030204" pitchFamily="18" charset="0"/>
                            </a:rPr>
                            <m:t> </m:t>
                          </m:r>
                          <m:r>
                            <a:rPr lang="fa-IR" sz="1800" b="0" i="1" smtClean="0">
                              <a:latin typeface="Cambria Math" panose="02040503050406030204" pitchFamily="18" charset="0"/>
                            </a:rPr>
                            <m:t>حقوق</m:t>
                          </m:r>
                          <m:r>
                            <a:rPr lang="fa-IR" sz="1800" b="0" i="1" smtClean="0">
                              <a:latin typeface="Cambria Math" panose="02040503050406030204" pitchFamily="18" charset="0"/>
                            </a:rPr>
                            <m:t> </m:t>
                          </m:r>
                          <m:r>
                            <a:rPr lang="fa-IR" sz="1800" b="0" i="1" smtClean="0">
                              <a:latin typeface="Cambria Math" panose="02040503050406030204" pitchFamily="18" charset="0"/>
                            </a:rPr>
                            <m:t>دفتری</m:t>
                          </m:r>
                          <m:r>
                            <a:rPr lang="fa-IR" sz="1800" b="0" i="1" smtClean="0">
                              <a:latin typeface="Cambria Math" panose="02040503050406030204" pitchFamily="18" charset="0"/>
                            </a:rPr>
                            <m:t> </m:t>
                          </m:r>
                          <m:r>
                            <a:rPr lang="fa-IR" sz="1800" b="0" i="1" smtClean="0">
                              <a:latin typeface="Cambria Math" panose="02040503050406030204" pitchFamily="18" charset="0"/>
                            </a:rPr>
                            <m:t>ارزش</m:t>
                          </m:r>
                        </m:num>
                        <m:den>
                          <m:r>
                            <a:rPr lang="fa-IR" sz="1800" i="1">
                              <a:latin typeface="Cambria Math" panose="02040503050406030204" pitchFamily="18" charset="0"/>
                            </a:rPr>
                            <m:t>سهام</m:t>
                          </m:r>
                          <m:r>
                            <a:rPr lang="fa-IR" sz="1800" i="1">
                              <a:latin typeface="Cambria Math" panose="02040503050406030204" pitchFamily="18" charset="0"/>
                            </a:rPr>
                            <m:t> </m:t>
                          </m:r>
                          <m:r>
                            <a:rPr lang="fa-IR" sz="1800" i="1">
                              <a:latin typeface="Cambria Math" panose="02040503050406030204" pitchFamily="18" charset="0"/>
                            </a:rPr>
                            <m:t>صاحبان</m:t>
                          </m:r>
                          <m:r>
                            <a:rPr lang="fa-IR" sz="1800" i="1">
                              <a:latin typeface="Cambria Math" panose="02040503050406030204" pitchFamily="18" charset="0"/>
                            </a:rPr>
                            <m:t> </m:t>
                          </m:r>
                          <m:r>
                            <a:rPr lang="fa-IR" sz="1800" i="1">
                              <a:latin typeface="Cambria Math" panose="02040503050406030204" pitchFamily="18" charset="0"/>
                            </a:rPr>
                            <m:t>حقوق</m:t>
                          </m:r>
                          <m:r>
                            <a:rPr lang="fa-IR" sz="1800" i="1">
                              <a:latin typeface="Cambria Math" panose="02040503050406030204" pitchFamily="18" charset="0"/>
                            </a:rPr>
                            <m:t> </m:t>
                          </m:r>
                          <m:r>
                            <a:rPr lang="fa-IR" sz="1800" b="0" i="1" smtClean="0">
                              <a:latin typeface="Cambria Math" panose="02040503050406030204" pitchFamily="18" charset="0"/>
                            </a:rPr>
                            <m:t>بازار</m:t>
                          </m:r>
                          <m:r>
                            <a:rPr lang="fa-IR" sz="1800" i="1">
                              <a:latin typeface="Cambria Math" panose="02040503050406030204" pitchFamily="18" charset="0"/>
                            </a:rPr>
                            <m:t> </m:t>
                          </m:r>
                          <m:r>
                            <a:rPr lang="fa-IR" sz="1800" i="1">
                              <a:latin typeface="Cambria Math" panose="02040503050406030204" pitchFamily="18" charset="0"/>
                            </a:rPr>
                            <m:t>ارزش</m:t>
                          </m:r>
                        </m:den>
                      </m:f>
                      <m:r>
                        <a:rPr lang="fa-IR" sz="1800" i="1" smtClean="0">
                          <a:latin typeface="Cambria Math" panose="02040503050406030204" pitchFamily="18" charset="0"/>
                          <a:ea typeface="Cambria Math" panose="02040503050406030204" pitchFamily="18" charset="0"/>
                        </a:rPr>
                        <m:t>×</m:t>
                      </m:r>
                      <m:r>
                        <a:rPr lang="fa-IR" sz="1800" b="0" i="1" smtClean="0">
                          <a:latin typeface="Cambria Math" panose="02040503050406030204" pitchFamily="18" charset="0"/>
                          <a:ea typeface="Cambria Math" panose="02040503050406030204" pitchFamily="18" charset="0"/>
                        </a:rPr>
                        <m:t>(−</m:t>
                      </m:r>
                      <m:r>
                        <a:rPr lang="fa-IR" sz="1800" b="0" i="1" smtClean="0">
                          <a:latin typeface="Cambria Math" panose="02040503050406030204" pitchFamily="18" charset="0"/>
                          <a:ea typeface="Cambria Math" panose="02040503050406030204" pitchFamily="18" charset="0"/>
                        </a:rPr>
                        <m:t>1</m:t>
                      </m:r>
                      <m:r>
                        <a:rPr lang="fa-IR" sz="1800" b="0" i="1" smtClean="0">
                          <a:latin typeface="Cambria Math" panose="02040503050406030204" pitchFamily="18" charset="0"/>
                          <a:ea typeface="Cambria Math" panose="02040503050406030204" pitchFamily="18" charset="0"/>
                        </a:rPr>
                        <m:t>)</m:t>
                      </m:r>
                    </m:oMath>
                  </m:oMathPara>
                </a14:m>
                <a:endParaRPr lang="fa-IR" sz="1800" dirty="0" smtClean="0"/>
              </a:p>
              <a:p>
                <a:pPr marL="0" indent="0" algn="r" rtl="1">
                  <a:buNone/>
                </a:pPr>
                <a:r>
                  <a:rPr lang="fa-IR" sz="1800" dirty="0" smtClean="0"/>
                  <a:t>معیار گیوی و هاپین:</a:t>
                </a:r>
              </a:p>
              <a:p>
                <a:pPr marL="0" indent="0" algn="r" rtl="1">
                  <a:buNone/>
                </a:pPr>
                <a14:m>
                  <m:oMathPara xmlns:m="http://schemas.openxmlformats.org/officeDocument/2006/math">
                    <m:oMathParaPr>
                      <m:jc m:val="centerGroup"/>
                    </m:oMathParaPr>
                    <m:oMath xmlns:m="http://schemas.openxmlformats.org/officeDocument/2006/math">
                      <m:r>
                        <a:rPr lang="fa-IR" sz="1800" i="1">
                          <a:latin typeface="Cambria Math" panose="02040503050406030204" pitchFamily="18" charset="0"/>
                        </a:rPr>
                        <m:t>شرطی</m:t>
                      </m:r>
                      <m:r>
                        <a:rPr lang="fa-IR" sz="1800" i="1">
                          <a:latin typeface="Cambria Math" panose="02040503050406030204" pitchFamily="18" charset="0"/>
                        </a:rPr>
                        <m:t> </m:t>
                      </m:r>
                      <m:r>
                        <a:rPr lang="fa-IR" sz="1800" i="1">
                          <a:latin typeface="Cambria Math" panose="02040503050406030204" pitchFamily="18" charset="0"/>
                        </a:rPr>
                        <m:t>غیر</m:t>
                      </m:r>
                      <m:r>
                        <a:rPr lang="fa-IR" sz="1800" i="1">
                          <a:latin typeface="Cambria Math" panose="02040503050406030204" pitchFamily="18" charset="0"/>
                        </a:rPr>
                        <m:t> </m:t>
                      </m:r>
                      <m:r>
                        <a:rPr lang="fa-IR" sz="1800" i="1">
                          <a:latin typeface="Cambria Math" panose="02040503050406030204" pitchFamily="18" charset="0"/>
                        </a:rPr>
                        <m:t>کاری</m:t>
                      </m:r>
                      <m:r>
                        <a:rPr lang="fa-IR" sz="1800" i="1">
                          <a:latin typeface="Cambria Math" panose="02040503050406030204" pitchFamily="18" charset="0"/>
                        </a:rPr>
                        <m:t> </m:t>
                      </m:r>
                      <m:r>
                        <a:rPr lang="fa-IR" sz="1800" i="1">
                          <a:latin typeface="Cambria Math" panose="02040503050406030204" pitchFamily="18" charset="0"/>
                        </a:rPr>
                        <m:t>محافظه</m:t>
                      </m:r>
                      <m:r>
                        <a:rPr lang="fa-IR" sz="1800" i="1">
                          <a:latin typeface="Cambria Math" panose="02040503050406030204" pitchFamily="18" charset="0"/>
                        </a:rPr>
                        <m:t> </m:t>
                      </m:r>
                      <m:r>
                        <a:rPr lang="fa-IR" sz="1800" i="1">
                          <a:latin typeface="Cambria Math" panose="02040503050406030204" pitchFamily="18" charset="0"/>
                        </a:rPr>
                        <m:t>شاخص</m:t>
                      </m:r>
                      <m:r>
                        <a:rPr lang="fa-IR" sz="1800" i="1">
                          <a:latin typeface="Cambria Math" panose="02040503050406030204" pitchFamily="18" charset="0"/>
                        </a:rPr>
                        <m:t>=</m:t>
                      </m:r>
                      <m:f>
                        <m:fPr>
                          <m:ctrlPr>
                            <a:rPr lang="fa-IR" sz="1800" i="1">
                              <a:latin typeface="Cambria Math" panose="02040503050406030204" pitchFamily="18" charset="0"/>
                            </a:rPr>
                          </m:ctrlPr>
                        </m:fPr>
                        <m:num>
                          <m:r>
                            <a:rPr lang="fa-IR" sz="1800" i="1">
                              <a:latin typeface="Cambria Math" panose="02040503050406030204" pitchFamily="18" charset="0"/>
                            </a:rPr>
                            <m:t>تعهدی</m:t>
                          </m:r>
                          <m:r>
                            <a:rPr lang="fa-IR" sz="1800" i="1">
                              <a:latin typeface="Cambria Math" panose="02040503050406030204" pitchFamily="18" charset="0"/>
                            </a:rPr>
                            <m:t> </m:t>
                          </m:r>
                          <m:r>
                            <a:rPr lang="fa-IR" sz="1800" i="1">
                              <a:latin typeface="Cambria Math" panose="02040503050406030204" pitchFamily="18" charset="0"/>
                            </a:rPr>
                            <m:t>اقلام</m:t>
                          </m:r>
                          <m:r>
                            <a:rPr lang="fa-IR" sz="1800" i="1">
                              <a:latin typeface="Cambria Math" panose="02040503050406030204" pitchFamily="18" charset="0"/>
                            </a:rPr>
                            <m:t> </m:t>
                          </m:r>
                          <m:r>
                            <a:rPr lang="fa-IR" sz="1800" i="1">
                              <a:latin typeface="Cambria Math" panose="02040503050406030204" pitchFamily="18" charset="0"/>
                            </a:rPr>
                            <m:t>کل</m:t>
                          </m:r>
                          <m:r>
                            <a:rPr lang="fa-IR" sz="1800" i="1">
                              <a:latin typeface="Cambria Math" panose="02040503050406030204" pitchFamily="18" charset="0"/>
                            </a:rPr>
                            <m:t> </m:t>
                          </m:r>
                          <m:r>
                            <a:rPr lang="fa-IR" sz="1800" i="1">
                              <a:latin typeface="Cambria Math" panose="02040503050406030204" pitchFamily="18" charset="0"/>
                            </a:rPr>
                            <m:t>جمع</m:t>
                          </m:r>
                          <m:r>
                            <a:rPr lang="fa-IR" sz="1800" i="1">
                              <a:latin typeface="Cambria Math" panose="02040503050406030204" pitchFamily="18" charset="0"/>
                            </a:rPr>
                            <m:t> (</m:t>
                          </m:r>
                          <m:r>
                            <a:rPr lang="fa-IR" sz="1800" i="1">
                              <a:latin typeface="Cambria Math" panose="02040503050406030204" pitchFamily="18" charset="0"/>
                            </a:rPr>
                            <m:t>نقدی</m:t>
                          </m:r>
                          <m:r>
                            <a:rPr lang="fa-IR" sz="1800" i="1">
                              <a:latin typeface="Cambria Math" panose="02040503050406030204" pitchFamily="18" charset="0"/>
                            </a:rPr>
                            <m:t> </m:t>
                          </m:r>
                          <m:r>
                            <a:rPr lang="fa-IR" sz="1800" i="1">
                              <a:latin typeface="Cambria Math" panose="02040503050406030204" pitchFamily="18" charset="0"/>
                            </a:rPr>
                            <m:t>غیر</m:t>
                          </m:r>
                          <m:r>
                            <a:rPr lang="fa-IR" sz="1800" i="1">
                              <a:latin typeface="Cambria Math" panose="02040503050406030204" pitchFamily="18" charset="0"/>
                            </a:rPr>
                            <m:t> </m:t>
                          </m:r>
                          <m:r>
                            <a:rPr lang="fa-IR" sz="1800" i="1">
                              <a:latin typeface="Cambria Math" panose="02040503050406030204" pitchFamily="18" charset="0"/>
                            </a:rPr>
                            <m:t>درگردش</m:t>
                          </m:r>
                          <m:r>
                            <a:rPr lang="fa-IR" sz="1800" i="1">
                              <a:latin typeface="Cambria Math" panose="02040503050406030204" pitchFamily="18" charset="0"/>
                            </a:rPr>
                            <m:t> </m:t>
                          </m:r>
                          <m:r>
                            <a:rPr lang="fa-IR" sz="1800" i="1">
                              <a:latin typeface="Cambria Math" panose="02040503050406030204" pitchFamily="18" charset="0"/>
                            </a:rPr>
                            <m:t>سرمایه</m:t>
                          </m:r>
                          <m:r>
                            <a:rPr lang="fa-IR" sz="1800" i="1">
                              <a:latin typeface="Cambria Math" panose="02040503050406030204" pitchFamily="18" charset="0"/>
                            </a:rPr>
                            <m:t> </m:t>
                          </m:r>
                          <m:r>
                            <a:rPr lang="fa-IR" sz="1800" i="1">
                              <a:latin typeface="Cambria Math" panose="02040503050406030204" pitchFamily="18" charset="0"/>
                            </a:rPr>
                            <m:t>خالص</m:t>
                          </m:r>
                          <m:r>
                            <a:rPr lang="fa-IR" sz="1800" i="1">
                              <a:latin typeface="Cambria Math" panose="02040503050406030204" pitchFamily="18" charset="0"/>
                            </a:rPr>
                            <m:t>)</m:t>
                          </m:r>
                        </m:num>
                        <m:den>
                          <m:r>
                            <a:rPr lang="fa-IR" sz="1800" i="1">
                              <a:latin typeface="Cambria Math" panose="02040503050406030204" pitchFamily="18" charset="0"/>
                            </a:rPr>
                            <m:t>شرکت</m:t>
                          </m:r>
                          <m:r>
                            <a:rPr lang="fa-IR" sz="1800" i="1">
                              <a:latin typeface="Cambria Math" panose="02040503050406030204" pitchFamily="18" charset="0"/>
                            </a:rPr>
                            <m:t> </m:t>
                          </m:r>
                          <m:r>
                            <a:rPr lang="fa-IR" sz="1800" i="1">
                              <a:latin typeface="Cambria Math" panose="02040503050406030204" pitchFamily="18" charset="0"/>
                            </a:rPr>
                            <m:t>های</m:t>
                          </m:r>
                          <m:r>
                            <a:rPr lang="fa-IR" sz="1800" i="1">
                              <a:latin typeface="Cambria Math" panose="02040503050406030204" pitchFamily="18" charset="0"/>
                            </a:rPr>
                            <m:t> </m:t>
                          </m:r>
                          <m:r>
                            <a:rPr lang="fa-IR" sz="1800" i="1">
                              <a:latin typeface="Cambria Math" panose="02040503050406030204" pitchFamily="18" charset="0"/>
                            </a:rPr>
                            <m:t>دارایی</m:t>
                          </m:r>
                          <m:r>
                            <a:rPr lang="fa-IR" sz="1800" i="1">
                              <a:latin typeface="Cambria Math" panose="02040503050406030204" pitchFamily="18" charset="0"/>
                            </a:rPr>
                            <m:t> </m:t>
                          </m:r>
                          <m:r>
                            <a:rPr lang="fa-IR" sz="1800" i="1">
                              <a:latin typeface="Cambria Math" panose="02040503050406030204" pitchFamily="18" charset="0"/>
                            </a:rPr>
                            <m:t>کل</m:t>
                          </m:r>
                          <m:r>
                            <a:rPr lang="fa-IR" sz="1800" i="1">
                              <a:latin typeface="Cambria Math" panose="02040503050406030204" pitchFamily="18" charset="0"/>
                            </a:rPr>
                            <m:t> </m:t>
                          </m:r>
                          <m:r>
                            <a:rPr lang="fa-IR" sz="1800" i="1">
                              <a:latin typeface="Cambria Math" panose="02040503050406030204" pitchFamily="18" charset="0"/>
                            </a:rPr>
                            <m:t>جمع</m:t>
                          </m:r>
                        </m:den>
                      </m:f>
                      <m:r>
                        <a:rPr lang="fa-IR" sz="1800" i="1">
                          <a:latin typeface="Cambria Math" panose="02040503050406030204" pitchFamily="18" charset="0"/>
                          <a:ea typeface="Cambria Math" panose="02040503050406030204" pitchFamily="18" charset="0"/>
                        </a:rPr>
                        <m:t>×(−</m:t>
                      </m:r>
                      <m:r>
                        <a:rPr lang="fa-IR" sz="1800" i="1">
                          <a:latin typeface="Cambria Math" panose="02040503050406030204" pitchFamily="18" charset="0"/>
                          <a:ea typeface="Cambria Math" panose="02040503050406030204" pitchFamily="18" charset="0"/>
                        </a:rPr>
                        <m:t>1</m:t>
                      </m:r>
                      <m:r>
                        <a:rPr lang="fa-IR" sz="1800" i="1">
                          <a:latin typeface="Cambria Math" panose="02040503050406030204" pitchFamily="18" charset="0"/>
                          <a:ea typeface="Cambria Math" panose="02040503050406030204" pitchFamily="18" charset="0"/>
                        </a:rPr>
                        <m:t>)</m:t>
                      </m:r>
                    </m:oMath>
                  </m:oMathPara>
                </a14:m>
                <a:endParaRPr lang="fa-IR" sz="1800" dirty="0"/>
              </a:p>
              <a:p>
                <a:pPr marL="0" indent="0" algn="r" rtl="1">
                  <a:buNone/>
                </a:pPr>
                <a:r>
                  <a:rPr lang="fa-IR" sz="1800" dirty="0" smtClean="0"/>
                  <a:t>مدلهای اندازه گیری محافظه کاری شرطی</a:t>
                </a:r>
                <a:endParaRPr lang="en-GB" sz="1800" dirty="0" smtClean="0"/>
              </a:p>
              <a:p>
                <a:pPr marL="0" indent="0" algn="r" rtl="1">
                  <a:buNone/>
                </a:pPr>
                <a:r>
                  <a:rPr lang="fa-IR" sz="1800" dirty="0" smtClean="0"/>
                  <a:t>مدل بالو: </a:t>
                </a:r>
                <a:endParaRPr lang="en-GB" sz="1800" dirty="0" smtClean="0"/>
              </a:p>
              <a:p>
                <a:pPr marL="0" indent="0" algn="r" rtl="1">
                  <a:buNone/>
                </a:pPr>
                <a:endParaRPr lang="en-GB" sz="1800" dirty="0"/>
              </a:p>
              <a:p>
                <a:pPr marL="0" indent="0" algn="r" rtl="1">
                  <a:buNone/>
                </a:pPr>
                <a:r>
                  <a:rPr lang="fa-IR" sz="1800" dirty="0" smtClean="0"/>
                  <a:t>                                      نشان دهنده ضریب عدم تقارن زمانی یا میزان محافظه کاری است.</a:t>
                </a:r>
              </a:p>
              <a:p>
                <a:pPr marL="0" indent="0" algn="r" rtl="1">
                  <a:buNone/>
                </a:pPr>
                <a:r>
                  <a:rPr lang="fa-IR" sz="1800" dirty="0" smtClean="0"/>
                  <a:t>مدل بال و شواکومار: </a:t>
                </a:r>
                <a:endParaRPr lang="en-GB" sz="1800" dirty="0" smtClean="0"/>
              </a:p>
              <a:p>
                <a:pPr marL="0" indent="0" algn="r" rtl="1">
                  <a:buNone/>
                </a:pPr>
                <a:r>
                  <a:rPr lang="fa-IR" sz="1800" dirty="0" smtClean="0"/>
                  <a:t>				           	          متغیر مجازی</a:t>
                </a:r>
              </a:p>
              <a:p>
                <a:pPr marL="0" indent="0" algn="r" rtl="1">
                  <a:buNone/>
                </a:pPr>
                <a:endParaRPr lang="fa-IR" sz="1800" dirty="0" smtClean="0"/>
              </a:p>
              <a:p>
                <a:pPr marL="0" indent="0" algn="r" rtl="1">
                  <a:buNone/>
                </a:pPr>
                <a:endParaRPr lang="fa-IR" sz="1800" dirty="0"/>
              </a:p>
              <a:p>
                <a:pPr marL="0" indent="0" algn="r" rtl="1">
                  <a:buNone/>
                </a:pPr>
                <a:r>
                  <a:rPr lang="fa-IR" sz="1800" dirty="0" smtClean="0"/>
                  <a:t>    ریشه در مفهوم حسابداری نقدی دارد. نشان دهنده میزان تاثیر پذیری اقلام تعهدی از اخبار بد در برابر اخبار خوب است. هرچه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𝛽</m:t>
                        </m:r>
                      </m:e>
                      <m:sub>
                        <m:r>
                          <a:rPr lang="en-GB" sz="1800" b="0" i="1" smtClean="0">
                            <a:latin typeface="Cambria Math" panose="02040503050406030204" pitchFamily="18" charset="0"/>
                          </a:rPr>
                          <m:t>3</m:t>
                        </m:r>
                      </m:sub>
                    </m:sSub>
                  </m:oMath>
                </a14:m>
                <a:r>
                  <a:rPr lang="fa-IR" sz="1800" dirty="0" smtClean="0"/>
                  <a:t> بزرگتر محافظه کارانه تر</a:t>
                </a:r>
              </a:p>
              <a:p>
                <a:pPr marL="0" indent="0" algn="r" rtl="1">
                  <a:buNone/>
                </a:pPr>
                <a:r>
                  <a:rPr lang="fa-IR" sz="1800" dirty="0" smtClean="0"/>
                  <a:t>ملد ریچف و تانگ: </a:t>
                </a:r>
                <a:endParaRPr lang="en-GB" sz="1800" dirty="0" smtClean="0"/>
              </a:p>
              <a:p>
                <a:pPr marL="0" indent="0" algn="r" rtl="1">
                  <a:buNone/>
                </a:pPr>
                <a:endParaRPr lang="en-GB" sz="1800" dirty="0"/>
              </a:p>
              <a:p>
                <a:pPr marL="0" indent="0" algn="r" rtl="1">
                  <a:buNone/>
                </a:pPr>
                <a:r>
                  <a:rPr lang="fa-IR" sz="1800" dirty="0" smtClean="0"/>
                  <a:t> 		        درآمدهای غیرعادی   عدم رعایت   رعایت اصل تطابق    شناسایی زودهنگام هزینه ها نسبت به درآمدها و رعایت محافظه کاری</a:t>
                </a:r>
              </a:p>
              <a:p>
                <a:pPr marL="0" indent="0" algn="r" rtl="1">
                  <a:buNone/>
                </a:pPr>
                <a:r>
                  <a:rPr lang="fa-IR" sz="1800" dirty="0"/>
                  <a:t> </a:t>
                </a:r>
                <a:r>
                  <a:rPr lang="fa-IR" sz="1800" dirty="0" smtClean="0"/>
                  <a:t>          							    (معیار</a:t>
                </a:r>
                <a14:m>
                  <m:oMath xmlns:m="http://schemas.openxmlformats.org/officeDocument/2006/math">
                    <m:r>
                      <a:rPr lang="en-GB" sz="1800" i="1">
                        <a:latin typeface="Cambria Math" panose="02040503050406030204" pitchFamily="18" charset="0"/>
                      </a:rPr>
                      <m:t>𝛽</m:t>
                    </m:r>
                    <m:r>
                      <a:rPr lang="en-GB" sz="1800" b="0" i="1" smtClean="0">
                        <a:latin typeface="Cambria Math" panose="02040503050406030204" pitchFamily="18" charset="0"/>
                      </a:rPr>
                      <m:t>&gt;</m:t>
                    </m:r>
                    <m:r>
                      <a:rPr lang="en-GB" sz="1800" b="0" i="1" smtClean="0">
                        <a:latin typeface="Cambria Math" panose="02040503050406030204" pitchFamily="18" charset="0"/>
                      </a:rPr>
                      <m:t>0</m:t>
                    </m:r>
                  </m:oMath>
                </a14:m>
                <a:r>
                  <a:rPr lang="fa-IR"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3"/>
                <a:stretch>
                  <a:fillRect t="-800" r="-400" b="-444"/>
                </a:stretch>
              </a:blipFill>
            </p:spPr>
            <p:txBody>
              <a:bodyPr/>
              <a:lstStyle/>
              <a:p>
                <a:r>
                  <a:rPr lang="en-GB">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232837471"/>
              </p:ext>
            </p:extLst>
          </p:nvPr>
        </p:nvGraphicFramePr>
        <p:xfrm>
          <a:off x="3137544" y="2571871"/>
          <a:ext cx="5916912" cy="468314"/>
        </p:xfrm>
        <a:graphic>
          <a:graphicData uri="http://schemas.openxmlformats.org/presentationml/2006/ole">
            <mc:AlternateContent xmlns:mc="http://schemas.openxmlformats.org/markup-compatibility/2006">
              <mc:Choice xmlns:v="urn:schemas-microsoft-com:vml" Requires="v">
                <p:oleObj spid="_x0000_s6173" name="Equation" r:id="rId4" imgW="2857320" imgH="228600" progId="Equation.DSMT4">
                  <p:embed/>
                </p:oleObj>
              </mc:Choice>
              <mc:Fallback>
                <p:oleObj name="Equation" r:id="rId4" imgW="2857320" imgH="228600" progId="Equation.DSMT4">
                  <p:embed/>
                  <p:pic>
                    <p:nvPicPr>
                      <p:cNvPr id="6" name="Object 5"/>
                      <p:cNvPicPr>
                        <a:picLocks noChangeAspect="1" noChangeArrowheads="1"/>
                      </p:cNvPicPr>
                      <p:nvPr/>
                    </p:nvPicPr>
                    <p:blipFill>
                      <a:blip r:embed="rId5"/>
                      <a:srcRect/>
                      <a:stretch>
                        <a:fillRect/>
                      </a:stretch>
                    </p:blipFill>
                    <p:spPr bwMode="auto">
                      <a:xfrm>
                        <a:off x="3137544" y="2571871"/>
                        <a:ext cx="5916912" cy="468314"/>
                      </a:xfrm>
                      <a:prstGeom prst="rect">
                        <a:avLst/>
                      </a:prstGeom>
                      <a:noFill/>
                    </p:spPr>
                  </p:pic>
                </p:oleObj>
              </mc:Fallback>
            </mc:AlternateContent>
          </a:graphicData>
        </a:graphic>
      </p:graphicFrame>
      <p:sp>
        <p:nvSpPr>
          <p:cNvPr id="5" name="Right Brace 4"/>
          <p:cNvSpPr/>
          <p:nvPr/>
        </p:nvSpPr>
        <p:spPr>
          <a:xfrm rot="5400000">
            <a:off x="7066572" y="2900976"/>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1104557889"/>
              </p:ext>
            </p:extLst>
          </p:nvPr>
        </p:nvGraphicFramePr>
        <p:xfrm>
          <a:off x="2704571" y="4223003"/>
          <a:ext cx="6970712" cy="468312"/>
        </p:xfrm>
        <a:graphic>
          <a:graphicData uri="http://schemas.openxmlformats.org/presentationml/2006/ole">
            <mc:AlternateContent xmlns:mc="http://schemas.openxmlformats.org/markup-compatibility/2006">
              <mc:Choice xmlns:v="urn:schemas-microsoft-com:vml" Requires="v">
                <p:oleObj spid="_x0000_s6174" name="Equation" r:id="rId6" imgW="3365280" imgH="228600" progId="Equation.DSMT4">
                  <p:embed/>
                </p:oleObj>
              </mc:Choice>
              <mc:Fallback>
                <p:oleObj name="Equation" r:id="rId6" imgW="3365280" imgH="228600" progId="Equation.DSMT4">
                  <p:embed/>
                  <p:pic>
                    <p:nvPicPr>
                      <p:cNvPr id="4" name="Object 3"/>
                      <p:cNvPicPr>
                        <a:picLocks noChangeAspect="1" noChangeArrowheads="1"/>
                      </p:cNvPicPr>
                      <p:nvPr/>
                    </p:nvPicPr>
                    <p:blipFill>
                      <a:blip r:embed="rId7"/>
                      <a:srcRect/>
                      <a:stretch>
                        <a:fillRect/>
                      </a:stretch>
                    </p:blipFill>
                    <p:spPr bwMode="auto">
                      <a:xfrm>
                        <a:off x="2704571" y="4223003"/>
                        <a:ext cx="6970712" cy="468312"/>
                      </a:xfrm>
                      <a:prstGeom prst="rect">
                        <a:avLst/>
                      </a:prstGeom>
                      <a:noFill/>
                    </p:spPr>
                  </p:pic>
                </p:oleObj>
              </mc:Fallback>
            </mc:AlternateContent>
          </a:graphicData>
        </a:graphic>
      </p:graphicFrame>
      <p:sp>
        <p:nvSpPr>
          <p:cNvPr id="9" name="Right Brace 8"/>
          <p:cNvSpPr/>
          <p:nvPr/>
        </p:nvSpPr>
        <p:spPr>
          <a:xfrm rot="16200000">
            <a:off x="6397554" y="3818966"/>
            <a:ext cx="124395" cy="837987"/>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0" name="Right Brace 9"/>
          <p:cNvSpPr/>
          <p:nvPr/>
        </p:nvSpPr>
        <p:spPr>
          <a:xfrm rot="5400000">
            <a:off x="7302792" y="4538752"/>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3845525867"/>
              </p:ext>
            </p:extLst>
          </p:nvPr>
        </p:nvGraphicFramePr>
        <p:xfrm>
          <a:off x="3151188" y="5330825"/>
          <a:ext cx="6076950" cy="468313"/>
        </p:xfrm>
        <a:graphic>
          <a:graphicData uri="http://schemas.openxmlformats.org/presentationml/2006/ole">
            <mc:AlternateContent xmlns:mc="http://schemas.openxmlformats.org/markup-compatibility/2006">
              <mc:Choice xmlns:v="urn:schemas-microsoft-com:vml" Requires="v">
                <p:oleObj spid="_x0000_s6175" name="Equation" r:id="rId8" imgW="2933640" imgH="228600" progId="Equation.DSMT4">
                  <p:embed/>
                </p:oleObj>
              </mc:Choice>
              <mc:Fallback>
                <p:oleObj name="Equation" r:id="rId8" imgW="2933640" imgH="228600" progId="Equation.DSMT4">
                  <p:embed/>
                  <p:pic>
                    <p:nvPicPr>
                      <p:cNvPr id="8" name="Object 7"/>
                      <p:cNvPicPr>
                        <a:picLocks noChangeAspect="1" noChangeArrowheads="1"/>
                      </p:cNvPicPr>
                      <p:nvPr/>
                    </p:nvPicPr>
                    <p:blipFill>
                      <a:blip r:embed="rId9"/>
                      <a:srcRect/>
                      <a:stretch>
                        <a:fillRect/>
                      </a:stretch>
                    </p:blipFill>
                    <p:spPr bwMode="auto">
                      <a:xfrm>
                        <a:off x="3151188" y="5330825"/>
                        <a:ext cx="6076950" cy="468313"/>
                      </a:xfrm>
                      <a:prstGeom prst="rect">
                        <a:avLst/>
                      </a:prstGeom>
                      <a:noFill/>
                    </p:spPr>
                  </p:pic>
                </p:oleObj>
              </mc:Fallback>
            </mc:AlternateContent>
          </a:graphicData>
        </a:graphic>
      </p:graphicFrame>
      <p:sp>
        <p:nvSpPr>
          <p:cNvPr id="12" name="Right Brace 11"/>
          <p:cNvSpPr/>
          <p:nvPr/>
        </p:nvSpPr>
        <p:spPr>
          <a:xfrm rot="5400000">
            <a:off x="6350292" y="5636032"/>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3" name="Right Brace 12"/>
          <p:cNvSpPr/>
          <p:nvPr/>
        </p:nvSpPr>
        <p:spPr>
          <a:xfrm rot="5400000">
            <a:off x="7622832" y="5605552"/>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4" name="Right Brace 13"/>
          <p:cNvSpPr/>
          <p:nvPr/>
        </p:nvSpPr>
        <p:spPr>
          <a:xfrm rot="5400000">
            <a:off x="8994432" y="5597932"/>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5" name="Right Brace 14"/>
          <p:cNvSpPr/>
          <p:nvPr/>
        </p:nvSpPr>
        <p:spPr>
          <a:xfrm rot="5400000">
            <a:off x="4925352" y="5636032"/>
            <a:ext cx="124395" cy="305126"/>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5410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دوم:نگارش طرح پژوهشی و پایان نامه</a:t>
            </a:r>
          </a:p>
          <a:p>
            <a:pPr marL="0" indent="0" algn="r" rtl="1">
              <a:buNone/>
            </a:pPr>
            <a:r>
              <a:rPr lang="fa-IR" sz="1800" dirty="0" smtClean="0"/>
              <a:t>بخش مهمی از فرآیند پژوهش در تدوین پایان نامه،ارائه ی پیشنهاد طرح پژوهش (پروپوزال) است.این طرح،فرآیند اجرای پژوهش را در آینده نشان می دهد و مختصری از پایان نامه می باشد.قبل از نگارش طرح پژوهش باید موضوع پژوهش انتخاب شود.</a:t>
            </a:r>
          </a:p>
          <a:p>
            <a:pPr marL="0" indent="0" algn="r" rtl="1">
              <a:buNone/>
            </a:pPr>
            <a:r>
              <a:rPr lang="fa-IR" sz="1800" dirty="0" smtClean="0"/>
              <a:t>موضوع انتخاب شده باید دارای این ویژگی ها باشد:</a:t>
            </a:r>
          </a:p>
          <a:p>
            <a:pPr marL="0" indent="0" algn="r" rtl="1">
              <a:buNone/>
            </a:pPr>
            <a:r>
              <a:rPr lang="fa-IR" sz="1800" dirty="0" smtClean="0"/>
              <a:t>1-نوآوری 2-امکان سنجی 3-محدودیت در زمان و امکانات 4-علاقه و توان پژوهشگر</a:t>
            </a:r>
          </a:p>
          <a:p>
            <a:pPr marL="0" indent="0" algn="r" rtl="1">
              <a:buNone/>
            </a:pPr>
            <a:r>
              <a:rPr lang="fa-IR" sz="1800" dirty="0" smtClean="0"/>
              <a:t>یکی از بخش های اساسی در طرح پژوهش،بیان مساله است.این بخش 3 قسمت کلی دارد:</a:t>
            </a:r>
          </a:p>
          <a:p>
            <a:pPr marL="0" indent="0" algn="r" rtl="1">
              <a:buNone/>
            </a:pPr>
            <a:r>
              <a:rPr lang="fa-IR" sz="1800" dirty="0" smtClean="0"/>
              <a:t>الف)تشریح مساله ی مورد نظر و تعریف متغیرهای مورد مطالعه </a:t>
            </a:r>
          </a:p>
          <a:p>
            <a:pPr marL="0" indent="0" algn="r" rtl="1">
              <a:buNone/>
            </a:pPr>
            <a:r>
              <a:rPr lang="fa-IR" sz="1800" dirty="0" smtClean="0"/>
              <a:t>ب)راه حل های رفع مساله از دیدگاه سایر پژوهشگران</a:t>
            </a:r>
          </a:p>
          <a:p>
            <a:pPr marL="0" indent="0" algn="r" rtl="1">
              <a:buNone/>
            </a:pPr>
            <a:r>
              <a:rPr lang="fa-IR" sz="1800" dirty="0" smtClean="0"/>
              <a:t>ج)با ذکر جزییات بیان می شود که دقیقا قرار است چه کاری انجام شود.</a:t>
            </a:r>
          </a:p>
          <a:p>
            <a:pPr marL="0" indent="0" algn="r" rtl="1">
              <a:buNone/>
            </a:pPr>
            <a:r>
              <a:rPr lang="fa-IR" sz="1800" dirty="0" smtClean="0"/>
              <a:t>پس از بیان مساله،اهمیت و ضرورت پژوهش ذکر می شود.در این بخش،می بایست اشاره شود که انجام پژوهش برای چه اشخاص یا سازمانهایی و تا چه میزان اهمیت دارد.</a:t>
            </a:r>
          </a:p>
          <a:p>
            <a:pPr marL="0" indent="0" algn="r" rtl="1">
              <a:buNone/>
            </a:pPr>
            <a:r>
              <a:rPr lang="fa-IR" sz="1800" dirty="0" smtClean="0"/>
              <a:t>چارچوب نظری و مرور بر بخش های مربوطه:</a:t>
            </a:r>
          </a:p>
          <a:p>
            <a:pPr marL="0" indent="0" algn="r" rtl="1">
              <a:buNone/>
            </a:pPr>
            <a:r>
              <a:rPr lang="fa-IR" sz="1800" dirty="0" smtClean="0"/>
              <a:t>چارچوب نظری مجموعه از مفاهیم،تعریف ها،قواعد و اصولی هستند که ارتباط بین متغیرها را به صورت تئوری توصیف می کنند بهتر است روابط بین متغیرها به صورت نمودار و تصویر نیز مشخص شود.هم چنین بخش مرور بر پژوهش های مربوط(پیشینه ی پژوهش)به صورت جداگانه ارائه می شود.بدین صورت که پژوهش های داخلی و خارجی(به تفکیک)در خصوص پژوهش هایی که پیش از این در ارتباط با موضوع مورد مطالعه انجام شده است،ارائه می شود.</a:t>
            </a:r>
          </a:p>
          <a:p>
            <a:pPr marL="0" indent="0" algn="r" rtl="1">
              <a:buNone/>
            </a:pPr>
            <a:r>
              <a:rPr lang="fa-IR" sz="1800" dirty="0" smtClean="0"/>
              <a:t>اهداف،پرسش ها و فرضیه ها:</a:t>
            </a:r>
          </a:p>
          <a:p>
            <a:pPr marL="0" indent="0" algn="r" rtl="1">
              <a:buNone/>
            </a:pPr>
            <a:r>
              <a:rPr lang="fa-IR" sz="1800" dirty="0" smtClean="0"/>
              <a:t>بین موضوع پژوهش،اهداف ،پرسش ها و فرضیه ها،هم از نظر شکلی و هم از نظر ماعیت ارتباط منطقی وجود دارد.بنابراین اگر اهداف به درستی مشخص نشوند فرضیه ها نیز ممکن است با ابهام رو به رو شود.</a:t>
            </a:r>
          </a:p>
          <a:p>
            <a:pPr marL="0" indent="0" algn="r" rtl="1">
              <a:buNone/>
            </a:pPr>
            <a:r>
              <a:rPr lang="fa-IR" sz="1800" dirty="0" smtClean="0"/>
              <a:t>اهداف به جهار دسته تقسیم می شوند:</a:t>
            </a:r>
          </a:p>
          <a:p>
            <a:pPr marL="0" indent="0" algn="r" rtl="1">
              <a:buNone/>
            </a:pPr>
            <a:r>
              <a:rPr lang="fa-IR" sz="1800" dirty="0" smtClean="0"/>
              <a:t>الف)اهداف آرمانی:</a:t>
            </a:r>
            <a:endParaRPr lang="en-US" sz="1800" dirty="0"/>
          </a:p>
        </p:txBody>
      </p:sp>
    </p:spTree>
    <p:extLst>
      <p:ext uri="{BB962C8B-B14F-4D97-AF65-F5344CB8AC3E}">
        <p14:creationId xmlns:p14="http://schemas.microsoft.com/office/powerpoint/2010/main" val="77311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مدل خان ووانس:</a:t>
                </a:r>
              </a:p>
              <a:p>
                <a:pPr marL="0" indent="0" algn="r" rtl="1">
                  <a:buNone/>
                </a:pPr>
                <a:r>
                  <a:rPr lang="fa-IR" sz="1800" dirty="0" smtClean="0"/>
                  <a:t>همان مدل بالو است که اندازه شرکت و وضعیت اقلام شرکت به آن اضافه شده است.</a:t>
                </a:r>
              </a:p>
              <a:p>
                <a:pPr marL="0" indent="0" algn="r" rtl="1">
                  <a:buNone/>
                </a:pPr>
                <a:endParaRPr lang="fa-IR" sz="1800" dirty="0" smtClean="0"/>
              </a:p>
              <a:p>
                <a:pPr marL="0" indent="0" algn="r" rtl="1">
                  <a:buNone/>
                </a:pPr>
                <a:r>
                  <a:rPr lang="fa-IR" sz="1800" dirty="0" smtClean="0"/>
                  <a:t>مدلهای اندازه گیری حافظه کاری غیر شرطی:</a:t>
                </a:r>
              </a:p>
              <a:p>
                <a:pPr marL="0" indent="0" algn="r" rtl="1">
                  <a:buNone/>
                </a:pPr>
                <a:r>
                  <a:rPr lang="fa-IR" sz="1800" dirty="0" smtClean="0"/>
                  <a:t>معیار بیور و رایان: </a:t>
                </a:r>
              </a:p>
              <a:p>
                <a:pPr marL="0" indent="0" algn="r" rtl="1">
                  <a:buNone/>
                </a:pPr>
                <a14:m>
                  <m:oMathPara xmlns:m="http://schemas.openxmlformats.org/officeDocument/2006/math">
                    <m:oMathParaPr>
                      <m:jc m:val="centerGroup"/>
                    </m:oMathParaPr>
                    <m:oMath xmlns:m="http://schemas.openxmlformats.org/officeDocument/2006/math">
                      <m:r>
                        <a:rPr lang="fa-IR" sz="1800" i="1">
                          <a:latin typeface="Cambria Math" panose="02040503050406030204" pitchFamily="18" charset="0"/>
                        </a:rPr>
                        <m:t>شرطی</m:t>
                      </m:r>
                      <m:r>
                        <a:rPr lang="fa-IR" sz="1800" i="1">
                          <a:latin typeface="Cambria Math" panose="02040503050406030204" pitchFamily="18" charset="0"/>
                        </a:rPr>
                        <m:t> </m:t>
                      </m:r>
                      <m:r>
                        <a:rPr lang="fa-IR" sz="1800" i="1">
                          <a:latin typeface="Cambria Math" panose="02040503050406030204" pitchFamily="18" charset="0"/>
                        </a:rPr>
                        <m:t>غیر</m:t>
                      </m:r>
                      <m:r>
                        <a:rPr lang="fa-IR" sz="1800" i="1">
                          <a:latin typeface="Cambria Math" panose="02040503050406030204" pitchFamily="18" charset="0"/>
                        </a:rPr>
                        <m:t> </m:t>
                      </m:r>
                      <m:r>
                        <a:rPr lang="fa-IR" sz="1800" i="1">
                          <a:latin typeface="Cambria Math" panose="02040503050406030204" pitchFamily="18" charset="0"/>
                        </a:rPr>
                        <m:t>کاری</m:t>
                      </m:r>
                      <m:r>
                        <a:rPr lang="fa-IR" sz="1800" i="1">
                          <a:latin typeface="Cambria Math" panose="02040503050406030204" pitchFamily="18" charset="0"/>
                        </a:rPr>
                        <m:t> </m:t>
                      </m:r>
                      <m:r>
                        <a:rPr lang="fa-IR" sz="1800" i="1">
                          <a:latin typeface="Cambria Math" panose="02040503050406030204" pitchFamily="18" charset="0"/>
                        </a:rPr>
                        <m:t>محافظه</m:t>
                      </m:r>
                      <m:r>
                        <a:rPr lang="fa-IR" sz="1800" i="1">
                          <a:latin typeface="Cambria Math" panose="02040503050406030204" pitchFamily="18" charset="0"/>
                        </a:rPr>
                        <m:t> </m:t>
                      </m:r>
                      <m:r>
                        <a:rPr lang="fa-IR" sz="1800" i="1">
                          <a:latin typeface="Cambria Math" panose="02040503050406030204" pitchFamily="18" charset="0"/>
                        </a:rPr>
                        <m:t>شاخص</m:t>
                      </m:r>
                      <m:r>
                        <a:rPr lang="fa-IR" sz="1800" i="1">
                          <a:latin typeface="Cambria Math" panose="02040503050406030204" pitchFamily="18" charset="0"/>
                        </a:rPr>
                        <m:t>=</m:t>
                      </m:r>
                      <m:f>
                        <m:fPr>
                          <m:ctrlPr>
                            <a:rPr lang="fa-IR" sz="1800" i="1">
                              <a:latin typeface="Cambria Math" panose="02040503050406030204" pitchFamily="18" charset="0"/>
                            </a:rPr>
                          </m:ctrlPr>
                        </m:fPr>
                        <m:num>
                          <m:r>
                            <a:rPr lang="fa-IR" sz="1800" i="1">
                              <a:latin typeface="Cambria Math" panose="02040503050406030204" pitchFamily="18" charset="0"/>
                            </a:rPr>
                            <m:t>سهام</m:t>
                          </m:r>
                          <m:r>
                            <a:rPr lang="fa-IR" sz="1800" i="1">
                              <a:latin typeface="Cambria Math" panose="02040503050406030204" pitchFamily="18" charset="0"/>
                            </a:rPr>
                            <m:t> </m:t>
                          </m:r>
                          <m:r>
                            <a:rPr lang="fa-IR" sz="1800" i="1">
                              <a:latin typeface="Cambria Math" panose="02040503050406030204" pitchFamily="18" charset="0"/>
                            </a:rPr>
                            <m:t>صاحبان</m:t>
                          </m:r>
                          <m:r>
                            <a:rPr lang="fa-IR" sz="1800" i="1">
                              <a:latin typeface="Cambria Math" panose="02040503050406030204" pitchFamily="18" charset="0"/>
                            </a:rPr>
                            <m:t> </m:t>
                          </m:r>
                          <m:r>
                            <a:rPr lang="fa-IR" sz="1800" i="1">
                              <a:latin typeface="Cambria Math" panose="02040503050406030204" pitchFamily="18" charset="0"/>
                            </a:rPr>
                            <m:t>حقوق</m:t>
                          </m:r>
                          <m:r>
                            <a:rPr lang="fa-IR" sz="1800" i="1">
                              <a:latin typeface="Cambria Math" panose="02040503050406030204" pitchFamily="18" charset="0"/>
                            </a:rPr>
                            <m:t> </m:t>
                          </m:r>
                          <m:r>
                            <a:rPr lang="fa-IR" sz="1800" i="1">
                              <a:latin typeface="Cambria Math" panose="02040503050406030204" pitchFamily="18" charset="0"/>
                            </a:rPr>
                            <m:t>دفتری</m:t>
                          </m:r>
                          <m:r>
                            <a:rPr lang="fa-IR" sz="1800" i="1">
                              <a:latin typeface="Cambria Math" panose="02040503050406030204" pitchFamily="18" charset="0"/>
                            </a:rPr>
                            <m:t> </m:t>
                          </m:r>
                          <m:r>
                            <a:rPr lang="fa-IR" sz="1800" i="1">
                              <a:latin typeface="Cambria Math" panose="02040503050406030204" pitchFamily="18" charset="0"/>
                            </a:rPr>
                            <m:t>ارزش</m:t>
                          </m:r>
                        </m:num>
                        <m:den>
                          <m:r>
                            <a:rPr lang="fa-IR" sz="1800" i="1">
                              <a:latin typeface="Cambria Math" panose="02040503050406030204" pitchFamily="18" charset="0"/>
                            </a:rPr>
                            <m:t>سهام</m:t>
                          </m:r>
                          <m:r>
                            <a:rPr lang="fa-IR" sz="1800" i="1">
                              <a:latin typeface="Cambria Math" panose="02040503050406030204" pitchFamily="18" charset="0"/>
                            </a:rPr>
                            <m:t> </m:t>
                          </m:r>
                          <m:r>
                            <a:rPr lang="fa-IR" sz="1800" i="1">
                              <a:latin typeface="Cambria Math" panose="02040503050406030204" pitchFamily="18" charset="0"/>
                            </a:rPr>
                            <m:t>صاحبان</m:t>
                          </m:r>
                          <m:r>
                            <a:rPr lang="fa-IR" sz="1800" i="1">
                              <a:latin typeface="Cambria Math" panose="02040503050406030204" pitchFamily="18" charset="0"/>
                            </a:rPr>
                            <m:t> </m:t>
                          </m:r>
                          <m:r>
                            <a:rPr lang="fa-IR" sz="1800" i="1">
                              <a:latin typeface="Cambria Math" panose="02040503050406030204" pitchFamily="18" charset="0"/>
                            </a:rPr>
                            <m:t>حقوق</m:t>
                          </m:r>
                          <m:r>
                            <a:rPr lang="fa-IR" sz="1800" i="1">
                              <a:latin typeface="Cambria Math" panose="02040503050406030204" pitchFamily="18" charset="0"/>
                            </a:rPr>
                            <m:t> </m:t>
                          </m:r>
                          <m:r>
                            <a:rPr lang="fa-IR" sz="1800" i="1">
                              <a:latin typeface="Cambria Math" panose="02040503050406030204" pitchFamily="18" charset="0"/>
                            </a:rPr>
                            <m:t>بازار</m:t>
                          </m:r>
                          <m:r>
                            <a:rPr lang="fa-IR" sz="1800" i="1">
                              <a:latin typeface="Cambria Math" panose="02040503050406030204" pitchFamily="18" charset="0"/>
                            </a:rPr>
                            <m:t> </m:t>
                          </m:r>
                          <m:r>
                            <a:rPr lang="fa-IR" sz="1800" i="1">
                              <a:latin typeface="Cambria Math" panose="02040503050406030204" pitchFamily="18" charset="0"/>
                            </a:rPr>
                            <m:t>ارزش</m:t>
                          </m:r>
                        </m:den>
                      </m:f>
                      <m:r>
                        <a:rPr lang="fa-IR" sz="1800" i="1">
                          <a:latin typeface="Cambria Math" panose="02040503050406030204" pitchFamily="18" charset="0"/>
                          <a:ea typeface="Cambria Math" panose="02040503050406030204" pitchFamily="18" charset="0"/>
                        </a:rPr>
                        <m:t>×(−</m:t>
                      </m:r>
                      <m:r>
                        <a:rPr lang="fa-IR" sz="1800" i="1">
                          <a:latin typeface="Cambria Math" panose="02040503050406030204" pitchFamily="18" charset="0"/>
                          <a:ea typeface="Cambria Math" panose="02040503050406030204" pitchFamily="18" charset="0"/>
                        </a:rPr>
                        <m:t>1</m:t>
                      </m:r>
                      <m:r>
                        <a:rPr lang="fa-IR" sz="1800" i="1">
                          <a:latin typeface="Cambria Math" panose="02040503050406030204" pitchFamily="18" charset="0"/>
                          <a:ea typeface="Cambria Math" panose="02040503050406030204" pitchFamily="18" charset="0"/>
                        </a:rPr>
                        <m:t>)</m:t>
                      </m:r>
                    </m:oMath>
                  </m:oMathPara>
                </a14:m>
                <a:endParaRPr lang="fa-IR" sz="1800" dirty="0"/>
              </a:p>
              <a:p>
                <a:pPr marL="0" indent="0" algn="r" rtl="1">
                  <a:buNone/>
                </a:pPr>
                <a:r>
                  <a:rPr lang="fa-IR" sz="1800" dirty="0" smtClean="0"/>
                  <a:t>هرچه ارزش دفتری از ارزش بازار فاصله بگیرد بیانگر محافظه کاری بیشتر است.</a:t>
                </a:r>
              </a:p>
              <a:p>
                <a:pPr marL="0" indent="0" algn="r" rtl="1">
                  <a:buNone/>
                </a:pPr>
                <a:endParaRPr lang="fa-IR" sz="1800" dirty="0"/>
              </a:p>
              <a:p>
                <a:pPr marL="0" indent="0" algn="r" rtl="1">
                  <a:buNone/>
                </a:pPr>
                <a:r>
                  <a:rPr lang="fa-IR" sz="1800" dirty="0"/>
                  <a:t>معیار گیوی و هاپین:</a:t>
                </a:r>
              </a:p>
              <a:p>
                <a:pPr marL="0" indent="0" algn="r" rtl="1">
                  <a:buNone/>
                </a:pPr>
                <a:endParaRPr lang="fa-IR" sz="1800" dirty="0" smtClean="0"/>
              </a:p>
              <a:p>
                <a:pPr marL="0" indent="0" algn="r" rtl="1">
                  <a:buNone/>
                </a:pPr>
                <a14:m>
                  <m:oMathPara xmlns:m="http://schemas.openxmlformats.org/officeDocument/2006/math">
                    <m:oMathParaPr>
                      <m:jc m:val="centerGroup"/>
                    </m:oMathParaPr>
                    <m:oMath xmlns:m="http://schemas.openxmlformats.org/officeDocument/2006/math">
                      <m:r>
                        <a:rPr lang="fa-IR" sz="1800" i="1">
                          <a:latin typeface="Cambria Math" panose="02040503050406030204" pitchFamily="18" charset="0"/>
                        </a:rPr>
                        <m:t>شرطی</m:t>
                      </m:r>
                      <m:r>
                        <a:rPr lang="fa-IR" sz="1800" i="1">
                          <a:latin typeface="Cambria Math" panose="02040503050406030204" pitchFamily="18" charset="0"/>
                        </a:rPr>
                        <m:t> </m:t>
                      </m:r>
                      <m:r>
                        <a:rPr lang="fa-IR" sz="1800" i="1">
                          <a:latin typeface="Cambria Math" panose="02040503050406030204" pitchFamily="18" charset="0"/>
                        </a:rPr>
                        <m:t>غیر</m:t>
                      </m:r>
                      <m:r>
                        <a:rPr lang="fa-IR" sz="1800" i="1">
                          <a:latin typeface="Cambria Math" panose="02040503050406030204" pitchFamily="18" charset="0"/>
                        </a:rPr>
                        <m:t> </m:t>
                      </m:r>
                      <m:r>
                        <a:rPr lang="fa-IR" sz="1800" i="1">
                          <a:latin typeface="Cambria Math" panose="02040503050406030204" pitchFamily="18" charset="0"/>
                        </a:rPr>
                        <m:t>کاری</m:t>
                      </m:r>
                      <m:r>
                        <a:rPr lang="fa-IR" sz="1800" i="1">
                          <a:latin typeface="Cambria Math" panose="02040503050406030204" pitchFamily="18" charset="0"/>
                        </a:rPr>
                        <m:t> </m:t>
                      </m:r>
                      <m:r>
                        <a:rPr lang="fa-IR" sz="1800" i="1">
                          <a:latin typeface="Cambria Math" panose="02040503050406030204" pitchFamily="18" charset="0"/>
                        </a:rPr>
                        <m:t>محافظه</m:t>
                      </m:r>
                      <m:r>
                        <a:rPr lang="fa-IR" sz="1800" i="1">
                          <a:latin typeface="Cambria Math" panose="02040503050406030204" pitchFamily="18" charset="0"/>
                        </a:rPr>
                        <m:t> </m:t>
                      </m:r>
                      <m:r>
                        <a:rPr lang="fa-IR" sz="1800" i="1">
                          <a:latin typeface="Cambria Math" panose="02040503050406030204" pitchFamily="18" charset="0"/>
                        </a:rPr>
                        <m:t>شاخص</m:t>
                      </m:r>
                      <m:r>
                        <a:rPr lang="fa-IR" sz="1800" i="1">
                          <a:latin typeface="Cambria Math" panose="02040503050406030204" pitchFamily="18" charset="0"/>
                        </a:rPr>
                        <m:t>=</m:t>
                      </m:r>
                      <m:f>
                        <m:fPr>
                          <m:ctrlPr>
                            <a:rPr lang="fa-IR" sz="1800" i="1">
                              <a:latin typeface="Cambria Math" panose="02040503050406030204" pitchFamily="18" charset="0"/>
                            </a:rPr>
                          </m:ctrlPr>
                        </m:fPr>
                        <m:num>
                          <m:r>
                            <a:rPr lang="fa-IR" sz="1800" i="1">
                              <a:latin typeface="Cambria Math" panose="02040503050406030204" pitchFamily="18" charset="0"/>
                            </a:rPr>
                            <m:t>تعهدی</m:t>
                          </m:r>
                          <m:r>
                            <a:rPr lang="fa-IR" sz="1800" i="1">
                              <a:latin typeface="Cambria Math" panose="02040503050406030204" pitchFamily="18" charset="0"/>
                            </a:rPr>
                            <m:t> </m:t>
                          </m:r>
                          <m:r>
                            <a:rPr lang="fa-IR" sz="1800" i="1">
                              <a:latin typeface="Cambria Math" panose="02040503050406030204" pitchFamily="18" charset="0"/>
                            </a:rPr>
                            <m:t>اقلام</m:t>
                          </m:r>
                          <m:r>
                            <a:rPr lang="fa-IR" sz="1800" i="1">
                              <a:latin typeface="Cambria Math" panose="02040503050406030204" pitchFamily="18" charset="0"/>
                            </a:rPr>
                            <m:t> </m:t>
                          </m:r>
                          <m:r>
                            <a:rPr lang="fa-IR" sz="1800" i="1">
                              <a:latin typeface="Cambria Math" panose="02040503050406030204" pitchFamily="18" charset="0"/>
                            </a:rPr>
                            <m:t>کل</m:t>
                          </m:r>
                          <m:r>
                            <a:rPr lang="fa-IR" sz="1800" i="1">
                              <a:latin typeface="Cambria Math" panose="02040503050406030204" pitchFamily="18" charset="0"/>
                            </a:rPr>
                            <m:t> </m:t>
                          </m:r>
                          <m:r>
                            <a:rPr lang="fa-IR" sz="1800" i="1">
                              <a:latin typeface="Cambria Math" panose="02040503050406030204" pitchFamily="18" charset="0"/>
                            </a:rPr>
                            <m:t>جمع</m:t>
                          </m:r>
                          <m:r>
                            <a:rPr lang="fa-IR" sz="1800" i="1">
                              <a:latin typeface="Cambria Math" panose="02040503050406030204" pitchFamily="18" charset="0"/>
                            </a:rPr>
                            <m:t> (</m:t>
                          </m:r>
                          <m:r>
                            <a:rPr lang="fa-IR" sz="1800" i="1">
                              <a:latin typeface="Cambria Math" panose="02040503050406030204" pitchFamily="18" charset="0"/>
                            </a:rPr>
                            <m:t>نقدی</m:t>
                          </m:r>
                          <m:r>
                            <a:rPr lang="fa-IR" sz="1800" i="1">
                              <a:latin typeface="Cambria Math" panose="02040503050406030204" pitchFamily="18" charset="0"/>
                            </a:rPr>
                            <m:t> </m:t>
                          </m:r>
                          <m:r>
                            <a:rPr lang="fa-IR" sz="1800" i="1">
                              <a:latin typeface="Cambria Math" panose="02040503050406030204" pitchFamily="18" charset="0"/>
                            </a:rPr>
                            <m:t>غیر</m:t>
                          </m:r>
                          <m:r>
                            <a:rPr lang="fa-IR" sz="1800" i="1">
                              <a:latin typeface="Cambria Math" panose="02040503050406030204" pitchFamily="18" charset="0"/>
                            </a:rPr>
                            <m:t> </m:t>
                          </m:r>
                          <m:r>
                            <a:rPr lang="fa-IR" sz="1800" b="0" i="1" smtClean="0">
                              <a:latin typeface="Cambria Math" panose="02040503050406030204" pitchFamily="18" charset="0"/>
                            </a:rPr>
                            <m:t>درگردش</m:t>
                          </m:r>
                          <m:r>
                            <a:rPr lang="fa-IR" sz="1800" i="1">
                              <a:latin typeface="Cambria Math" panose="02040503050406030204" pitchFamily="18" charset="0"/>
                            </a:rPr>
                            <m:t> </m:t>
                          </m:r>
                          <m:r>
                            <a:rPr lang="fa-IR" sz="1800" i="1">
                              <a:latin typeface="Cambria Math" panose="02040503050406030204" pitchFamily="18" charset="0"/>
                            </a:rPr>
                            <m:t>سرمایه</m:t>
                          </m:r>
                          <m:r>
                            <a:rPr lang="fa-IR" sz="1800" i="1">
                              <a:latin typeface="Cambria Math" panose="02040503050406030204" pitchFamily="18" charset="0"/>
                            </a:rPr>
                            <m:t> </m:t>
                          </m:r>
                          <m:r>
                            <a:rPr lang="fa-IR" sz="1800" i="1">
                              <a:latin typeface="Cambria Math" panose="02040503050406030204" pitchFamily="18" charset="0"/>
                            </a:rPr>
                            <m:t>خالص</m:t>
                          </m:r>
                          <m:r>
                            <a:rPr lang="fa-IR" sz="1800" i="1">
                              <a:latin typeface="Cambria Math" panose="02040503050406030204" pitchFamily="18" charset="0"/>
                            </a:rPr>
                            <m:t>)</m:t>
                          </m:r>
                        </m:num>
                        <m:den>
                          <m:r>
                            <a:rPr lang="fa-IR" sz="1800" i="1">
                              <a:latin typeface="Cambria Math" panose="02040503050406030204" pitchFamily="18" charset="0"/>
                            </a:rPr>
                            <m:t>شرکت</m:t>
                          </m:r>
                          <m:r>
                            <a:rPr lang="fa-IR" sz="1800" i="1">
                              <a:latin typeface="Cambria Math" panose="02040503050406030204" pitchFamily="18" charset="0"/>
                            </a:rPr>
                            <m:t> </m:t>
                          </m:r>
                          <m:r>
                            <a:rPr lang="fa-IR" sz="1800" i="1">
                              <a:latin typeface="Cambria Math" panose="02040503050406030204" pitchFamily="18" charset="0"/>
                            </a:rPr>
                            <m:t>های</m:t>
                          </m:r>
                          <m:r>
                            <a:rPr lang="fa-IR" sz="1800" i="1">
                              <a:latin typeface="Cambria Math" panose="02040503050406030204" pitchFamily="18" charset="0"/>
                            </a:rPr>
                            <m:t> </m:t>
                          </m:r>
                          <m:r>
                            <a:rPr lang="fa-IR" sz="1800" i="1">
                              <a:latin typeface="Cambria Math" panose="02040503050406030204" pitchFamily="18" charset="0"/>
                            </a:rPr>
                            <m:t>دارایی</m:t>
                          </m:r>
                          <m:r>
                            <a:rPr lang="fa-IR" sz="1800" i="1">
                              <a:latin typeface="Cambria Math" panose="02040503050406030204" pitchFamily="18" charset="0"/>
                            </a:rPr>
                            <m:t> </m:t>
                          </m:r>
                          <m:r>
                            <a:rPr lang="fa-IR" sz="1800" i="1">
                              <a:latin typeface="Cambria Math" panose="02040503050406030204" pitchFamily="18" charset="0"/>
                            </a:rPr>
                            <m:t>کل</m:t>
                          </m:r>
                          <m:r>
                            <a:rPr lang="fa-IR" sz="1800" i="1">
                              <a:latin typeface="Cambria Math" panose="02040503050406030204" pitchFamily="18" charset="0"/>
                            </a:rPr>
                            <m:t> </m:t>
                          </m:r>
                          <m:r>
                            <a:rPr lang="fa-IR" sz="1800" i="1">
                              <a:latin typeface="Cambria Math" panose="02040503050406030204" pitchFamily="18" charset="0"/>
                            </a:rPr>
                            <m:t>جمع</m:t>
                          </m:r>
                        </m:den>
                      </m:f>
                      <m:r>
                        <a:rPr lang="fa-IR" sz="1800" i="1">
                          <a:latin typeface="Cambria Math" panose="02040503050406030204" pitchFamily="18" charset="0"/>
                          <a:ea typeface="Cambria Math" panose="02040503050406030204" pitchFamily="18" charset="0"/>
                        </a:rPr>
                        <m:t>×(−</m:t>
                      </m:r>
                      <m:r>
                        <a:rPr lang="fa-IR" sz="1800" i="1">
                          <a:latin typeface="Cambria Math" panose="02040503050406030204" pitchFamily="18" charset="0"/>
                          <a:ea typeface="Cambria Math" panose="02040503050406030204" pitchFamily="18" charset="0"/>
                        </a:rPr>
                        <m:t>1</m:t>
                      </m:r>
                      <m:r>
                        <a:rPr lang="fa-IR" sz="1800" i="1">
                          <a:latin typeface="Cambria Math" panose="02040503050406030204" pitchFamily="18" charset="0"/>
                          <a:ea typeface="Cambria Math" panose="02040503050406030204" pitchFamily="18" charset="0"/>
                        </a:rPr>
                        <m:t>)</m:t>
                      </m:r>
                    </m:oMath>
                  </m:oMathPara>
                </a14:m>
                <a:endParaRPr lang="fa-IR" sz="1800" dirty="0"/>
              </a:p>
              <a:p>
                <a:pPr marL="0" indent="0" algn="r" rtl="1">
                  <a:buNone/>
                </a:pPr>
                <a:endParaRPr lang="fa-IR" sz="1800" dirty="0" smtClean="0"/>
              </a:p>
              <a:p>
                <a:pPr marL="0" indent="0" algn="r" rtl="1">
                  <a:buNone/>
                </a:pPr>
                <a:endParaRPr lang="fa-I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t="-800" r="-400"/>
                </a:stretch>
              </a:blipFill>
            </p:spPr>
            <p:txBody>
              <a:bodyPr/>
              <a:lstStyle/>
              <a:p>
                <a:r>
                  <a:rPr lang="en-GB">
                    <a:noFill/>
                  </a:rPr>
                  <a:t> </a:t>
                </a:r>
              </a:p>
            </p:txBody>
          </p:sp>
        </mc:Fallback>
      </mc:AlternateContent>
    </p:spTree>
    <p:extLst>
      <p:ext uri="{BB962C8B-B14F-4D97-AF65-F5344CB8AC3E}">
        <p14:creationId xmlns:p14="http://schemas.microsoft.com/office/powerpoint/2010/main" val="38708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 های تحلیل فصل 11</a:t>
                </a:r>
              </a:p>
              <a:p>
                <a:pPr marL="0" indent="0" algn="r" rtl="1">
                  <a:buNone/>
                </a:pPr>
                <a:r>
                  <a:rPr lang="fa-IR" sz="1800" b="1" dirty="0" smtClean="0"/>
                  <a:t>1-مقایسه محافظه کاری شرطی و غیر شرطی</a:t>
                </a:r>
              </a:p>
              <a:p>
                <a:pPr marL="0" indent="0" algn="r" rtl="1">
                  <a:buNone/>
                </a:pPr>
                <a:r>
                  <a:rPr lang="fa-IR" sz="1800" dirty="0" smtClean="0"/>
                  <a:t>محافظه کاری شرطی به معنای اعمال محافظه کاری در صورت سود و زیان است و در واقع دیدگاه سود و زیانی دارد.یعنی در محافظه کاری شرطی،واقعی،شناسایی سودها به تعویق افتاده و در شناسایی زیانها تعجیل می شود در این روش محافظه کاری طبق الزامات مطرح در ستانداردهای حسابداری اعمال می شود .به عنوان مثال به هزینه بردن مخارج تحقیق در سال اجرای آن طبق استانداردهای حسابداری نمونه ای از محافظظه کاری شرطی است.محافظه کاری غیر شرطی به معنای اعمال محافظه کاری در ترازنامه است ودیدگاه ترازنامه ای دارد.به این دیدگاه که اعمال آن توسط رویه های استاندارد حسابداری ملزم نشده است محافظه کاری مورد انتظار گفته می شود.در این محافظه کاری باید از رویه های استاندارد مه از زیان نهایی و ارئه  هاو کم نهایی بدها جلوگیری شود.در این رویکرد،ارزش دفتری سهام کمتر از ارزش بازار سهام گزارش می شود. و یا به کارگیری روش </a:t>
                </a:r>
                <a:r>
                  <a:rPr lang="en-US" sz="1800" dirty="0" err="1" smtClean="0"/>
                  <a:t>FiFO</a:t>
                </a:r>
                <a:r>
                  <a:rPr lang="fa-IR" sz="1800" dirty="0" smtClean="0"/>
                  <a:t> نسبت به روش میانگی ارزش موجودی کالا را کمتر گزارش می کند.</a:t>
                </a:r>
              </a:p>
              <a:p>
                <a:pPr marL="0" indent="0" algn="r" rtl="1">
                  <a:buNone/>
                </a:pPr>
                <a:r>
                  <a:rPr lang="fa-IR" sz="1800" b="1" dirty="0" smtClean="0"/>
                  <a:t>2-مبانی نظری مدل با سو برای اندازه گیری محافظه کاری شرطی:</a:t>
                </a:r>
              </a:p>
              <a:p>
                <a:pPr marL="0" indent="0" algn="r" rtl="1">
                  <a:buNone/>
                </a:pPr>
                <a:r>
                  <a:rPr lang="fa-IR" sz="1800" dirty="0"/>
                  <a:t>باسو معتقد بود که تاثیر اخبار خوب و بد بر سود شرکت متفات است.برای </a:t>
                </a:r>
                <a:r>
                  <a:rPr lang="fa-IR" sz="1800" dirty="0" smtClean="0"/>
                  <a:t>تشخیص اخبار خوب و بد از معیار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𝑅𝐸𝑇</m:t>
                        </m:r>
                      </m:e>
                      <m:sub>
                        <m:r>
                          <a:rPr lang="en-US" sz="1800" b="0" i="1" smtClean="0">
                            <a:latin typeface="Cambria Math" panose="02040503050406030204" pitchFamily="18" charset="0"/>
                          </a:rPr>
                          <m:t>𝑡</m:t>
                        </m:r>
                      </m:sub>
                    </m:sSub>
                  </m:oMath>
                </a14:m>
                <a:r>
                  <a:rPr lang="fa-IR" sz="1800" dirty="0" smtClean="0"/>
                  <a:t>  (بازده سهام)استفاده کرد.به این معنی که بازده سهام منفی بیانگیر اخبار بد و بازده مثبت بیانگر اخبار خوب است.وی بیان کرد که در حالت عادی و تئوریک بازده سهام با هزینه حقوق صاحبان (</a:t>
                </a:r>
                <a:r>
                  <a:rPr lang="en-US" sz="1800" dirty="0" smtClean="0"/>
                  <a:t>E/</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𝑡</m:t>
                        </m:r>
                      </m:sub>
                    </m:sSub>
                  </m:oMath>
                </a14:m>
                <a:r>
                  <a:rPr lang="fa-IR" sz="1800" dirty="0" smtClean="0"/>
                  <a:t>)برابر است.اخبار بد مانند شناسایی زیان موجب منفی شدن بازده سهام می شود.این موضوع یعنی شناسایی زیان ها بر رابطه ی میان </a:t>
                </a:r>
                <a:r>
                  <a:rPr lang="en-US" sz="1800" dirty="0" smtClean="0"/>
                  <a:t>RET</a:t>
                </a:r>
                <a:r>
                  <a:rPr lang="fa-IR" sz="1800" dirty="0" smtClean="0"/>
                  <a:t> و نسبت </a:t>
                </a:r>
                <a:r>
                  <a:rPr lang="en-US" sz="1800" dirty="0" smtClean="0"/>
                  <a:t>E/P</a:t>
                </a:r>
                <a:r>
                  <a:rPr lang="fa-IR" sz="1800" dirty="0" smtClean="0"/>
                  <a:t> تاثیر گذار است.درجه تاثیگذاری شناسایی زیان بر رابطه ی میان </a:t>
                </a:r>
                <a:r>
                  <a:rPr lang="en-US" sz="1800" dirty="0" smtClean="0"/>
                  <a:t>RET</a:t>
                </a:r>
                <a:r>
                  <a:rPr lang="fa-IR" sz="1800" dirty="0" smtClean="0"/>
                  <a:t> و </a:t>
                </a:r>
                <a:r>
                  <a:rPr lang="en-US" sz="1800" dirty="0" smtClean="0"/>
                  <a:t>E/P</a:t>
                </a:r>
                <a:r>
                  <a:rPr lang="fa-IR" sz="1800" dirty="0" smtClean="0"/>
                  <a:t> در مدل باسو با ضریب </a:t>
                </a:r>
                <a14:m>
                  <m:oMath xmlns:m="http://schemas.openxmlformats.org/officeDocument/2006/math">
                    <m:sSub>
                      <m:sSubPr>
                        <m:ctrlPr>
                          <a:rPr lang="fa-IR"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𝑠</m:t>
                        </m:r>
                      </m:sub>
                    </m:sSub>
                  </m:oMath>
                </a14:m>
                <a:r>
                  <a:rPr lang="fa-IR" sz="1800" dirty="0" smtClean="0"/>
                  <a:t>  اندازه گیری می ود.در مدل باسو فرض بر این است که </a:t>
                </a:r>
                <a:r>
                  <a:rPr lang="en-US" sz="1800" dirty="0" smtClean="0"/>
                  <a:t>E/P</a:t>
                </a:r>
                <a:r>
                  <a:rPr lang="fa-IR" sz="1800" dirty="0" smtClean="0"/>
                  <a:t> در زمان اعمال محافظه کاری نسبت به اخبار منفی واکنش سریع تر دارد.این حالت یعنی واکنش سریع تر نسبت </a:t>
                </a:r>
                <a:r>
                  <a:rPr lang="en-US" sz="1800" dirty="0" smtClean="0"/>
                  <a:t>E/P</a:t>
                </a:r>
                <a:r>
                  <a:rPr lang="fa-IR" sz="1800" dirty="0" smtClean="0"/>
                  <a:t> شرکت نسبت به اخبار منفی عدم تقارن زمانی را یا واکنش نا متقارن سود نامیده می شود.به بیان دیگر در صورت وجود گزارشگری محافظه کارانه واکنش نسبت </a:t>
                </a:r>
                <a:r>
                  <a:rPr lang="en-US" sz="1800" dirty="0" smtClean="0"/>
                  <a:t>E/P</a:t>
                </a:r>
                <a:r>
                  <a:rPr lang="fa-IR" sz="1800" dirty="0" smtClean="0"/>
                  <a:t> به اخبار منفی و سریع تر از واکنش نسبت به اخبار مثبت می باشد.</a:t>
                </a:r>
              </a:p>
              <a:p>
                <a:pPr marL="0" indent="0" algn="r" rtl="1">
                  <a:buNone/>
                </a:pPr>
                <a:r>
                  <a:rPr lang="fa-IR" sz="1800" b="1" dirty="0" smtClean="0"/>
                  <a:t>3-کدام مدل را برای انجام پژوهش و زمینه محافظه کاری شرطی در کشور مناسب تر میدانید؟</a:t>
                </a:r>
              </a:p>
              <a:p>
                <a:pPr marL="0" indent="0" algn="r" rtl="1">
                  <a:buNone/>
                </a:pPr>
                <a:r>
                  <a:rPr lang="fa-IR" sz="1800" dirty="0" smtClean="0"/>
                  <a:t>به کارگیری مدل باس که مبتنی بر کارایی بازار سهام (واکنش سریع اخبار مروبط به اطلاعات حسابداری بر قسمت سهام)است.در بازاریابی قابلیت اجرا داشته و مورداعتماد است که از یک کارایی نیم قوی برخوردار باشد.استفاده از مدل باسو در بازار کشورهای در حال توسعه مانند ایران با توجه به شرایط بازار،مناسب به نظر نمی رسد.باسو فرض می کند که بازده منفی به دلیل گزارشگری مالی و پیامدهای حسابداری محافظه کارانه اتفاق می افتد.این در حالی است که در بازارهای در حال توسعه عوامل متعددی به غیر از ارقام و اطلاعات حسابداریدر میزان بازده سهام و مثبت یا منفی بودن آن تاثیر گذار می باشند.این موضوع یکیاز ابزارهای اساسی مدل با سو است بنابراین پیشنهاد می شود از سایر مدلها به جز مدل باسو مانند مدل بال و ثیواکومار،دیچف و تانگ،خان و واتس در ایران استفاده شود.</a:t>
                </a:r>
                <a:endParaRPr lang="fa-I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800" t="-800" r="-450"/>
                </a:stretch>
              </a:blipFill>
            </p:spPr>
            <p:txBody>
              <a:bodyPr/>
              <a:lstStyle/>
              <a:p>
                <a:r>
                  <a:rPr lang="en-US">
                    <a:noFill/>
                  </a:rPr>
                  <a:t> </a:t>
                </a:r>
              </a:p>
            </p:txBody>
          </p:sp>
        </mc:Fallback>
      </mc:AlternateContent>
    </p:spTree>
    <p:extLst>
      <p:ext uri="{BB962C8B-B14F-4D97-AF65-F5344CB8AC3E}">
        <p14:creationId xmlns:p14="http://schemas.microsoft.com/office/powerpoint/2010/main" val="3847581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12:محتوای اطلاعاتی</a:t>
                </a:r>
              </a:p>
              <a:p>
                <a:pPr marL="0" indent="0" algn="r" rtl="1">
                  <a:buNone/>
                </a:pPr>
                <a:r>
                  <a:rPr lang="fa-IR" sz="1800" dirty="0" smtClean="0"/>
                  <a:t>برای اینکه سرمایه گذاران بتوانند از اطلاعات مالی در جهت پیش بینی ارزش سهام شرکت استفاده کنند،می بایست اطلاعات مذکور از ویژگی مربوط بودن وقابلیت اتکا برخوردار باشند.</a:t>
                </a:r>
              </a:p>
              <a:p>
                <a:pPr marL="0" indent="0" algn="r" rtl="1">
                  <a:buNone/>
                </a:pPr>
                <a:r>
                  <a:rPr lang="fa-IR" sz="1800" dirty="0" smtClean="0"/>
                  <a:t>سود به عنوان یکی از مهم تری اطلاعات صورتهای مالی زمانی دارای محتوای ارزشی ( اطلاعاتی) است که بر تصمیم سرمایه گذاران به منظور پیش بینی بازده سهام موثر باشد.محتوای اطلاعاتی سود در پژوهشهای تجربی از طریق آزمون ارتباط بین سود و بازده سهام در مدلی مانند </a:t>
                </a:r>
                <a14:m>
                  <m:oMath xmlns:m="http://schemas.openxmlformats.org/officeDocument/2006/math">
                    <m:sSub>
                      <m:sSubPr>
                        <m:ctrlPr>
                          <a:rPr lang="fa-IR"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0</m:t>
                        </m:r>
                      </m:sub>
                    </m:sSub>
                  </m:oMath>
                </a14:m>
                <a:r>
                  <a:rPr lang="en-US" sz="1800" dirty="0" smtClean="0"/>
                  <a:t>+</a:t>
                </a:r>
                <a14:m>
                  <m:oMath xmlns:m="http://schemas.openxmlformats.org/officeDocument/2006/math">
                    <m:sSub>
                      <m:sSubPr>
                        <m:ctrlPr>
                          <a:rPr lang="en-US" sz="1800" i="1" dirty="0" smtClean="0">
                            <a:latin typeface="Cambria Math" panose="02040503050406030204" pitchFamily="18" charset="0"/>
                          </a:rPr>
                        </m:ctrlPr>
                      </m:sSubPr>
                      <m:e>
                        <m:r>
                          <m:rPr>
                            <m:sty m:val="p"/>
                          </m:rPr>
                          <a:rPr lang="el-GR" sz="1800" i="1" dirty="0" smtClean="0">
                            <a:latin typeface="Cambria Math" panose="02040503050406030204" pitchFamily="18" charset="0"/>
                            <a:ea typeface="Cambria Math" panose="02040503050406030204" pitchFamily="18" charset="0"/>
                          </a:rPr>
                          <m:t>β</m:t>
                        </m:r>
                      </m:e>
                      <m:sub>
                        <m:r>
                          <a:rPr lang="en-US" sz="1800" b="0" i="1" dirty="0" smtClean="0">
                            <a:latin typeface="Cambria Math" panose="02040503050406030204" pitchFamily="18" charset="0"/>
                          </a:rPr>
                          <m:t>1</m:t>
                        </m:r>
                      </m:sub>
                    </m:sSub>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r>
                  <a:rPr lang="fa-IR" sz="1800" dirty="0" smtClean="0">
                    <a:latin typeface="Tahoma" panose="020B0604030504040204" pitchFamily="34" charset="0"/>
                    <a:ea typeface="Tahoma" panose="020B0604030504040204" pitchFamily="34" charset="0"/>
                    <a:cs typeface="Tahoma" panose="020B0604030504040204" pitchFamily="34" charset="0"/>
                  </a:rPr>
                  <a:t> </a:t>
                </a:r>
                <a:r>
                  <a:rPr lang="fa-IR" sz="1800" dirty="0"/>
                  <a:t>سنجیده می شود.</a:t>
                </a:r>
              </a:p>
              <a:p>
                <a:pPr marL="0" indent="0" algn="r" rtl="1">
                  <a:buNone/>
                </a:pPr>
                <a:r>
                  <a:rPr lang="fa-IR" sz="1800" dirty="0"/>
                  <a:t>هر چه سود از توانایی بیشتری در توضیح قیمت یا بازده سهام برخوردار باشد،محتوای ارزش بیشتری دارد</a:t>
                </a:r>
                <a:r>
                  <a:rPr lang="fa-IR" sz="1800" dirty="0" smtClean="0"/>
                  <a:t>.</a:t>
                </a:r>
              </a:p>
              <a:p>
                <a:pPr marL="0" indent="0" algn="r" rtl="1">
                  <a:buNone/>
                </a:pPr>
                <a:endParaRPr lang="fa-IR" sz="1800" dirty="0" smtClean="0"/>
              </a:p>
              <a:p>
                <a:pPr marL="0" indent="0" algn="r" rtl="1">
                  <a:buNone/>
                </a:pPr>
                <a:r>
                  <a:rPr lang="fa-IR" sz="1800" dirty="0" smtClean="0"/>
                  <a:t>مهمترین مدل مربوط بودن ارزش اطلاعات صورت مالی (اولسون و فلتهام): </a:t>
                </a:r>
                <a:endParaRPr lang="fa-IR" sz="1800" dirty="0"/>
              </a:p>
              <a:p>
                <a:pPr marL="0" indent="0" algn="r" rtl="1">
                  <a:buNone/>
                </a:pPr>
                <a:r>
                  <a:rPr lang="fa-IR" sz="1800" dirty="0" smtClean="0"/>
                  <a:t>				نماینده صورت سود و زیان   نماینده ترازنامه       بازده سهام</a:t>
                </a:r>
                <a:endParaRPr lang="en-GB" sz="1800" dirty="0" smtClean="0"/>
              </a:p>
              <a:p>
                <a:pPr marL="0" indent="0" algn="r" rtl="1">
                  <a:buNone/>
                </a:pPr>
                <a:r>
                  <a:rPr lang="en-GB" sz="1800" dirty="0" smtClean="0"/>
                  <a:t>   </a:t>
                </a:r>
                <a:endParaRPr lang="en-GB" sz="1800" dirty="0"/>
              </a:p>
              <a:p>
                <a:pPr marL="0" indent="0" algn="r" rtl="1">
                  <a:buNone/>
                </a:pPr>
                <a:r>
                  <a:rPr lang="fa-IR" sz="1800" dirty="0" smtClean="0"/>
                  <a:t>									       و یا از </a:t>
                </a:r>
                <a:r>
                  <a:rPr lang="en-GB" sz="1800" dirty="0" smtClean="0"/>
                  <a:t>P</a:t>
                </a:r>
                <a:r>
                  <a:rPr lang="fa-IR" sz="1800" dirty="0" smtClean="0"/>
                  <a:t> قیمت سهام </a:t>
                </a:r>
              </a:p>
              <a:p>
                <a:pPr marL="0" indent="0" algn="r" rtl="1">
                  <a:buNone/>
                </a:pPr>
                <a:r>
                  <a:rPr lang="fa-IR" sz="1800" dirty="0" smtClean="0"/>
                  <a:t>					سود هر سهم    ارزش دفتی حقوق صاحبان دفتری سهام یک سهم</a:t>
                </a:r>
                <a:endParaRPr lang="fa-IR" sz="1800" dirty="0"/>
              </a:p>
              <a:p>
                <a:pPr marL="0" indent="0" algn="r" rtl="1">
                  <a:buNone/>
                </a:pPr>
                <a:r>
                  <a:rPr lang="fa-IR" sz="1800" dirty="0" smtClean="0"/>
                  <a:t>معنی دار بودن مدل حاکی از محتوای اطلاعاتی کل صورتهای مالی است(اماره </a:t>
                </a:r>
                <a:r>
                  <a:rPr lang="en-US" sz="1800" dirty="0" smtClean="0"/>
                  <a:t>F</a:t>
                </a:r>
                <a:r>
                  <a:rPr lang="fa-IR" sz="1800" dirty="0" smtClean="0"/>
                  <a:t> برای کل مدل،آماره </a:t>
                </a:r>
                <a:r>
                  <a:rPr lang="en-US" sz="1800" dirty="0" smtClean="0"/>
                  <a:t>t</a:t>
                </a:r>
                <a:r>
                  <a:rPr lang="fa-IR" sz="1800" dirty="0" smtClean="0"/>
                  <a:t> برای متغیر مستقل)به منظور تشخیص میزان محتوای اطلاعاتی باید به اندازه حاصل برای ضریب تعیین </a:t>
                </a:r>
                <a:r>
                  <a:rPr lang="en-US" sz="1800" dirty="0" smtClean="0"/>
                  <a:t>R</a:t>
                </a:r>
                <a:r>
                  <a:rPr lang="fa-IR" sz="1800" dirty="0" smtClean="0"/>
                  <a:t>فضریب تعیین تعدیل شده توجه نمود.هرچه ضرایب تعدیل شده بالاتر باشد،سود و ارزش فروش دفتری نیز دارای محتوای اطلاعاتی بیشتری می باشد.</a:t>
                </a:r>
              </a:p>
              <a:p>
                <a:pPr marL="0" indent="0" algn="r" rtl="1">
                  <a:buNone/>
                </a:pPr>
                <a:r>
                  <a:rPr lang="fa-IR" sz="1800" dirty="0" smtClean="0"/>
                  <a:t>سایر مدلهای سنجش محتوای اطلاعاتی متغیرهای حسابداری</a:t>
                </a:r>
              </a:p>
              <a:p>
                <a:pPr marL="0" indent="0" algn="r" rtl="1">
                  <a:buNone/>
                </a:pPr>
                <a:r>
                  <a:rPr lang="en-US" sz="1800" dirty="0" smtClean="0"/>
                  <a:t>				</a:t>
                </a:r>
                <a:r>
                  <a:rPr lang="fa-IR" sz="1800" dirty="0" smtClean="0"/>
                  <a:t>         سودخالص		      تعداد سهام  ارزش دفتری</a:t>
                </a:r>
              </a:p>
              <a:p>
                <a:pPr marL="0" indent="0" algn="r" rtl="1">
                  <a:buNone/>
                </a:pPr>
                <a:endParaRPr lang="fa-IR" sz="1800" dirty="0"/>
              </a:p>
              <a:p>
                <a:pPr marL="0" indent="0" algn="r" rtl="1">
                  <a:buNone/>
                </a:pPr>
                <a:r>
                  <a:rPr lang="fa-IR" sz="1800" dirty="0" smtClean="0"/>
                  <a:t>							              جریان نقد عملیاتی</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3"/>
                <a:stretch>
                  <a:fillRect l="-400" t="-800" r="-400"/>
                </a:stretch>
              </a:blipFill>
            </p:spPr>
            <p:txBody>
              <a:bodyPr/>
              <a:lstStyle/>
              <a:p>
                <a:r>
                  <a:rPr lang="en-GB">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031004984"/>
              </p:ext>
            </p:extLst>
          </p:nvPr>
        </p:nvGraphicFramePr>
        <p:xfrm>
          <a:off x="4130993" y="3317177"/>
          <a:ext cx="3762375" cy="468313"/>
        </p:xfrm>
        <a:graphic>
          <a:graphicData uri="http://schemas.openxmlformats.org/presentationml/2006/ole">
            <mc:AlternateContent xmlns:mc="http://schemas.openxmlformats.org/markup-compatibility/2006">
              <mc:Choice xmlns:v="urn:schemas-microsoft-com:vml" Requires="v">
                <p:oleObj spid="_x0000_s8221" name="Equation" r:id="rId4" imgW="1815840" imgH="228600" progId="Equation.DSMT4">
                  <p:embed/>
                </p:oleObj>
              </mc:Choice>
              <mc:Fallback>
                <p:oleObj name="Equation" r:id="rId4" imgW="1815840" imgH="228600" progId="Equation.DSMT4">
                  <p:embed/>
                  <p:pic>
                    <p:nvPicPr>
                      <p:cNvPr id="4" name="Object 3"/>
                      <p:cNvPicPr>
                        <a:picLocks noChangeAspect="1" noChangeArrowheads="1"/>
                      </p:cNvPicPr>
                      <p:nvPr/>
                    </p:nvPicPr>
                    <p:blipFill>
                      <a:blip r:embed="rId5"/>
                      <a:srcRect/>
                      <a:stretch>
                        <a:fillRect/>
                      </a:stretch>
                    </p:blipFill>
                    <p:spPr bwMode="auto">
                      <a:xfrm>
                        <a:off x="4130993" y="3317177"/>
                        <a:ext cx="3762375" cy="468313"/>
                      </a:xfrm>
                      <a:prstGeom prst="rect">
                        <a:avLst/>
                      </a:prstGeom>
                      <a:noFill/>
                    </p:spPr>
                  </p:pic>
                </p:oleObj>
              </mc:Fallback>
            </mc:AlternateContent>
          </a:graphicData>
        </a:graphic>
      </p:graphicFrame>
      <p:sp>
        <p:nvSpPr>
          <p:cNvPr id="5" name="Right Brace 4"/>
          <p:cNvSpPr/>
          <p:nvPr/>
        </p:nvSpPr>
        <p:spPr>
          <a:xfrm rot="16200000">
            <a:off x="4220719" y="3110675"/>
            <a:ext cx="124395" cy="288607"/>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6" name="Right Brace 5"/>
          <p:cNvSpPr/>
          <p:nvPr/>
        </p:nvSpPr>
        <p:spPr>
          <a:xfrm rot="16200000">
            <a:off x="5730717" y="3071336"/>
            <a:ext cx="175259" cy="494347"/>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7" name="Right Brace 6"/>
          <p:cNvSpPr/>
          <p:nvPr/>
        </p:nvSpPr>
        <p:spPr>
          <a:xfrm rot="16200000">
            <a:off x="6919437" y="3048476"/>
            <a:ext cx="175259" cy="494347"/>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8" name="Straight Arrow Connector 7"/>
          <p:cNvCxnSpPr/>
          <p:nvPr/>
        </p:nvCxnSpPr>
        <p:spPr>
          <a:xfrm flipH="1">
            <a:off x="3498850" y="3551333"/>
            <a:ext cx="600076" cy="9356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4208292965"/>
              </p:ext>
            </p:extLst>
          </p:nvPr>
        </p:nvGraphicFramePr>
        <p:xfrm>
          <a:off x="2947988" y="5689600"/>
          <a:ext cx="2473325" cy="376238"/>
        </p:xfrm>
        <a:graphic>
          <a:graphicData uri="http://schemas.openxmlformats.org/presentationml/2006/ole">
            <mc:AlternateContent xmlns:mc="http://schemas.openxmlformats.org/markup-compatibility/2006">
              <mc:Choice xmlns:v="urn:schemas-microsoft-com:vml" Requires="v">
                <p:oleObj spid="_x0000_s8222" name="Equation" r:id="rId6" imgW="1485720" imgH="228600" progId="Equation.DSMT4">
                  <p:embed/>
                </p:oleObj>
              </mc:Choice>
              <mc:Fallback>
                <p:oleObj name="Equation" r:id="rId6" imgW="1485720" imgH="228600" progId="Equation.DSMT4">
                  <p:embed/>
                  <p:pic>
                    <p:nvPicPr>
                      <p:cNvPr id="4" name="Object 3"/>
                      <p:cNvPicPr>
                        <a:picLocks noChangeAspect="1" noChangeArrowheads="1"/>
                      </p:cNvPicPr>
                      <p:nvPr/>
                    </p:nvPicPr>
                    <p:blipFill>
                      <a:blip r:embed="rId7"/>
                      <a:srcRect/>
                      <a:stretch>
                        <a:fillRect/>
                      </a:stretch>
                    </p:blipFill>
                    <p:spPr bwMode="auto">
                      <a:xfrm>
                        <a:off x="2947988" y="5689600"/>
                        <a:ext cx="2473325" cy="37623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93158867"/>
              </p:ext>
            </p:extLst>
          </p:nvPr>
        </p:nvGraphicFramePr>
        <p:xfrm>
          <a:off x="3053556" y="5964243"/>
          <a:ext cx="2262187" cy="376238"/>
        </p:xfrm>
        <a:graphic>
          <a:graphicData uri="http://schemas.openxmlformats.org/presentationml/2006/ole">
            <mc:AlternateContent xmlns:mc="http://schemas.openxmlformats.org/markup-compatibility/2006">
              <mc:Choice xmlns:v="urn:schemas-microsoft-com:vml" Requires="v">
                <p:oleObj spid="_x0000_s8223" name="Equation" r:id="rId8" imgW="1358640" imgH="228600" progId="Equation.DSMT4">
                  <p:embed/>
                </p:oleObj>
              </mc:Choice>
              <mc:Fallback>
                <p:oleObj name="Equation" r:id="rId8" imgW="1358640" imgH="228600" progId="Equation.DSMT4">
                  <p:embed/>
                  <p:pic>
                    <p:nvPicPr>
                      <p:cNvPr id="13" name="Object 12"/>
                      <p:cNvPicPr>
                        <a:picLocks noChangeAspect="1" noChangeArrowheads="1"/>
                      </p:cNvPicPr>
                      <p:nvPr/>
                    </p:nvPicPr>
                    <p:blipFill>
                      <a:blip r:embed="rId9"/>
                      <a:srcRect/>
                      <a:stretch>
                        <a:fillRect/>
                      </a:stretch>
                    </p:blipFill>
                    <p:spPr bwMode="auto">
                      <a:xfrm>
                        <a:off x="3053556" y="5964243"/>
                        <a:ext cx="2262187" cy="376238"/>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63160134"/>
              </p:ext>
            </p:extLst>
          </p:nvPr>
        </p:nvGraphicFramePr>
        <p:xfrm>
          <a:off x="6254750" y="5689600"/>
          <a:ext cx="2155825" cy="376238"/>
        </p:xfrm>
        <a:graphic>
          <a:graphicData uri="http://schemas.openxmlformats.org/presentationml/2006/ole">
            <mc:AlternateContent xmlns:mc="http://schemas.openxmlformats.org/markup-compatibility/2006">
              <mc:Choice xmlns:v="urn:schemas-microsoft-com:vml" Requires="v">
                <p:oleObj spid="_x0000_s8224" name="Equation" r:id="rId10" imgW="1295280" imgH="228600" progId="Equation.DSMT4">
                  <p:embed/>
                </p:oleObj>
              </mc:Choice>
              <mc:Fallback>
                <p:oleObj name="Equation" r:id="rId10" imgW="1295280" imgH="228600" progId="Equation.DSMT4">
                  <p:embed/>
                  <p:pic>
                    <p:nvPicPr>
                      <p:cNvPr id="13" name="Object 12"/>
                      <p:cNvPicPr>
                        <a:picLocks noChangeAspect="1" noChangeArrowheads="1"/>
                      </p:cNvPicPr>
                      <p:nvPr/>
                    </p:nvPicPr>
                    <p:blipFill>
                      <a:blip r:embed="rId11"/>
                      <a:srcRect/>
                      <a:stretch>
                        <a:fillRect/>
                      </a:stretch>
                    </p:blipFill>
                    <p:spPr bwMode="auto">
                      <a:xfrm>
                        <a:off x="6254750" y="5689600"/>
                        <a:ext cx="2155825" cy="37623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07542403"/>
              </p:ext>
            </p:extLst>
          </p:nvPr>
        </p:nvGraphicFramePr>
        <p:xfrm>
          <a:off x="6254750" y="5999716"/>
          <a:ext cx="3298825" cy="376237"/>
        </p:xfrm>
        <a:graphic>
          <a:graphicData uri="http://schemas.openxmlformats.org/presentationml/2006/ole">
            <mc:AlternateContent xmlns:mc="http://schemas.openxmlformats.org/markup-compatibility/2006">
              <mc:Choice xmlns:v="urn:schemas-microsoft-com:vml" Requires="v">
                <p:oleObj spid="_x0000_s8225" name="Equation" r:id="rId12" imgW="1981080" imgH="228600" progId="Equation.DSMT4">
                  <p:embed/>
                </p:oleObj>
              </mc:Choice>
              <mc:Fallback>
                <p:oleObj name="Equation" r:id="rId12" imgW="1981080" imgH="228600" progId="Equation.DSMT4">
                  <p:embed/>
                  <p:pic>
                    <p:nvPicPr>
                      <p:cNvPr id="14" name="Object 13"/>
                      <p:cNvPicPr>
                        <a:picLocks noChangeAspect="1" noChangeArrowheads="1"/>
                      </p:cNvPicPr>
                      <p:nvPr/>
                    </p:nvPicPr>
                    <p:blipFill>
                      <a:blip r:embed="rId13"/>
                      <a:srcRect/>
                      <a:stretch>
                        <a:fillRect/>
                      </a:stretch>
                    </p:blipFill>
                    <p:spPr bwMode="auto">
                      <a:xfrm>
                        <a:off x="6254750" y="5999716"/>
                        <a:ext cx="3298825" cy="376237"/>
                      </a:xfrm>
                      <a:prstGeom prst="rect">
                        <a:avLst/>
                      </a:prstGeom>
                      <a:noFill/>
                    </p:spPr>
                  </p:pic>
                </p:oleObj>
              </mc:Fallback>
            </mc:AlternateContent>
          </a:graphicData>
        </a:graphic>
      </p:graphicFrame>
    </p:spTree>
    <p:extLst>
      <p:ext uri="{BB962C8B-B14F-4D97-AF65-F5344CB8AC3E}">
        <p14:creationId xmlns:p14="http://schemas.microsoft.com/office/powerpoint/2010/main" val="2430628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چنانچه بخواهیم آزمون مربوط بودن اطلاعات حسابداری را در دو گروه مختلف مقایسه کنیم،ضرابی تعیین تعدیل شده از به کارگیری هر کدام از مدلها را در دو گروه با یکدیگر مقاسه می کنیم.تعداد بالاتر ضریب تعییت به تنهایی بیانگر بالاتر بودن توان مدل نیست.برای اطمینان از وجود تفاوت معنی دار بین ضرایب می بایست از آزمون کرامر استفاده کنیم.</a:t>
            </a:r>
          </a:p>
          <a:p>
            <a:pPr marL="0" indent="0" algn="r" rtl="1">
              <a:buNone/>
            </a:pPr>
            <a:r>
              <a:rPr lang="fa-IR" sz="1800" dirty="0" smtClean="0"/>
              <a:t>تفاوت آزمون کرامر و ونگ:</a:t>
            </a:r>
          </a:p>
          <a:p>
            <a:pPr marL="0" indent="0" algn="r" rtl="1">
              <a:buNone/>
            </a:pPr>
            <a:r>
              <a:rPr lang="fa-IR" sz="1800" dirty="0" smtClean="0"/>
              <a:t>برای مقایسه توان یک مدل در نمونه مختلف از آزمون کرامر و برای مقایسه ی توان دو مدل در یک نمونه مشترک از آزمون وونگ استفاده می شود.</a:t>
            </a:r>
            <a:endParaRPr lang="en-US" sz="1800" dirty="0"/>
          </a:p>
        </p:txBody>
      </p:sp>
    </p:spTree>
    <p:extLst>
      <p:ext uri="{BB962C8B-B14F-4D97-AF65-F5344CB8AC3E}">
        <p14:creationId xmlns:p14="http://schemas.microsoft.com/office/powerpoint/2010/main" val="297145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815"/>
                <a:ext cx="12192000" cy="6858000"/>
              </a:xfrm>
            </p:spPr>
            <p:txBody>
              <a:bodyPr>
                <a:normAutofit/>
              </a:bodyPr>
              <a:lstStyle/>
              <a:p>
                <a:pPr marL="0" indent="0" algn="r" rtl="1">
                  <a:buNone/>
                </a:pPr>
                <a:r>
                  <a:rPr lang="fa-IR" sz="1800" b="1" dirty="0" smtClean="0"/>
                  <a:t>پرسش های تشریحی فصل 12</a:t>
                </a:r>
              </a:p>
              <a:p>
                <a:pPr marL="0" indent="0" algn="r" rtl="1">
                  <a:buNone/>
                </a:pPr>
                <a:r>
                  <a:rPr lang="fa-IR" sz="1800" b="1" dirty="0" smtClean="0"/>
                  <a:t>1-مبانی نظری مدلهای اندازه گیری محتوای اطلاعاتی (ارزشی) اطلاعات حسابداری:ک</a:t>
                </a:r>
              </a:p>
              <a:p>
                <a:pPr marL="0" indent="0" algn="r" rtl="1">
                  <a:buNone/>
                </a:pPr>
                <a:r>
                  <a:rPr lang="fa-IR" sz="1800" dirty="0" smtClean="0"/>
                  <a:t>مدلهای اندازه گیری محتوای اطلاعاتی بیات می کند که چنانچه ،اطلاعات حسابداری و صورتهای مالی بتوانند بر تصمیم های سرمایه ذاران به منظور پیش بینی تا بازده و یا قیمت سهام تاثیر بگذارند،دارای محتوای ارزشی و اطلاعاتی هستند.برخی از مدل ها از جمله مدل اولسون و        بیان کننده محتوای ارزشی کل اطلاعات حسابداری طبق صندوق های مالی است.زیرا </a:t>
                </a:r>
                <a:r>
                  <a:rPr lang="en-US" sz="1800" dirty="0" smtClean="0"/>
                  <a:t>EP</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𝑡</m:t>
                        </m:r>
                      </m:sub>
                    </m:sSub>
                  </m:oMath>
                </a14:m>
                <a:r>
                  <a:rPr lang="en-US" sz="1800" dirty="0" smtClean="0"/>
                  <a:t> </a:t>
                </a:r>
                <a:r>
                  <a:rPr lang="fa-IR" sz="1800" dirty="0" smtClean="0"/>
                  <a:t> به عنوان نماینده صورت ها و زیان </a:t>
                </a:r>
                <a:r>
                  <a:rPr lang="en-US" sz="1800" dirty="0" smtClean="0"/>
                  <a:t>B</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𝑡</m:t>
                        </m:r>
                        <m:r>
                          <a:rPr lang="fa-IR" sz="1800" b="0" i="1" smtClean="0">
                            <a:latin typeface="Cambria Math" panose="02040503050406030204" pitchFamily="18" charset="0"/>
                          </a:rPr>
                          <m:t> </m:t>
                        </m:r>
                      </m:sub>
                    </m:sSub>
                  </m:oMath>
                </a14:m>
                <a:r>
                  <a:rPr lang="fa-IR" sz="1800" dirty="0" smtClean="0"/>
                  <a:t> به عنوان ارزش خاص دارایی ها و نماینده تراز نامه به مدل اضافه شده است.در صورت معنی دار بودن مدل (آماره </a:t>
                </a:r>
                <a:r>
                  <a:rPr lang="en-US" sz="1800" dirty="0" smtClean="0"/>
                  <a:t>F</a:t>
                </a:r>
                <a:r>
                  <a:rPr lang="fa-IR" sz="1800" dirty="0" smtClean="0"/>
                  <a:t>)و هم چنین متغیر مستقل (آماره </a:t>
                </a:r>
                <a:r>
                  <a:rPr lang="en-US" sz="1800" dirty="0" smtClean="0"/>
                  <a:t>t</a:t>
                </a:r>
                <a:r>
                  <a:rPr lang="fa-IR" sz="1800" dirty="0" smtClean="0"/>
                  <a:t>)میزان ضریب تعیین تعدیل شده و یا </a:t>
                </a:r>
                <a14:m>
                  <m:oMath xmlns:m="http://schemas.openxmlformats.org/officeDocument/2006/math">
                    <m:sSup>
                      <m:sSupPr>
                        <m:ctrlPr>
                          <a:rPr lang="fa-IR" sz="180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2</m:t>
                        </m:r>
                        <m:r>
                          <a:rPr lang="fa-IR" sz="1800" b="0" i="1" smtClean="0">
                            <a:latin typeface="Cambria Math" panose="02040503050406030204" pitchFamily="18" charset="0"/>
                          </a:rPr>
                          <m:t> </m:t>
                        </m:r>
                      </m:sup>
                    </m:sSup>
                  </m:oMath>
                </a14:m>
                <a:r>
                  <a:rPr lang="fa-IR" sz="1800" dirty="0" smtClean="0"/>
                  <a:t> بیان کننده محتوای ارزشی اطلاعات حسابداری است و هر چقدر بالاتر باشد سود و ارزش دفتری نیز محتوای اطلاعاتی بیشتری خواهند داشت.</a:t>
                </a:r>
              </a:p>
              <a:p>
                <a:pPr marL="0" indent="0" rtl="1">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𝑡</m:t>
                        </m:r>
                      </m:sub>
                    </m:sSub>
                  </m:oMath>
                </a14:m>
                <a:r>
                  <a:rPr lang="en-US" sz="1800" dirty="0" smtClean="0"/>
                  <a:t>=</a:t>
                </a:r>
                <a14:m>
                  <m:oMath xmlns:m="http://schemas.openxmlformats.org/officeDocument/2006/math">
                    <m:r>
                      <a:rPr lang="en-US" sz="1800" i="1" dirty="0" smtClean="0">
                        <a:latin typeface="Cambria Math" panose="02040503050406030204" pitchFamily="18" charset="0"/>
                        <a:ea typeface="Cambria Math" panose="02040503050406030204" pitchFamily="18" charset="0"/>
                      </a:rPr>
                      <m:t>𝛼</m:t>
                    </m:r>
                    <m:r>
                      <a:rPr lang="en-US" sz="1800" i="1" dirty="0" smtClean="0">
                        <a:latin typeface="Cambria Math" panose="02040503050406030204" pitchFamily="18" charset="0"/>
                        <a:ea typeface="Cambria Math" panose="02040503050406030204" pitchFamily="18" charset="0"/>
                      </a:rPr>
                      <m:t> </m:t>
                    </m:r>
                  </m:oMath>
                </a14:m>
                <a:r>
                  <a:rPr lang="en-US" sz="1800" dirty="0" smtClean="0"/>
                  <a:t>+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fa-IR" sz="1800" b="0" i="1" smtClean="0">
                            <a:latin typeface="Cambria Math" panose="02040503050406030204" pitchFamily="18" charset="0"/>
                          </a:rPr>
                          <m:t>1</m:t>
                        </m:r>
                      </m:sub>
                    </m:sSub>
                  </m:oMath>
                </a14:m>
                <a:r>
                  <a:rPr lang="en-US" sz="1800" dirty="0" smtClean="0"/>
                  <a:t> B</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𝑉</m:t>
                        </m:r>
                      </m:e>
                      <m:sub>
                        <m:r>
                          <a:rPr lang="en-US" sz="1800" b="0" i="1" dirty="0" smtClean="0">
                            <a:latin typeface="Cambria Math" panose="02040503050406030204" pitchFamily="18" charset="0"/>
                          </a:rPr>
                          <m:t>𝑡</m:t>
                        </m:r>
                      </m:sub>
                    </m:sSub>
                  </m:oMath>
                </a14:m>
                <a:r>
                  <a:rPr lang="en-US" sz="1800" dirty="0" smtClean="0"/>
                  <a:t> + </a:t>
                </a:r>
                <a14:m>
                  <m:oMath xmlns:m="http://schemas.openxmlformats.org/officeDocument/2006/math">
                    <m:sSub>
                      <m:sSubPr>
                        <m:ctrlPr>
                          <a:rPr lang="en-US" sz="1800" i="1" smtClean="0">
                            <a:latin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β</m:t>
                        </m:r>
                      </m:e>
                      <m:sub>
                        <m:r>
                          <a:rPr lang="en-US" sz="1800" b="0" i="1" smtClean="0">
                            <a:latin typeface="Cambria Math" panose="02040503050406030204" pitchFamily="18" charset="0"/>
                          </a:rPr>
                          <m:t>2</m:t>
                        </m:r>
                      </m:sub>
                    </m:sSub>
                  </m:oMath>
                </a14:m>
                <a:r>
                  <a:rPr lang="en-US" sz="1800" dirty="0" smtClean="0"/>
                  <a:t> EP</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𝑆</m:t>
                        </m:r>
                      </m:e>
                      <m:sub>
                        <m:r>
                          <a:rPr lang="en-US" sz="1800" b="0" i="1" dirty="0" smtClean="0">
                            <a:latin typeface="Cambria Math" panose="02040503050406030204" pitchFamily="18" charset="0"/>
                          </a:rPr>
                          <m:t>𝑡</m:t>
                        </m:r>
                      </m:sub>
                    </m:sSub>
                  </m:oMath>
                </a14:m>
                <a:r>
                  <a:rPr lang="en-US" sz="1800" dirty="0" smtClean="0"/>
                  <a:t>+</a:t>
                </a:r>
                <a:r>
                  <a:rPr lang="en-US" sz="1800" dirty="0" smtClean="0">
                    <a:latin typeface="Tahoma" panose="020B0604030504040204" pitchFamily="34" charset="0"/>
                    <a:ea typeface="Tahoma" panose="020B0604030504040204" pitchFamily="34" charset="0"/>
                    <a:cs typeface="Tahoma" panose="020B0604030504040204" pitchFamily="34" charset="0"/>
                  </a:rPr>
                  <a:t>ɛ</a:t>
                </a:r>
              </a:p>
              <a:p>
                <a:pPr marL="0" indent="0" algn="r" rtl="1">
                  <a:buNone/>
                </a:pPr>
                <a:r>
                  <a:rPr lang="fa-IR" sz="1800" b="1" dirty="0" smtClean="0"/>
                  <a:t>2-تفاوت محتوای اطلاعاتی نسبی و افزایش چیست؟</a:t>
                </a:r>
              </a:p>
              <a:p>
                <a:pPr marL="0" indent="0" algn="r" rtl="1">
                  <a:buNone/>
                </a:pPr>
                <a:r>
                  <a:rPr lang="fa-IR" sz="1800" dirty="0" smtClean="0"/>
                  <a:t>برای مقایسه محتوای اطلاعاتی متغیرهای حسابداری از دو واژه محتوای اطلاعاتی نسبی و محتوای اطلاعاتی افزایشی استفاده می شود.محتوای اطلاعاتی نسبی متغیر </a:t>
                </a:r>
                <a:r>
                  <a:rPr lang="en-US" sz="1800" dirty="0" smtClean="0"/>
                  <a:t>A</a:t>
                </a:r>
                <a:r>
                  <a:rPr lang="fa-IR" sz="1800" dirty="0" smtClean="0"/>
                  <a:t> نسبت به متغیر </a:t>
                </a:r>
                <a:r>
                  <a:rPr lang="en-US" sz="1800" dirty="0" smtClean="0"/>
                  <a:t>B</a:t>
                </a:r>
                <a:r>
                  <a:rPr lang="fa-IR" sz="1800" dirty="0" smtClean="0"/>
                  <a:t> به ایت موضوع میپردازد که آیا متغیر </a:t>
                </a:r>
                <a:r>
                  <a:rPr lang="en-US" sz="1800" dirty="0" smtClean="0"/>
                  <a:t>A</a:t>
                </a:r>
                <a:r>
                  <a:rPr lang="fa-IR" sz="1800" dirty="0" smtClean="0"/>
                  <a:t> محتوای اطلاعاتی بیشتری نسبت به متغیر </a:t>
                </a:r>
                <a:r>
                  <a:rPr lang="en-US" sz="1800" dirty="0" smtClean="0"/>
                  <a:t>B</a:t>
                </a:r>
                <a:r>
                  <a:rPr lang="fa-IR" sz="1800" dirty="0" smtClean="0"/>
                  <a:t> دارد یا خیر.</a:t>
                </a:r>
              </a:p>
              <a:p>
                <a:pPr marL="0" indent="0" algn="r" rtl="1">
                  <a:buNone/>
                </a:pPr>
                <a:r>
                  <a:rPr lang="fa-IR" sz="1800" dirty="0" smtClean="0"/>
                  <a:t>در مقابل محتوای اطلاعاتی نسبی متغیر </a:t>
                </a:r>
                <a:r>
                  <a:rPr lang="en-US" sz="1800" dirty="0" smtClean="0"/>
                  <a:t>A</a:t>
                </a:r>
                <a:r>
                  <a:rPr lang="fa-IR" sz="1800" dirty="0" smtClean="0"/>
                  <a:t> افزایشی(فزاینده)نسبت به متغیر </a:t>
                </a:r>
                <a:r>
                  <a:rPr lang="en-US" sz="1800" dirty="0" smtClean="0"/>
                  <a:t>B</a:t>
                </a:r>
                <a:r>
                  <a:rPr lang="fa-IR" sz="1800" dirty="0" smtClean="0"/>
                  <a:t> اشاره دارد که آیا متغیر </a:t>
                </a:r>
                <a:r>
                  <a:rPr lang="en-US" sz="1800" dirty="0" smtClean="0"/>
                  <a:t>A</a:t>
                </a:r>
                <a:r>
                  <a:rPr lang="fa-IR" sz="1800" dirty="0" smtClean="0"/>
                  <a:t> می تواند بار اطلاعاتی بیشتری نسبت به متغیر </a:t>
                </a:r>
                <a:r>
                  <a:rPr lang="en-US" sz="1800" dirty="0" smtClean="0"/>
                  <a:t>B</a:t>
                </a:r>
                <a:r>
                  <a:rPr lang="fa-IR" sz="1800" dirty="0" smtClean="0"/>
                  <a:t> اضافه کند نسبت به زمانی که به تنهایی از متغیر </a:t>
                </a:r>
                <a:r>
                  <a:rPr lang="en-US" sz="1800" dirty="0" smtClean="0"/>
                  <a:t>B</a:t>
                </a:r>
                <a:r>
                  <a:rPr lang="fa-IR" sz="1800" dirty="0" smtClean="0"/>
                  <a:t> استفاده می شود یا خیر؟(استفاده همزمان از دو متغیر)</a:t>
                </a:r>
              </a:p>
              <a:p>
                <a:pPr marL="0" indent="0" algn="r" rtl="1">
                  <a:buNone/>
                </a:pPr>
                <a:r>
                  <a:rPr lang="fa-IR" sz="1800" dirty="0" smtClean="0"/>
                  <a:t>این در مقوله برای مقایسه بار اطلاعاتی(ارزشی)متغیرهای حسابداری کاربرد دارند.</a:t>
                </a:r>
              </a:p>
              <a:p>
                <a:pPr marL="0" indent="0" algn="r" rtl="1">
                  <a:buNone/>
                </a:pPr>
                <a:r>
                  <a:rPr lang="fa-IR" sz="1800" b="1" dirty="0" smtClean="0"/>
                  <a:t>3-مقایسه محتوای اطلاعاتی در قبل و بعد از واگداری شرکتها به بخش خصوصی،با استفاده از چه مدلها و آزمونهایی انجام می شود؟</a:t>
                </a:r>
              </a:p>
              <a:p>
                <a:pPr marL="0" indent="0" algn="r" rtl="1">
                  <a:buNone/>
                </a:pPr>
                <a:r>
                  <a:rPr lang="fa-IR" sz="1800" dirty="0" smtClean="0"/>
                  <a:t>برای اینکار از هر یک از مدلهای معرفی شده در دو دوره زمانی قبل و بعد از واگذاری استفاده می شود و ضرایب تعیین تعدیل شده مشخص می گردد.سپس برای اطمینان از جود تفاوت معنی دار بین ضرایب مذکور در دو دوره قبل و بعد از واگذاری از آزمون کرامر استفاده می نماییم.</a:t>
                </a:r>
              </a:p>
              <a:p>
                <a:pPr marL="0" indent="0" algn="r" rtl="1">
                  <a:buNone/>
                </a:pPr>
                <a:r>
                  <a:rPr lang="fa-IR" sz="1800" b="1" dirty="0" smtClean="0"/>
                  <a:t>4-نکات و محدودیت های به کارگیری مدلهای محتوای اطلاعاتی مانند مدل اولسون و فتهام در بورس اوراق بازار تهران:</a:t>
                </a:r>
              </a:p>
              <a:p>
                <a:pPr marL="0" indent="0" algn="r" rtl="1">
                  <a:buNone/>
                </a:pPr>
                <a:r>
                  <a:rPr lang="fa-IR" sz="1800" dirty="0" smtClean="0"/>
                  <a:t>همیشه مدلهایی که به منظور اندازه گیری محتوای اطلاعاتی یا مروبط بودن سود . سایر اطلاعات مالی ارائه شده اند،کارایی لازم را در سنجش و مقایسه محتوای اطلاعاتی سود و سایر متغیرها ندارند.زیرا:</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815"/>
                <a:ext cx="12192000" cy="6858000"/>
              </a:xfrm>
              <a:blipFill>
                <a:blip r:embed="rId2"/>
                <a:stretch>
                  <a:fillRect l="-850" t="-800" r="-450"/>
                </a:stretch>
              </a:blipFill>
            </p:spPr>
            <p:txBody>
              <a:bodyPr/>
              <a:lstStyle/>
              <a:p>
                <a:r>
                  <a:rPr lang="en-GB">
                    <a:noFill/>
                  </a:rPr>
                  <a:t> </a:t>
                </a:r>
              </a:p>
            </p:txBody>
          </p:sp>
        </mc:Fallback>
      </mc:AlternateContent>
    </p:spTree>
    <p:extLst>
      <p:ext uri="{BB962C8B-B14F-4D97-AF65-F5344CB8AC3E}">
        <p14:creationId xmlns:p14="http://schemas.microsoft.com/office/powerpoint/2010/main" val="365576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r" rtl="1">
              <a:buFont typeface="Calibri" panose="020F0502020204030204" pitchFamily="34" charset="0"/>
              <a:buChar char="←"/>
            </a:pPr>
            <a:r>
              <a:rPr lang="fa-IR" sz="1800" dirty="0" smtClean="0"/>
              <a:t>فرض اولیه در مدلهای مزبور کارا بودن با زور سرمایه است در حالی که در اغلب کشورهای در حال توسعه و ایران کارایی در سطح ضعیف،یا بدون کارایی است.چون قیمت صهام به جای اطلاعات حسابداری بیشتر متکی بر شرایط سیاسی و اقتصادی می باشد.لذا به کارگیری مدلها باید با احتیاط انجام گردد.</a:t>
            </a:r>
          </a:p>
          <a:p>
            <a:pPr algn="r" rtl="1">
              <a:buFont typeface="Calibri" panose="020F0502020204030204" pitchFamily="34" charset="0"/>
              <a:buChar char="←"/>
            </a:pPr>
            <a:r>
              <a:rPr lang="fa-IR" sz="1800" dirty="0" smtClean="0"/>
              <a:t>مشکل دیگر استفاده از       محتوای اطلاعاتی    اقتصاد سنجی درصدهای مزبورات.مدلهای فوق در اغلب موارد دارای ناهمسانی واریانسها در مقادیر خطا می باشند.لذا باید متغیرهای مدل را بر جمع کل دارایی ها یا تعداد سهام تقسیم و همگن نمود و داده های پرت را شناسایی و حذف کرد.</a:t>
            </a:r>
          </a:p>
          <a:p>
            <a:pPr algn="r" rtl="1">
              <a:buFont typeface="Calibri" panose="020F0502020204030204" pitchFamily="34" charset="0"/>
              <a:buChar char="←"/>
            </a:pPr>
            <a:r>
              <a:rPr lang="fa-IR" sz="1800" dirty="0" smtClean="0"/>
              <a:t>با توجه به مشکلات عدم کارایی و اقتصاد سنجی،برای اطمینان از نتایج پژوهش اثرات آزمون حساسیت نیز اجرا شود.آزمون حساسیت به معنای آزمون مجدد فرضیه ها با استفاده از سایر روشها یا معیارهای اندازه گیری جایگزین برای متغیرها میباشد.</a:t>
            </a:r>
          </a:p>
        </p:txBody>
      </p:sp>
    </p:spTree>
    <p:extLst>
      <p:ext uri="{BB962C8B-B14F-4D97-AF65-F5344CB8AC3E}">
        <p14:creationId xmlns:p14="http://schemas.microsoft.com/office/powerpoint/2010/main" val="248984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سیزدهم:کیفیت حسابرسی</a:t>
            </a:r>
          </a:p>
          <a:p>
            <a:pPr marL="0" indent="0" algn="r" rtl="1">
              <a:buNone/>
            </a:pPr>
            <a:r>
              <a:rPr lang="fa-IR" sz="1800" dirty="0" smtClean="0"/>
              <a:t>کیفیت حسابرسی،استنباط بزار از احتمال توانایی حسابرس در کشف تحریف های با اهمیت در صدر مالی و گزارش آن است.نقش حسابرسی در کیفیت گزارشگری مالی،ارائه اطمینان منطقی در خصوص میزان و انطباق صورت های مالی با اصول پذیرفته شده و استانداردهای حسابداری است.</a:t>
            </a:r>
          </a:p>
          <a:p>
            <a:pPr marL="0" indent="0" algn="r" rtl="1">
              <a:buNone/>
            </a:pPr>
            <a:r>
              <a:rPr lang="fa-IR" sz="1800" dirty="0" smtClean="0"/>
              <a:t>                                                    استفاده از معیارهای خروجی فرآیند حسابرسی:کیفیت گزارشگری مالی،گزارش حسابرسی</a:t>
            </a:r>
            <a:endParaRPr lang="fa-IR" sz="1800" dirty="0"/>
          </a:p>
          <a:p>
            <a:pPr marL="0" indent="0" algn="r" rtl="1">
              <a:buNone/>
            </a:pPr>
            <a:endParaRPr lang="fa-IR" sz="1800" dirty="0" smtClean="0"/>
          </a:p>
          <a:p>
            <a:pPr marL="0" indent="0" algn="r" rtl="1">
              <a:buNone/>
            </a:pPr>
            <a:r>
              <a:rPr lang="fa-IR" sz="1800" dirty="0" smtClean="0"/>
              <a:t>روشهای اندازه گیری کیفیت حسابداری:</a:t>
            </a:r>
          </a:p>
          <a:p>
            <a:pPr marL="0" indent="0" algn="r" rtl="1">
              <a:buNone/>
            </a:pPr>
            <a:endParaRPr lang="fa-IR" sz="1800" dirty="0"/>
          </a:p>
          <a:p>
            <a:pPr marL="0" indent="0" algn="r" rtl="1">
              <a:buNone/>
            </a:pPr>
            <a:r>
              <a:rPr lang="fa-IR" sz="1800" dirty="0" smtClean="0"/>
              <a:t>                                                  استفاده از معیارهای ورودی فرآیند حسابرسی:اندازه حسابرسی،حق الزحمه حسابرس</a:t>
            </a:r>
          </a:p>
          <a:p>
            <a:pPr marL="0" indent="0" algn="r" rtl="1">
              <a:buNone/>
            </a:pPr>
            <a:r>
              <a:rPr lang="fa-IR" sz="1800" dirty="0" smtClean="0"/>
              <a:t>معیار خرجی اندازه گیری کیفیت حسابرسی: (ویژگیهای عرضه کننده خدمات حسابرسی/ موسسه)</a:t>
            </a:r>
          </a:p>
          <a:p>
            <a:pPr marL="0" indent="0" algn="r" rtl="1">
              <a:buNone/>
            </a:pPr>
            <a:r>
              <a:rPr lang="fa-IR" sz="1800" dirty="0" smtClean="0"/>
              <a:t>ارائه مجدد اقلام صورتهای مالی-گزارش حسابرسی تعدیل شده-تعداد بندهای شرط-کیفیت گزارشگری مالی-ارائه خدمات</a:t>
            </a:r>
          </a:p>
          <a:p>
            <a:pPr marL="0" indent="0" algn="r" rtl="1">
              <a:buNone/>
            </a:pPr>
            <a:r>
              <a:rPr lang="fa-IR" sz="1800" dirty="0" smtClean="0"/>
              <a:t>معیارهای ورودی اندازه گیری حسابرسی: (ویژگیهای طرف تقاضا کننده حسابرسی/صاحبکار)</a:t>
            </a:r>
          </a:p>
          <a:p>
            <a:pPr marL="0" indent="0" algn="r" rtl="1">
              <a:buNone/>
            </a:pPr>
            <a:r>
              <a:rPr lang="fa-IR" sz="1800" dirty="0" smtClean="0"/>
              <a:t>اندازه حسابرس-تخصص حسابرس در صنعت صاحب کار-حق الزحمه حسابرس-حق الزحمه غیرعادی حسابرس-تداوم تثدی حسابرس-استقلال حسابرس</a:t>
            </a:r>
          </a:p>
        </p:txBody>
      </p:sp>
      <p:cxnSp>
        <p:nvCxnSpPr>
          <p:cNvPr id="5" name="Straight Arrow Connector 4"/>
          <p:cNvCxnSpPr/>
          <p:nvPr/>
        </p:nvCxnSpPr>
        <p:spPr>
          <a:xfrm flipH="1" flipV="1">
            <a:off x="8848725" y="1200150"/>
            <a:ext cx="390525"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8972550" y="1962150"/>
            <a:ext cx="276225" cy="666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8569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پرسشهای تشریحی فصل 13:</a:t>
            </a:r>
          </a:p>
          <a:p>
            <a:pPr marL="0" indent="0" algn="r">
              <a:buNone/>
            </a:pPr>
            <a:r>
              <a:rPr lang="fa-IR" sz="1800" b="1" dirty="0" smtClean="0"/>
              <a:t>1-نقاط قوت ئ ضعف اندازه حسابرس و تداوم تصدی حسابرس به عنوان معیار اندازه گیری کیفیت حسابرسی:</a:t>
            </a:r>
          </a:p>
          <a:p>
            <a:pPr marL="0" indent="0" algn="r">
              <a:buNone/>
            </a:pPr>
            <a:r>
              <a:rPr lang="fa-IR" sz="1800" dirty="0"/>
              <a:t> </a:t>
            </a:r>
            <a:r>
              <a:rPr lang="fa-IR" sz="1800" b="1" dirty="0" smtClean="0"/>
              <a:t>اندازه حسابرس:</a:t>
            </a:r>
          </a:p>
          <a:p>
            <a:pPr marL="0" indent="0" algn="r">
              <a:buNone/>
            </a:pPr>
            <a:r>
              <a:rPr lang="fa-IR" sz="1800" b="1" dirty="0" smtClean="0"/>
              <a:t>ضعف:</a:t>
            </a:r>
          </a:p>
          <a:p>
            <a:pPr marL="0" indent="0" algn="r">
              <a:buNone/>
            </a:pPr>
            <a:r>
              <a:rPr lang="fa-IR" sz="1800" dirty="0" smtClean="0"/>
              <a:t>به دلیل اندازه گیری دامنه بسیار محدودی از کیفیت حسابرسی،معیار مناسبی نیست.اندازه حسابرسی با دو کد 0 و 1 طیف وسعی اط سطوح مختلف کیفیت را نشان نمی دهد.در ایران سازمان حسابرسی کد 1 میکیرد در حالی که به دلیل مالکیت و مدیریت دولتی الزاما دارای بیشترین کیفیت در احرای حسابرسی نیست.نتایج برخی پژوهشها نیزنشان داده است که بین کیفیت حسابرسی و اندازه حسابرس رابطه معنی داری وجود نداشته و یا رابطه معکوسی وجود دارد.</a:t>
            </a:r>
          </a:p>
          <a:p>
            <a:pPr marL="0" indent="0" algn="r">
              <a:buNone/>
            </a:pPr>
            <a:r>
              <a:rPr lang="fa-IR" sz="1800" b="1" dirty="0" smtClean="0"/>
              <a:t>قوت:</a:t>
            </a:r>
            <a:r>
              <a:rPr lang="fa-IR" sz="1800" dirty="0" smtClean="0"/>
              <a:t>موسسات حسابرسی با اندازه بزرگ به گفته دی آنجلو به دلیل حفظ موقعیت رقابتی انگیزه بالاتری برای اجرای یک حسابرسی با کیفیت دارند.</a:t>
            </a:r>
          </a:p>
          <a:p>
            <a:pPr marL="0" indent="0" algn="r">
              <a:buNone/>
            </a:pPr>
            <a:r>
              <a:rPr lang="fa-IR" sz="1800" b="1" dirty="0" smtClean="0"/>
              <a:t>تداوم تصدی حسابرس: (چرخش حسابرس)</a:t>
            </a:r>
          </a:p>
          <a:p>
            <a:pPr marL="0" indent="0" algn="r">
              <a:buNone/>
            </a:pPr>
            <a:r>
              <a:rPr lang="fa-IR" sz="1800" b="1" dirty="0" smtClean="0"/>
              <a:t>موافقین(قوت):</a:t>
            </a:r>
            <a:r>
              <a:rPr lang="fa-IR" sz="1800" dirty="0" smtClean="0"/>
              <a:t>تدوام انتخاب حسابرس موجب می شود تا حسابرس به مرور دانش خاص صاحبکار را کسب کند و این باعث افزایش         حرفه ای و میفیت حسابرسی می شود.</a:t>
            </a:r>
          </a:p>
          <a:p>
            <a:pPr marL="0" indent="0" algn="r">
              <a:buNone/>
            </a:pPr>
            <a:r>
              <a:rPr lang="fa-IR" sz="1800" b="1" dirty="0" smtClean="0"/>
              <a:t>مخالفان(ضعف):</a:t>
            </a:r>
            <a:r>
              <a:rPr lang="fa-IR" sz="1800" dirty="0" smtClean="0"/>
              <a:t>تداوم انتخاب حسابرس موجب نزدیکی بیش از حد حسابرس به مدیریت ضاحبکار می شود و این موضوع اثر منفی بر استقلال حسابرس و کیفیت حسابرسی دارد.</a:t>
            </a:r>
          </a:p>
          <a:p>
            <a:pPr marL="0" indent="0" algn="r">
              <a:buNone/>
            </a:pPr>
            <a:r>
              <a:rPr lang="fa-IR" sz="1800" b="1" dirty="0" smtClean="0"/>
              <a:t>2-عوامل موثر بر کیفیت اجرای حسابرسی به عنوان چارچوب مفهومی کیفیت حسابرسی را نام ببرید:</a:t>
            </a:r>
          </a:p>
          <a:p>
            <a:pPr marL="0" indent="0" algn="r">
              <a:buNone/>
            </a:pPr>
            <a:r>
              <a:rPr lang="fa-IR" sz="1800" dirty="0" smtClean="0"/>
              <a:t>دانش و مهارت تیم های حسابرسی،فرهنگ موسسه حسابرسی-عوامل خارج از کنتذل حسابرس_اثربخش فرآیند حسابرس-قابلیت اتکا و قابل فهم بودن گزارش حسابرسی</a:t>
            </a:r>
          </a:p>
          <a:p>
            <a:pPr marL="0" indent="0" algn="r">
              <a:buNone/>
            </a:pPr>
            <a:r>
              <a:rPr lang="fa-IR" sz="1800" b="1" dirty="0" smtClean="0"/>
              <a:t>3-چرا از کیفیت گزارشگری مالیو میزان اقلام تعهدی اختیاری به عنوان معیار کیفیت حسابرسی استفاده می شود؟</a:t>
            </a:r>
          </a:p>
          <a:p>
            <a:pPr marL="0" indent="0" algn="r">
              <a:buNone/>
            </a:pPr>
            <a:r>
              <a:rPr lang="fa-IR" sz="1800" dirty="0"/>
              <a:t>معیارهای کیفیت گزارشگری مالی مبتنی بر این فرض است که کیفیت اجرای حسابرسی،رفتارهای فرصت طلبانه مدیران را در خصوص دستکاری و گزارش سود محدود می کند.از جمله این معیارها،کیفیت سود است که در خصوص کشف مدیریت سود فرصت طلبانه به عنوان معیار اندازه گیری کیفیت حسابرسیاست.لذا کیفیت حسابرسی با کیفیت گزارشگری مالی ارتباط مستقیم </a:t>
            </a:r>
            <a:r>
              <a:rPr lang="fa-IR" sz="1800" dirty="0" smtClean="0"/>
              <a:t>دارد.چون کیفیت حسابرسی بالتر اعتبار بیشتری به صورتهای مالی می بخشد و هرچه اطمینانی که حسابرس در مورد صورتهای مالی ارائه می کند بیشتر باشد،اعتبار گزارشگری مالی نیز بیشتر خواهد بود.</a:t>
            </a:r>
            <a:endParaRPr lang="en-US" sz="1800" dirty="0"/>
          </a:p>
          <a:p>
            <a:pPr marL="0" indent="0" algn="r">
              <a:buNone/>
            </a:pPr>
            <a:endParaRPr lang="en-US" sz="1800" dirty="0"/>
          </a:p>
        </p:txBody>
      </p:sp>
    </p:spTree>
    <p:extLst>
      <p:ext uri="{BB962C8B-B14F-4D97-AF65-F5344CB8AC3E}">
        <p14:creationId xmlns:p14="http://schemas.microsoft.com/office/powerpoint/2010/main" val="4040618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پرکاربرد ترین معیار کیفیت گزارشگری مالی برای اندازه گیری کیفیت حسابرسی مدل جونز بر مبنای اقلام تعهدی اختیار است.</a:t>
            </a:r>
          </a:p>
          <a:p>
            <a:pPr marL="0" indent="0" algn="r" rtl="1">
              <a:buNone/>
            </a:pPr>
            <a:r>
              <a:rPr lang="fa-IR" sz="1800" dirty="0" smtClean="0"/>
              <a:t>اقلام تعهدی اختیاری نشان دهنده آن بخش از اقلام تعهدی سود است که می تواند توسط مدیران دستکاری شود.لذا هرچه حسابرسی با کیفیت بالاتری انجام شود،میزان اقلام تعهدی اختیاری موجود در سود کمتر خواهد بود.مزیت های کیفیت گزارشگری مالی به عنوان معیار کیفیت حسابرسی عبارتند از:</a:t>
            </a:r>
          </a:p>
          <a:p>
            <a:pPr marL="0" indent="0" algn="r" rtl="1">
              <a:buNone/>
            </a:pPr>
            <a:r>
              <a:rPr lang="fa-IR" sz="1800" dirty="0" smtClean="0"/>
              <a:t>اول:</a:t>
            </a:r>
          </a:p>
          <a:p>
            <a:pPr marL="0" indent="0" algn="r" rtl="1">
              <a:buNone/>
            </a:pPr>
            <a:r>
              <a:rPr lang="fa-IR" sz="1800" dirty="0" smtClean="0"/>
              <a:t>کیفیت حسارسی بخشی از کیفیت گزارشگر مالی است.انگیزه تئوریک به کارگیری مدل مزبور این است که صورتهای مالی حسابرسی شده محصول مشترک مدیریت و حسابرس است بنابراین کیفیت گزارشگری مالی معیار مناسبی است.</a:t>
            </a:r>
          </a:p>
          <a:p>
            <a:pPr marL="0" indent="0" algn="r" rtl="1">
              <a:buNone/>
            </a:pPr>
            <a:r>
              <a:rPr lang="fa-IR" sz="1800" dirty="0" smtClean="0"/>
              <a:t>دوم:</a:t>
            </a:r>
          </a:p>
          <a:p>
            <a:pPr marL="0" indent="0" algn="r" rtl="1">
              <a:buNone/>
            </a:pPr>
            <a:r>
              <a:rPr lang="fa-IR" sz="1800" dirty="0" smtClean="0"/>
              <a:t>اندازه گیری مبتنی بر این مورد میزان دستکاری سود را منعکس می کند و حسابرسان را ملزم به ارزیابی آن می نماید.</a:t>
            </a:r>
          </a:p>
          <a:p>
            <a:pPr marL="0" indent="0" algn="r" rtl="1">
              <a:buNone/>
            </a:pPr>
            <a:r>
              <a:rPr lang="fa-IR" sz="1800" dirty="0" smtClean="0"/>
              <a:t>سوم:</a:t>
            </a:r>
          </a:p>
          <a:p>
            <a:pPr marL="0" indent="0" algn="r" rtl="1">
              <a:buNone/>
            </a:pPr>
            <a:r>
              <a:rPr lang="fa-IR" sz="1800" dirty="0" smtClean="0"/>
              <a:t>مزیت استفاده از معیارهای مبتنی براقلام تعهدی اختیاری این است که بر خلاف معیارهای ارائه مجدد اقلام،امکان به کارگیری آنها در پژوهش ها با نمونه های بزرگ وجود دارد.</a:t>
            </a:r>
          </a:p>
          <a:p>
            <a:pPr marL="0" indent="0" algn="r" rtl="1">
              <a:buNone/>
            </a:pPr>
            <a:endParaRPr lang="en-US" sz="1800" dirty="0"/>
          </a:p>
        </p:txBody>
      </p:sp>
    </p:spTree>
    <p:extLst>
      <p:ext uri="{BB962C8B-B14F-4D97-AF65-F5344CB8AC3E}">
        <p14:creationId xmlns:p14="http://schemas.microsoft.com/office/powerpoint/2010/main" val="3409927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چهاردهم:ورشکستگی و درماندگی مالی</a:t>
            </a:r>
          </a:p>
          <a:p>
            <a:pPr marL="0" indent="0" algn="r" rtl="1">
              <a:buNone/>
            </a:pPr>
            <a:r>
              <a:rPr lang="fa-IR" sz="1800" dirty="0" smtClean="0"/>
              <a:t>درماندگی مالی بیانگر یک وضعیت منفی در شرکت است که طی آن ارزش بدهی ها شرکت بیشتر از ارزش متعارف آن می باشد این وضعیت ممکن است موقتی بوده و یا در نهایت متجر به ورشکستگی کامل(ناتوانی در ادامه فعالیت)شود.</a:t>
            </a:r>
          </a:p>
          <a:p>
            <a:pPr marL="0" indent="0" algn="r" rtl="1">
              <a:buNone/>
            </a:pPr>
            <a:r>
              <a:rPr lang="fa-IR" sz="1800" b="1" dirty="0" smtClean="0"/>
              <a:t>انواع مدلهلی سنجش ورشکستگی:</a:t>
            </a:r>
          </a:p>
          <a:p>
            <a:pPr marL="0" indent="0" algn="r" rtl="1">
              <a:buNone/>
            </a:pPr>
            <a:r>
              <a:rPr lang="fa-IR" sz="1800" dirty="0" smtClean="0"/>
              <a:t>مدلهای چند متغیره و مدلهای ارجحیت.این مدلها مبتنی بر نسبت های ملی هستند.</a:t>
            </a:r>
          </a:p>
          <a:p>
            <a:pPr marL="0" indent="0" algn="r" rtl="1">
              <a:buNone/>
            </a:pPr>
            <a:endParaRPr lang="fa-IR" sz="1800" dirty="0"/>
          </a:p>
          <a:p>
            <a:pPr marL="0" indent="0" algn="r" rtl="1">
              <a:buNone/>
            </a:pPr>
            <a:r>
              <a:rPr lang="fa-IR" sz="1800" dirty="0" smtClean="0"/>
              <a:t>مدل آشمن با 94% توان:</a:t>
            </a:r>
          </a:p>
          <a:p>
            <a:pPr marL="0" indent="0" algn="r" rtl="1">
              <a:buNone/>
            </a:pPr>
            <a:r>
              <a:rPr lang="en-GB" sz="1800" dirty="0"/>
              <a:t>	</a:t>
            </a:r>
            <a:r>
              <a:rPr lang="en-GB" sz="1800" dirty="0" smtClean="0"/>
              <a:t>									       </a:t>
            </a:r>
            <a:r>
              <a:rPr lang="fa-IR" sz="1800" dirty="0" smtClean="0"/>
              <a:t>    دارای سلامت مالی </a:t>
            </a:r>
            <a:r>
              <a:rPr lang="en-GB" sz="1800" dirty="0" smtClean="0"/>
              <a:t>Z&gt;2.9</a:t>
            </a:r>
            <a:endParaRPr lang="fa-IR" sz="1800" dirty="0" smtClean="0"/>
          </a:p>
          <a:p>
            <a:pPr marL="0" indent="0" algn="r" rtl="1">
              <a:buNone/>
            </a:pPr>
            <a:r>
              <a:rPr lang="en-GB" sz="1800" dirty="0"/>
              <a:t>										       </a:t>
            </a:r>
            <a:r>
              <a:rPr lang="fa-IR" sz="1800" dirty="0"/>
              <a:t>    </a:t>
            </a:r>
            <a:r>
              <a:rPr lang="fa-IR" sz="1800" dirty="0" smtClean="0"/>
              <a:t>درمانده مالی         </a:t>
            </a:r>
            <a:r>
              <a:rPr lang="en-GB" sz="1800" dirty="0" smtClean="0"/>
              <a:t>Z&lt;2.9</a:t>
            </a:r>
            <a:endParaRPr lang="fa-IR" sz="1800" dirty="0"/>
          </a:p>
          <a:p>
            <a:pPr marL="0" indent="0" algn="r" rtl="1">
              <a:buNone/>
            </a:pPr>
            <a:r>
              <a:rPr lang="en-GB" sz="1800" dirty="0"/>
              <a:t>										       </a:t>
            </a:r>
            <a:r>
              <a:rPr lang="fa-IR" sz="1800" dirty="0"/>
              <a:t>    </a:t>
            </a:r>
            <a:r>
              <a:rPr lang="fa-IR" sz="1800" dirty="0" smtClean="0"/>
              <a:t>ورشکسته            </a:t>
            </a:r>
            <a:r>
              <a:rPr lang="en-GB" sz="1800" dirty="0" smtClean="0"/>
              <a:t>Z&lt;1.8</a:t>
            </a:r>
            <a:endParaRPr lang="fa-IR" sz="1800" dirty="0"/>
          </a:p>
          <a:p>
            <a:pPr marL="0" indent="0" algn="r" rtl="1">
              <a:buNone/>
            </a:pPr>
            <a:endParaRPr lang="fa-IR" sz="1800" dirty="0" smtClean="0"/>
          </a:p>
          <a:p>
            <a:pPr marL="0" indent="0" algn="r" rtl="1">
              <a:buNone/>
            </a:pPr>
            <a:r>
              <a:rPr lang="fa-IR" sz="1800" dirty="0" smtClean="0"/>
              <a:t>مدل زیمسکی توان 99%:</a:t>
            </a:r>
          </a:p>
          <a:p>
            <a:pPr marL="0" indent="0" algn="r" rtl="1">
              <a:buNone/>
            </a:pPr>
            <a:endParaRPr lang="fa-IR"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50668555"/>
              </p:ext>
            </p:extLst>
          </p:nvPr>
        </p:nvGraphicFramePr>
        <p:xfrm>
          <a:off x="3120904" y="2637692"/>
          <a:ext cx="6577012" cy="468313"/>
        </p:xfrm>
        <a:graphic>
          <a:graphicData uri="http://schemas.openxmlformats.org/presentationml/2006/ole">
            <mc:AlternateContent xmlns:mc="http://schemas.openxmlformats.org/markup-compatibility/2006">
              <mc:Choice xmlns:v="urn:schemas-microsoft-com:vml" Requires="v">
                <p:oleObj spid="_x0000_s9228" name="Equation" r:id="rId3" imgW="3174840" imgH="228600" progId="Equation.DSMT4">
                  <p:embed/>
                </p:oleObj>
              </mc:Choice>
              <mc:Fallback>
                <p:oleObj name="Equation" r:id="rId3" imgW="3174840" imgH="228600" progId="Equation.DSMT4">
                  <p:embed/>
                  <p:pic>
                    <p:nvPicPr>
                      <p:cNvPr id="4" name="Object 3"/>
                      <p:cNvPicPr>
                        <a:picLocks noChangeAspect="1" noChangeArrowheads="1"/>
                      </p:cNvPicPr>
                      <p:nvPr/>
                    </p:nvPicPr>
                    <p:blipFill>
                      <a:blip r:embed="rId4"/>
                      <a:srcRect/>
                      <a:stretch>
                        <a:fillRect/>
                      </a:stretch>
                    </p:blipFill>
                    <p:spPr bwMode="auto">
                      <a:xfrm>
                        <a:off x="3120904" y="2637692"/>
                        <a:ext cx="6577012" cy="46831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8847016" y="3024554"/>
                <a:ext cx="945662"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m:rPr>
                              <m:nor/>
                            </m:rPr>
                            <a:rPr lang="fa-IR" b="0" i="0" smtClean="0">
                              <a:latin typeface="Cambria Math" panose="02040503050406030204" pitchFamily="18" charset="0"/>
                            </a:rPr>
                            <m:t>فروش</m:t>
                          </m:r>
                        </m:num>
                        <m:den>
                          <m:r>
                            <m:rPr>
                              <m:nor/>
                            </m:rPr>
                            <a:rPr lang="fa-IR" dirty="0"/>
                            <m:t>کل دارایی ها</m:t>
                          </m:r>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8847016" y="3024554"/>
                <a:ext cx="945662" cy="773160"/>
              </a:xfrm>
              <a:prstGeom prst="rect">
                <a:avLst/>
              </a:prstGeom>
              <a:blipFill>
                <a:blip r:embed="rId5"/>
                <a:stretch>
                  <a:fillRect r="-122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455878" y="1942665"/>
                <a:ext cx="1152760"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m:rPr>
                              <m:nor/>
                            </m:rPr>
                            <a:rPr lang="fa-IR" dirty="0"/>
                            <m:t>ارزش بازار سهام</m:t>
                          </m:r>
                        </m:num>
                        <m:den>
                          <m:r>
                            <m:rPr>
                              <m:nor/>
                            </m:rPr>
                            <a:rPr lang="fa-IR" dirty="0"/>
                            <m:t>ارزش بدهی </m:t>
                          </m:r>
                          <m:r>
                            <m:rPr>
                              <m:nor/>
                            </m:rPr>
                            <a:rPr lang="fa-IR" b="0" i="0" dirty="0" smtClean="0"/>
                            <m:t>ها</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455878" y="1942665"/>
                <a:ext cx="1152760" cy="773160"/>
              </a:xfrm>
              <a:prstGeom prst="rect">
                <a:avLst/>
              </a:prstGeom>
              <a:blipFill>
                <a:blip r:embed="rId6"/>
                <a:stretch>
                  <a:fillRect r="-216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08616" y="3032369"/>
                <a:ext cx="1152760"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m:rPr>
                              <m:nor/>
                            </m:rPr>
                            <a:rPr lang="fa-IR" dirty="0"/>
                            <m:t>سود   از بهره و</m:t>
                          </m:r>
                        </m:num>
                        <m:den>
                          <m:r>
                            <m:rPr>
                              <m:nor/>
                            </m:rPr>
                            <a:rPr lang="fa-IR" dirty="0"/>
                            <m:t>کل دارایی ها</m:t>
                          </m:r>
                        </m:den>
                      </m:f>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408616" y="3032369"/>
                <a:ext cx="1152760" cy="773160"/>
              </a:xfrm>
              <a:prstGeom prst="rect">
                <a:avLst/>
              </a:prstGeom>
              <a:blipFill>
                <a:blip r:embed="rId7"/>
                <a:stretch>
                  <a:fillRect r="-121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55856" y="1921026"/>
                <a:ext cx="1152760"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m:rPr>
                              <m:nor/>
                            </m:rPr>
                            <a:rPr lang="fa-IR" dirty="0"/>
                            <m:t>سود انباشه</m:t>
                          </m:r>
                        </m:num>
                        <m:den>
                          <m:r>
                            <m:rPr>
                              <m:nor/>
                            </m:rPr>
                            <a:rPr lang="fa-IR" dirty="0"/>
                            <m:t>کل دارایی ها</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255856" y="1921026"/>
                <a:ext cx="1152760" cy="773160"/>
              </a:xfrm>
              <a:prstGeom prst="rect">
                <a:avLst/>
              </a:prstGeom>
              <a:blipFill>
                <a:blip r:embed="rId8"/>
                <a:stretch>
                  <a:fillRect/>
                </a:stretch>
              </a:blipFill>
            </p:spPr>
            <p:txBody>
              <a:bodyPr/>
              <a:lstStyle/>
              <a:p>
                <a:r>
                  <a:rPr lang="en-GB">
                    <a:noFill/>
                  </a:rPr>
                  <a:t> </a:t>
                </a:r>
              </a:p>
            </p:txBody>
          </p:sp>
        </mc:Fallback>
      </mc:AlternateContent>
      <p:sp>
        <p:nvSpPr>
          <p:cNvPr id="8" name="TextBox 7"/>
          <p:cNvSpPr txBox="1"/>
          <p:nvPr/>
        </p:nvSpPr>
        <p:spPr>
          <a:xfrm>
            <a:off x="2879673" y="2287289"/>
            <a:ext cx="1631462" cy="369332"/>
          </a:xfrm>
          <a:prstGeom prst="rect">
            <a:avLst/>
          </a:prstGeom>
          <a:noFill/>
        </p:spPr>
        <p:txBody>
          <a:bodyPr wrap="square" rtlCol="0">
            <a:spAutoFit/>
          </a:bodyPr>
          <a:lstStyle/>
          <a:p>
            <a:pPr algn="r" rtl="1"/>
            <a:r>
              <a:rPr lang="fa-IR" dirty="0" smtClean="0"/>
              <a:t>امتیاز توان مالی</a:t>
            </a:r>
            <a:endParaRPr lang="en-GB" dirty="0"/>
          </a:p>
        </p:txBody>
      </p:sp>
      <mc:AlternateContent xmlns:mc="http://schemas.openxmlformats.org/markup-compatibility/2006" xmlns:a14="http://schemas.microsoft.com/office/drawing/2010/main">
        <mc:Choice Requires="a14">
          <p:sp>
            <p:nvSpPr>
              <p:cNvPr id="9" name="TextBox 8"/>
              <p:cNvSpPr txBox="1"/>
              <p:nvPr/>
            </p:nvSpPr>
            <p:spPr>
              <a:xfrm>
                <a:off x="3749414" y="3098190"/>
                <a:ext cx="1100027"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m:rPr>
                              <m:nor/>
                            </m:rPr>
                            <a:rPr lang="fa-IR" dirty="0"/>
                            <m:t>خالص سرمایه در گردش </m:t>
                          </m:r>
                        </m:num>
                        <m:den>
                          <m:r>
                            <m:rPr>
                              <m:nor/>
                            </m:rPr>
                            <a:rPr lang="fa-IR" dirty="0"/>
                            <m:t>کل دارایی ها</m:t>
                          </m:r>
                        </m:den>
                      </m:f>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49414" y="3098190"/>
                <a:ext cx="1100027" cy="773160"/>
              </a:xfrm>
              <a:prstGeom prst="rect">
                <a:avLst/>
              </a:prstGeom>
              <a:blipFill>
                <a:blip r:embed="rId9"/>
                <a:stretch>
                  <a:fillRect r="-80663"/>
                </a:stretch>
              </a:blipFill>
            </p:spPr>
            <p:txBody>
              <a:bodyPr/>
              <a:lstStyle/>
              <a:p>
                <a:r>
                  <a:rPr lang="en-GB">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2582743363"/>
              </p:ext>
            </p:extLst>
          </p:nvPr>
        </p:nvGraphicFramePr>
        <p:xfrm>
          <a:off x="2399323" y="4821285"/>
          <a:ext cx="7523163" cy="806450"/>
        </p:xfrm>
        <a:graphic>
          <a:graphicData uri="http://schemas.openxmlformats.org/presentationml/2006/ole">
            <mc:AlternateContent xmlns:mc="http://schemas.openxmlformats.org/markup-compatibility/2006">
              <mc:Choice xmlns:v="urn:schemas-microsoft-com:vml" Requires="v">
                <p:oleObj spid="_x0000_s9229" name="Equation" r:id="rId10" imgW="3632040" imgH="393480" progId="Equation.DSMT4">
                  <p:embed/>
                </p:oleObj>
              </mc:Choice>
              <mc:Fallback>
                <p:oleObj name="Equation" r:id="rId10" imgW="3632040" imgH="393480" progId="Equation.DSMT4">
                  <p:embed/>
                  <p:pic>
                    <p:nvPicPr>
                      <p:cNvPr id="4" name="Object 3"/>
                      <p:cNvPicPr>
                        <a:picLocks noChangeAspect="1" noChangeArrowheads="1"/>
                      </p:cNvPicPr>
                      <p:nvPr/>
                    </p:nvPicPr>
                    <p:blipFill>
                      <a:blip r:embed="rId11"/>
                      <a:srcRect/>
                      <a:stretch>
                        <a:fillRect/>
                      </a:stretch>
                    </p:blipFill>
                    <p:spPr bwMode="auto">
                      <a:xfrm>
                        <a:off x="2399323" y="4821285"/>
                        <a:ext cx="7523163" cy="80645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 name="TextBox 12"/>
              <p:cNvSpPr txBox="1"/>
              <p:nvPr/>
            </p:nvSpPr>
            <p:spPr>
              <a:xfrm>
                <a:off x="8538307" y="4294554"/>
                <a:ext cx="945662"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m:rPr>
                              <m:nor/>
                            </m:rPr>
                            <a:rPr lang="fa-IR" b="0" i="0" smtClean="0">
                              <a:latin typeface="Cambria Math" panose="02040503050406030204" pitchFamily="18" charset="0"/>
                            </a:rPr>
                            <m:t>دارایی جاری</m:t>
                          </m:r>
                        </m:num>
                        <m:den>
                          <m:r>
                            <m:rPr>
                              <m:nor/>
                            </m:rPr>
                            <a:rPr lang="fa-IR" b="0" i="0" dirty="0" smtClean="0"/>
                            <m:t>بدهی جاری</m:t>
                          </m:r>
                        </m:den>
                      </m:f>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538307" y="4294554"/>
                <a:ext cx="945662" cy="773160"/>
              </a:xfrm>
              <a:prstGeom prst="rect">
                <a:avLst/>
              </a:prstGeom>
              <a:blipFill>
                <a:blip r:embed="rId12"/>
                <a:stretch>
                  <a:fillRect r="-122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471508" y="5455138"/>
                <a:ext cx="945662"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m:rPr>
                              <m:nor/>
                            </m:rPr>
                            <a:rPr lang="fa-IR" b="0" i="0" smtClean="0">
                              <a:latin typeface="Cambria Math" panose="02040503050406030204" pitchFamily="18" charset="0"/>
                            </a:rPr>
                            <m:t>دارایی </m:t>
                          </m:r>
                          <m:r>
                            <a:rPr lang="fa-IR" b="0" i="1" smtClean="0">
                              <a:latin typeface="Cambria Math" panose="02040503050406030204" pitchFamily="18" charset="0"/>
                            </a:rPr>
                            <m:t>ها</m:t>
                          </m:r>
                        </m:num>
                        <m:den>
                          <m:r>
                            <m:rPr>
                              <m:nor/>
                            </m:rPr>
                            <a:rPr lang="fa-IR" b="0" i="0" dirty="0" smtClean="0"/>
                            <m:t>بدهی ها</m:t>
                          </m:r>
                        </m:den>
                      </m:f>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471508" y="5455138"/>
                <a:ext cx="945662" cy="77316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25846" y="4310843"/>
                <a:ext cx="945662" cy="773160"/>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fa-IR" b="0" i="1" smtClean="0">
                              <a:latin typeface="Cambria Math" panose="02040503050406030204" pitchFamily="18" charset="0"/>
                            </a:rPr>
                            <m:t>خالص</m:t>
                          </m:r>
                          <m:r>
                            <a:rPr lang="fa-IR" b="0" i="1" smtClean="0">
                              <a:latin typeface="Cambria Math" panose="02040503050406030204" pitchFamily="18" charset="0"/>
                            </a:rPr>
                            <m:t> </m:t>
                          </m:r>
                          <m:r>
                            <a:rPr lang="fa-IR" b="0" i="1" smtClean="0">
                              <a:latin typeface="Cambria Math" panose="02040503050406030204" pitchFamily="18" charset="0"/>
                            </a:rPr>
                            <m:t>سود</m:t>
                          </m:r>
                        </m:num>
                        <m:den>
                          <m:r>
                            <m:rPr>
                              <m:nor/>
                            </m:rPr>
                            <a:rPr lang="fa-IR" b="0" i="0" smtClean="0">
                              <a:latin typeface="Cambria Math" panose="02040503050406030204" pitchFamily="18" charset="0"/>
                            </a:rPr>
                            <m:t>کل </m:t>
                          </m:r>
                          <m:r>
                            <m:rPr>
                              <m:nor/>
                            </m:rPr>
                            <a:rPr lang="fa-IR" b="0" i="0" dirty="0" smtClean="0"/>
                            <m:t>دارایی ها</m:t>
                          </m:r>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525846" y="4310843"/>
                <a:ext cx="945662" cy="773160"/>
              </a:xfrm>
              <a:prstGeom prst="rect">
                <a:avLst/>
              </a:prstGeom>
              <a:blipFill>
                <a:blip r:embed="rId14"/>
                <a:stretch>
                  <a:fillRect r="-11613"/>
                </a:stretch>
              </a:blipFill>
            </p:spPr>
            <p:txBody>
              <a:bodyPr/>
              <a:lstStyle/>
              <a:p>
                <a:r>
                  <a:rPr lang="en-GB">
                    <a:noFill/>
                  </a:rPr>
                  <a:t> </a:t>
                </a:r>
              </a:p>
            </p:txBody>
          </p:sp>
        </mc:Fallback>
      </mc:AlternateContent>
    </p:spTree>
    <p:extLst>
      <p:ext uri="{BB962C8B-B14F-4D97-AF65-F5344CB8AC3E}">
        <p14:creationId xmlns:p14="http://schemas.microsoft.com/office/powerpoint/2010/main" val="370068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که هدف نهایی از اجرای پژوهش است و پژوهشگر در مسیر دست یابی به آن حرکت می کند.</a:t>
            </a:r>
          </a:p>
          <a:p>
            <a:pPr marL="0" indent="0" algn="r" rtl="1">
              <a:buNone/>
            </a:pPr>
            <a:r>
              <a:rPr lang="fa-IR" sz="1800" dirty="0" smtClean="0"/>
              <a:t>ب)هدف کلی(اصلی):که هدف قابل دست یابی برای پژوهشگر اسست و برای مشخص کردن آن باید دید که با توجه به موضع پژوهش قرار است بع چه چیزی دست یافت.</a:t>
            </a:r>
          </a:p>
          <a:p>
            <a:pPr marL="0" indent="0" algn="r" rtl="1">
              <a:buNone/>
            </a:pPr>
            <a:r>
              <a:rPr lang="fa-IR" sz="1800" dirty="0" smtClean="0"/>
              <a:t>ج)هدف ویژه:که زیر مجموعه ی هدف کلی استو دستیابی به اهداف ویژه منجر به دست یابی به هدف کلی(اصلی)می شود.</a:t>
            </a:r>
          </a:p>
          <a:p>
            <a:pPr marL="0" indent="0" algn="r" rtl="1">
              <a:buNone/>
            </a:pPr>
            <a:r>
              <a:rPr lang="fa-IR" sz="1800" dirty="0" smtClean="0"/>
              <a:t>د)هدف کاربردی:که مشخص می کند نتایج نهایی حاصل از اجرای پژوهش به چه گروه و اشخاصی کاربرد خواهد داشت و در جهت اخد چه تصمیماتی مفید خواهد بود.</a:t>
            </a:r>
          </a:p>
          <a:p>
            <a:pPr marL="0" indent="0" algn="r" rtl="1">
              <a:buNone/>
            </a:pPr>
            <a:r>
              <a:rPr lang="fa-IR" sz="1800" dirty="0" smtClean="0"/>
              <a:t>پس از بیان اهداف،پژوهشگر روش های مطرح شده در ذهن خود را متناسب با اهداف ویژه بیان می کند.هم چنین در گام بعد،فرضیه ها بیان می شوند که در واقع فرضیه پاسخ موقتی به پرسش های پژوهش است که پس از آزمون ها با روش های آماری تایید یا رد می شود.</a:t>
            </a:r>
          </a:p>
          <a:p>
            <a:pPr marL="0" indent="0" algn="r" rtl="1">
              <a:buNone/>
            </a:pPr>
            <a:r>
              <a:rPr lang="fa-IR" sz="1800" dirty="0" smtClean="0"/>
              <a:t>فرضیه ها به دو دسته ی اصلی و فرعی تقسیم می شوند که زمینه ی اصلی جنبه ی کلی دارد و قابل آزمون نیست.</a:t>
            </a:r>
          </a:p>
          <a:p>
            <a:pPr marL="0" indent="0" algn="r" rtl="1">
              <a:buNone/>
            </a:pPr>
            <a:r>
              <a:rPr lang="fa-IR" sz="1800" b="1" dirty="0" smtClean="0"/>
              <a:t>دامنه،امکانات و محدودیت های پژوهش:</a:t>
            </a:r>
          </a:p>
          <a:p>
            <a:pPr marL="0" indent="0" algn="r" rtl="1">
              <a:buNone/>
            </a:pPr>
            <a:r>
              <a:rPr lang="fa-IR" sz="1800" dirty="0" smtClean="0"/>
              <a:t>دامنه ی پژوهش به سه دسته ی قلمرو موضوعی،قلمرو زمانی،قلمرو مکانی تقسیم می شود.در قلمرو موضوعی بخش های پژوهش شخص و ابعادی را که شامل نیست بیان می شود.قلمرو زمانی،دوره ی زمانی مورد مطالعه را بیان می کند و در قلمرو مکانی مشخص می شود که پژوهش بر روی چه مناطقی(از نظر جغرافیایی)انجام شده است.امکانات پژوهش اشاره به امکانات ویژه و منحصر به فردی دارد که پژوهشگر از آن برخوردار است و محدودیت های پژوهش اشاره به مواردی دارد که بر نحوه ی اجرای آن و کیفیت یافته ها موثرخواهد بود.</a:t>
            </a:r>
          </a:p>
          <a:p>
            <a:pPr marL="0" indent="0" algn="r" rtl="1">
              <a:buNone/>
            </a:pPr>
            <a:r>
              <a:rPr lang="fa-IR" sz="1800" b="1" dirty="0" smtClean="0"/>
              <a:t>جامعه و نمونه آماری:</a:t>
            </a:r>
          </a:p>
          <a:p>
            <a:pPr marL="0" indent="0" algn="r" rtl="1">
              <a:buNone/>
            </a:pPr>
            <a:r>
              <a:rPr lang="fa-IR" sz="1800" dirty="0" smtClean="0"/>
              <a:t>جامعه به دو بخش جامعه هدف(آماری) و جامعه در دسترس تقسیم می شود و تفاوت این دو در این است که ممکن است برخی از اعضای جامعه هدف برای پرسش نامه و مصاحبه در دسترس نباشند و یا داده های آنها در دسترس نباشد و یا وجود داشته باشند بنابراین حجم این جامعه تفاوت خواهد داشت.</a:t>
            </a:r>
          </a:p>
          <a:p>
            <a:pPr marL="0" indent="0" algn="r" rtl="1">
              <a:buNone/>
            </a:pPr>
            <a:r>
              <a:rPr lang="fa-IR" sz="1800" dirty="0" smtClean="0"/>
              <a:t>قابل اتکاترین نتایج زمانی خواهد که همه یاعضای جامعه مورد تجزیه و تحلیل قرار گیرند ولی به دلیل وجود محدودیت،معمولا امکان استفاده از همه ی اعضا وجود ندارد و از نمونه گیری در جامعه استفاده می شود در واقع نمونه آماری از بین جامعه در دسترس انتخاب می شود و نتایج پژوهش به جامعه هدف(آماری)تعمیم داده می شود.</a:t>
            </a:r>
            <a:endParaRPr lang="en-US" sz="1800" dirty="0"/>
          </a:p>
        </p:txBody>
      </p:sp>
    </p:spTree>
    <p:extLst>
      <p:ext uri="{BB962C8B-B14F-4D97-AF65-F5344CB8AC3E}">
        <p14:creationId xmlns:p14="http://schemas.microsoft.com/office/powerpoint/2010/main" val="392829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2- چسبندگی هزینه</a:t>
            </a:r>
          </a:p>
          <a:p>
            <a:pPr marL="0" indent="0" algn="r" rtl="1">
              <a:buNone/>
            </a:pPr>
            <a:r>
              <a:rPr lang="fa-IR" sz="1800" dirty="0" smtClean="0"/>
              <a:t>یکی از انواع رفتار هزینه به شمار می رود و حاکی از میزان و نحوه هزینه ها طی یک دوره نسبت به تغییرات درآمدها در آن دوره می باشد.</a:t>
            </a:r>
          </a:p>
          <a:p>
            <a:pPr marL="0" indent="0" algn="r" rtl="1">
              <a:buNone/>
            </a:pPr>
            <a:r>
              <a:rPr lang="fa-IR" sz="1800" dirty="0" smtClean="0"/>
              <a:t>مدل اندرسون:</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r>
              <a:rPr lang="fa-IR" sz="1800" dirty="0" smtClean="0"/>
              <a:t>متغیر مجازی </a:t>
            </a:r>
            <a:r>
              <a:rPr lang="en-GB" sz="1800" dirty="0" smtClean="0"/>
              <a:t>D</a:t>
            </a:r>
            <a:r>
              <a:rPr lang="fa-IR" sz="1800" dirty="0" smtClean="0"/>
              <a:t>: زمانی که درآمدهای فروش سالجاری نسبت به سال قبل کاهش یافته باشد مقدار 1 و زمانی </a:t>
            </a:r>
            <a:r>
              <a:rPr lang="fa-IR" sz="1800" dirty="0"/>
              <a:t>که درآمدهای فروش سالجاری نسبت به سال قبل </a:t>
            </a:r>
            <a:r>
              <a:rPr lang="fa-IR" sz="1800" dirty="0" smtClean="0"/>
              <a:t>افزایش یافته </a:t>
            </a:r>
            <a:r>
              <a:rPr lang="fa-IR" sz="1800" dirty="0"/>
              <a:t>باشد مقدار </a:t>
            </a:r>
            <a:r>
              <a:rPr lang="fa-IR" sz="1800" dirty="0" smtClean="0"/>
              <a:t>0 اختیار می کند.</a:t>
            </a:r>
          </a:p>
          <a:p>
            <a:pPr marL="0" indent="0" algn="r" rtl="1">
              <a:buNone/>
            </a:pPr>
            <a:endParaRPr lang="fa-IR" sz="1800" dirty="0" smtClean="0"/>
          </a:p>
          <a:p>
            <a:pPr marL="0" indent="0" algn="r" rtl="1">
              <a:buNone/>
            </a:pPr>
            <a:r>
              <a:rPr lang="fa-IR" sz="1800" b="1" dirty="0" smtClean="0"/>
              <a:t>3- بینش اعتمادی مدیران </a:t>
            </a:r>
            <a:r>
              <a:rPr lang="fa-IR" sz="1800" dirty="0" smtClean="0"/>
              <a:t>(اطمینان بیش از حد سرمایه گذاری برروی دارایی ها)</a:t>
            </a:r>
          </a:p>
          <a:p>
            <a:pPr marL="0" indent="0" algn="r" rtl="1">
              <a:buNone/>
            </a:pPr>
            <a:r>
              <a:rPr lang="fa-IR" sz="1800" dirty="0" smtClean="0"/>
              <a:t>تغییرات کل دارایی ها، معیار تشخصی بیش اعتمادی:</a:t>
            </a:r>
          </a:p>
          <a:p>
            <a:pPr marL="0" indent="0" algn="r" rtl="1">
              <a:buNone/>
            </a:pPr>
            <a:endParaRPr lang="fa-IR"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54232298"/>
              </p:ext>
            </p:extLst>
          </p:nvPr>
        </p:nvGraphicFramePr>
        <p:xfrm>
          <a:off x="2449391" y="1251333"/>
          <a:ext cx="7918450" cy="885825"/>
        </p:xfrm>
        <a:graphic>
          <a:graphicData uri="http://schemas.openxmlformats.org/presentationml/2006/ole">
            <mc:AlternateContent xmlns:mc="http://schemas.openxmlformats.org/markup-compatibility/2006">
              <mc:Choice xmlns:v="urn:schemas-microsoft-com:vml" Requires="v">
                <p:oleObj spid="_x0000_s10250" name="Equation" r:id="rId3" imgW="3822480" imgH="431640" progId="Equation.DSMT4">
                  <p:embed/>
                </p:oleObj>
              </mc:Choice>
              <mc:Fallback>
                <p:oleObj name="Equation" r:id="rId3" imgW="3822480" imgH="431640" progId="Equation.DSMT4">
                  <p:embed/>
                  <p:pic>
                    <p:nvPicPr>
                      <p:cNvPr id="4" name="Object 3"/>
                      <p:cNvPicPr>
                        <a:picLocks noChangeAspect="1" noChangeArrowheads="1"/>
                      </p:cNvPicPr>
                      <p:nvPr/>
                    </p:nvPicPr>
                    <p:blipFill>
                      <a:blip r:embed="rId4"/>
                      <a:srcRect/>
                      <a:stretch>
                        <a:fillRect/>
                      </a:stretch>
                    </p:blipFill>
                    <p:spPr bwMode="auto">
                      <a:xfrm>
                        <a:off x="2449391" y="1251333"/>
                        <a:ext cx="7918450" cy="885825"/>
                      </a:xfrm>
                      <a:prstGeom prst="rect">
                        <a:avLst/>
                      </a:prstGeom>
                      <a:noFill/>
                    </p:spPr>
                  </p:pic>
                </p:oleObj>
              </mc:Fallback>
            </mc:AlternateContent>
          </a:graphicData>
        </a:graphic>
      </p:graphicFrame>
      <p:sp>
        <p:nvSpPr>
          <p:cNvPr id="5" name="TextBox 4"/>
          <p:cNvSpPr txBox="1"/>
          <p:nvPr/>
        </p:nvSpPr>
        <p:spPr>
          <a:xfrm>
            <a:off x="6609270" y="1101202"/>
            <a:ext cx="1217830" cy="369332"/>
          </a:xfrm>
          <a:prstGeom prst="rect">
            <a:avLst/>
          </a:prstGeom>
          <a:noFill/>
        </p:spPr>
        <p:txBody>
          <a:bodyPr wrap="square" rtlCol="0">
            <a:spAutoFit/>
          </a:bodyPr>
          <a:lstStyle/>
          <a:p>
            <a:pPr algn="r" rtl="1"/>
            <a:r>
              <a:rPr lang="fa-IR" dirty="0" smtClean="0"/>
              <a:t>متغیر مجازی</a:t>
            </a:r>
            <a:endParaRPr lang="en-GB" dirty="0"/>
          </a:p>
        </p:txBody>
      </p:sp>
      <p:sp>
        <p:nvSpPr>
          <p:cNvPr id="7" name="TextBox 6"/>
          <p:cNvSpPr txBox="1"/>
          <p:nvPr/>
        </p:nvSpPr>
        <p:spPr>
          <a:xfrm>
            <a:off x="5373086" y="2108871"/>
            <a:ext cx="1152760" cy="369332"/>
          </a:xfrm>
          <a:prstGeom prst="rect">
            <a:avLst/>
          </a:prstGeom>
          <a:noFill/>
        </p:spPr>
        <p:txBody>
          <a:bodyPr wrap="square" rtlCol="0">
            <a:spAutoFit/>
          </a:bodyPr>
          <a:lstStyle/>
          <a:p>
            <a:pPr algn="r" rtl="1"/>
            <a:r>
              <a:rPr lang="fa-IR" dirty="0" smtClean="0"/>
              <a:t>درآمد فروش</a:t>
            </a:r>
            <a:endParaRPr lang="en-GB" dirty="0"/>
          </a:p>
        </p:txBody>
      </p:sp>
      <p:sp>
        <p:nvSpPr>
          <p:cNvPr id="8" name="TextBox 7"/>
          <p:cNvSpPr txBox="1"/>
          <p:nvPr/>
        </p:nvSpPr>
        <p:spPr>
          <a:xfrm>
            <a:off x="437662" y="2137158"/>
            <a:ext cx="3473577" cy="369332"/>
          </a:xfrm>
          <a:prstGeom prst="rect">
            <a:avLst/>
          </a:prstGeom>
          <a:noFill/>
        </p:spPr>
        <p:txBody>
          <a:bodyPr wrap="square" rtlCol="0">
            <a:spAutoFit/>
          </a:bodyPr>
          <a:lstStyle/>
          <a:p>
            <a:pPr algn="r" rtl="1"/>
            <a:r>
              <a:rPr lang="fa-IR" dirty="0" smtClean="0"/>
              <a:t>جمع هزینه های اداری و فروشی / عملیاتی</a:t>
            </a:r>
            <a:endParaRPr lang="en-GB" dirty="0"/>
          </a:p>
        </p:txBody>
      </p:sp>
      <p:graphicFrame>
        <p:nvGraphicFramePr>
          <p:cNvPr id="12" name="Object 11"/>
          <p:cNvGraphicFramePr>
            <a:graphicFrameLocks noChangeAspect="1"/>
          </p:cNvGraphicFramePr>
          <p:nvPr>
            <p:extLst>
              <p:ext uri="{D42A27DB-BD31-4B8C-83A1-F6EECF244321}">
                <p14:modId xmlns:p14="http://schemas.microsoft.com/office/powerpoint/2010/main" val="4099345845"/>
              </p:ext>
            </p:extLst>
          </p:nvPr>
        </p:nvGraphicFramePr>
        <p:xfrm>
          <a:off x="4188619" y="4700740"/>
          <a:ext cx="3814762" cy="468312"/>
        </p:xfrm>
        <a:graphic>
          <a:graphicData uri="http://schemas.openxmlformats.org/presentationml/2006/ole">
            <mc:AlternateContent xmlns:mc="http://schemas.openxmlformats.org/markup-compatibility/2006">
              <mc:Choice xmlns:v="urn:schemas-microsoft-com:vml" Requires="v">
                <p:oleObj spid="_x0000_s10251" name="Equation" r:id="rId5" imgW="1841400" imgH="228600" progId="Equation.DSMT4">
                  <p:embed/>
                </p:oleObj>
              </mc:Choice>
              <mc:Fallback>
                <p:oleObj name="Equation" r:id="rId5" imgW="1841400" imgH="228600" progId="Equation.DSMT4">
                  <p:embed/>
                  <p:pic>
                    <p:nvPicPr>
                      <p:cNvPr id="12" name="Object 11"/>
                      <p:cNvPicPr>
                        <a:picLocks noChangeAspect="1" noChangeArrowheads="1"/>
                      </p:cNvPicPr>
                      <p:nvPr/>
                    </p:nvPicPr>
                    <p:blipFill>
                      <a:blip r:embed="rId6"/>
                      <a:srcRect/>
                      <a:stretch>
                        <a:fillRect/>
                      </a:stretch>
                    </p:blipFill>
                    <p:spPr bwMode="auto">
                      <a:xfrm>
                        <a:off x="4188619" y="4700740"/>
                        <a:ext cx="3814762" cy="468312"/>
                      </a:xfrm>
                      <a:prstGeom prst="rect">
                        <a:avLst/>
                      </a:prstGeom>
                      <a:noFill/>
                    </p:spPr>
                  </p:pic>
                </p:oleObj>
              </mc:Fallback>
            </mc:AlternateContent>
          </a:graphicData>
        </a:graphic>
      </p:graphicFrame>
      <p:sp>
        <p:nvSpPr>
          <p:cNvPr id="16" name="TextBox 15"/>
          <p:cNvSpPr txBox="1"/>
          <p:nvPr/>
        </p:nvSpPr>
        <p:spPr>
          <a:xfrm>
            <a:off x="7518408" y="5169052"/>
            <a:ext cx="2849433" cy="646331"/>
          </a:xfrm>
          <a:prstGeom prst="rect">
            <a:avLst/>
          </a:prstGeom>
          <a:noFill/>
        </p:spPr>
        <p:txBody>
          <a:bodyPr wrap="square" rtlCol="0">
            <a:spAutoFit/>
          </a:bodyPr>
          <a:lstStyle/>
          <a:p>
            <a:pPr algn="r" rtl="1"/>
            <a:r>
              <a:rPr lang="fa-IR" dirty="0" smtClean="0"/>
              <a:t>آن بخش از تغییرات حجم دارایی ها که تحت تاثیر میزان فروش نیست.</a:t>
            </a:r>
            <a:endParaRPr lang="en-GB" dirty="0"/>
          </a:p>
        </p:txBody>
      </p:sp>
      <p:sp>
        <p:nvSpPr>
          <p:cNvPr id="17" name="TextBox 16"/>
          <p:cNvSpPr txBox="1"/>
          <p:nvPr/>
        </p:nvSpPr>
        <p:spPr>
          <a:xfrm>
            <a:off x="6283569" y="5169052"/>
            <a:ext cx="1207175" cy="646331"/>
          </a:xfrm>
          <a:prstGeom prst="rect">
            <a:avLst/>
          </a:prstGeom>
          <a:noFill/>
        </p:spPr>
        <p:txBody>
          <a:bodyPr wrap="square" rtlCol="0">
            <a:spAutoFit/>
          </a:bodyPr>
          <a:lstStyle/>
          <a:p>
            <a:pPr algn="r" rtl="1"/>
            <a:r>
              <a:rPr lang="fa-IR" dirty="0" smtClean="0"/>
              <a:t>تغییرات کل درآمد فروش</a:t>
            </a:r>
            <a:endParaRPr lang="en-GB" dirty="0"/>
          </a:p>
        </p:txBody>
      </p:sp>
    </p:spTree>
    <p:extLst>
      <p:ext uri="{BB962C8B-B14F-4D97-AF65-F5344CB8AC3E}">
        <p14:creationId xmlns:p14="http://schemas.microsoft.com/office/powerpoint/2010/main" val="3191500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 </a:t>
            </a:r>
            <a:r>
              <a:rPr lang="fa-IR" sz="1800" b="1" dirty="0" smtClean="0"/>
              <a:t>4-کیفیت افشا</a:t>
            </a:r>
          </a:p>
          <a:p>
            <a:pPr marL="0" indent="0" algn="r" rtl="1">
              <a:buNone/>
            </a:pPr>
            <a:r>
              <a:rPr lang="fa-IR" sz="1800" dirty="0" smtClean="0"/>
              <a:t>افشای با کیفیت 3 مولفه کامل یودن،صحت و قابلیت اتکای اطلاعات اشاره دارد:</a:t>
            </a:r>
          </a:p>
          <a:p>
            <a:pPr marL="0" indent="0" algn="r" rtl="1">
              <a:buNone/>
            </a:pPr>
            <a:r>
              <a:rPr lang="fa-IR" sz="1800" dirty="0" smtClean="0"/>
              <a:t>کیفیت افشاعلاوه بر امکان اندازه گیری آن از طریق چک لیست،توسط سازمان بورس نیز ارزیابی و اطلاعات رسانی می شودو به شرکت های تربه ای بین 1 تا 100 تعلق می گیرد.رتبه بندی مزبور علاوه بر معیارهای کمی به معیارهای کیفی به موقع بودن وقابلیت اتکای        و اطلاعات نیز توجه دارد.انتقاد وارد بر رتبه بندی زمان بورس،به عنوان معیار اندازه گیری کیفیت افشا این است که وزن قابل توجهی از امتیازهای متعلقه بر اساس انتشار سریع تر است که خود بر کیفیت اطلاعات ممکن است تاثیر گذارده باشد.</a:t>
            </a:r>
          </a:p>
          <a:p>
            <a:pPr marL="0" indent="0" algn="r" rtl="1">
              <a:buNone/>
            </a:pPr>
            <a:r>
              <a:rPr lang="fa-IR" sz="1800" b="1" dirty="0" smtClean="0"/>
              <a:t>5-پیامدهای اقتصادی</a:t>
            </a:r>
          </a:p>
          <a:p>
            <a:pPr marL="0" indent="0" algn="r" rtl="1">
              <a:buNone/>
            </a:pPr>
            <a:r>
              <a:rPr lang="fa-IR" sz="1800" dirty="0" smtClean="0"/>
              <a:t>اجرای قوانین و مقررات با به کارگیری یک استاندارد حسابداری دارای پیامدهای مختلف                بر اقتصاد است.</a:t>
            </a:r>
            <a:endParaRPr lang="fa-IR" sz="1800" b="1" dirty="0"/>
          </a:p>
          <a:p>
            <a:pPr marL="0" indent="0" algn="r" rtl="1">
              <a:buNone/>
            </a:pPr>
            <a:r>
              <a:rPr lang="fa-IR" sz="1800" b="1" dirty="0" smtClean="0"/>
              <a:t>6-ریسک سیستماتیک و بازده غیر عادی</a:t>
            </a:r>
          </a:p>
          <a:p>
            <a:pPr marL="0" indent="0" algn="r" rtl="1">
              <a:buNone/>
            </a:pPr>
            <a:r>
              <a:rPr lang="fa-IR" sz="1800" dirty="0" smtClean="0"/>
              <a:t>ریسک سیستماتیک یکی از شاخصهای بازار سهام است و معمولا با ضریب </a:t>
            </a:r>
            <a:r>
              <a:rPr lang="el-GR" sz="1800" dirty="0" smtClean="0">
                <a:latin typeface="Cambria Math" panose="02040503050406030204" pitchFamily="18" charset="0"/>
                <a:ea typeface="Cambria Math" panose="02040503050406030204" pitchFamily="18" charset="0"/>
              </a:rPr>
              <a:t>β</a:t>
            </a:r>
            <a:r>
              <a:rPr lang="fa-IR" sz="1800" dirty="0" smtClean="0">
                <a:latin typeface="Cambria Math" panose="02040503050406030204" pitchFamily="18" charset="0"/>
                <a:ea typeface="Cambria Math" panose="02040503050406030204" pitchFamily="18" charset="0"/>
              </a:rPr>
              <a:t>مشخص می شود .بازده غیر عادی بخشی از بازده های سهامداران است که بیشتر یا کمتر از بازده مورد انتظار به آنان تعلق می گیرد.(تفاوت میان بازده واقعی و بازده مورد انتظار)</a:t>
            </a:r>
          </a:p>
          <a:p>
            <a:pPr marL="0" indent="0" rtl="1">
              <a:buNone/>
            </a:pPr>
            <a:endParaRPr lang="fa-IR" sz="1800" dirty="0" smtClean="0"/>
          </a:p>
          <a:p>
            <a:pPr marL="0" indent="0" rtl="1">
              <a:buNone/>
            </a:pPr>
            <a:endParaRPr lang="en-US" sz="1800" dirty="0"/>
          </a:p>
          <a:p>
            <a:pPr marL="0" indent="0" algn="r" rtl="1">
              <a:buNone/>
            </a:pPr>
            <a:r>
              <a:rPr lang="fa-IR" sz="1800" b="1" dirty="0" smtClean="0"/>
              <a:t>7-قیمت گذاری نادرست</a:t>
            </a:r>
          </a:p>
          <a:p>
            <a:pPr marL="0" indent="0" algn="r" rtl="1">
              <a:buNone/>
            </a:pPr>
            <a:r>
              <a:rPr lang="fa-IR" sz="1800" dirty="0" smtClean="0"/>
              <a:t>پایداری عینی سود:نوعی از پایداری سود که برای پیش بینی سودهای آتی و برگرفته از اطلاعات وضعی شرکت است.</a:t>
            </a:r>
          </a:p>
          <a:p>
            <a:pPr marL="0" indent="0" algn="r" rtl="1">
              <a:buNone/>
            </a:pPr>
            <a:r>
              <a:rPr lang="fa-IR" sz="1800" dirty="0" smtClean="0"/>
              <a:t>پایداری ذهنی سود:اینکه تا چه حد اطلاعات داخلی می تواند به سهامداران در پیش بینی قیمت سهام مفید باشد.</a:t>
            </a:r>
          </a:p>
          <a:p>
            <a:pPr marL="0" indent="0" algn="r" rtl="1">
              <a:buNone/>
            </a:pPr>
            <a:r>
              <a:rPr lang="fa-IR" sz="1800" dirty="0" smtClean="0"/>
              <a:t>تصمیم گیری عقلایی:چنانچه نحوه استفاده از اطلاعات داخلی با پیاداری عینی همسو و مشابه باشد تصمیم گیری(قیمت گذاریعقلایی و در غیر این صورت قیمت گذاری نادرست اتفاق افتاده است.برای این منظور دستگاه معادلاتی تشکیل می شود.</a:t>
            </a:r>
          </a:p>
        </p:txBody>
      </p:sp>
      <p:graphicFrame>
        <p:nvGraphicFramePr>
          <p:cNvPr id="4" name="Object 3"/>
          <p:cNvGraphicFramePr>
            <a:graphicFrameLocks noChangeAspect="1"/>
          </p:cNvGraphicFramePr>
          <p:nvPr>
            <p:extLst>
              <p:ext uri="{D42A27DB-BD31-4B8C-83A1-F6EECF244321}">
                <p14:modId xmlns:p14="http://schemas.microsoft.com/office/powerpoint/2010/main" val="1883391826"/>
              </p:ext>
            </p:extLst>
          </p:nvPr>
        </p:nvGraphicFramePr>
        <p:xfrm>
          <a:off x="594214" y="3609730"/>
          <a:ext cx="2208213" cy="884238"/>
        </p:xfrm>
        <a:graphic>
          <a:graphicData uri="http://schemas.openxmlformats.org/presentationml/2006/ole">
            <mc:AlternateContent xmlns:mc="http://schemas.openxmlformats.org/markup-compatibility/2006">
              <mc:Choice xmlns:v="urn:schemas-microsoft-com:vml" Requires="v">
                <p:oleObj spid="_x0000_s11268" name="Equation" r:id="rId3" imgW="1066680" imgH="431640" progId="Equation.DSMT4">
                  <p:embed/>
                </p:oleObj>
              </mc:Choice>
              <mc:Fallback>
                <p:oleObj name="Equation" r:id="rId3" imgW="1066680" imgH="431640" progId="Equation.DSMT4">
                  <p:embed/>
                  <p:pic>
                    <p:nvPicPr>
                      <p:cNvPr id="12" name="Object 11"/>
                      <p:cNvPicPr>
                        <a:picLocks noChangeAspect="1" noChangeArrowheads="1"/>
                      </p:cNvPicPr>
                      <p:nvPr/>
                    </p:nvPicPr>
                    <p:blipFill>
                      <a:blip r:embed="rId4"/>
                      <a:srcRect/>
                      <a:stretch>
                        <a:fillRect/>
                      </a:stretch>
                    </p:blipFill>
                    <p:spPr bwMode="auto">
                      <a:xfrm>
                        <a:off x="594214" y="3609730"/>
                        <a:ext cx="2208213" cy="884238"/>
                      </a:xfrm>
                      <a:prstGeom prst="rect">
                        <a:avLst/>
                      </a:prstGeom>
                      <a:noFill/>
                    </p:spPr>
                  </p:pic>
                </p:oleObj>
              </mc:Fallback>
            </mc:AlternateContent>
          </a:graphicData>
        </a:graphic>
      </p:graphicFrame>
      <p:sp>
        <p:nvSpPr>
          <p:cNvPr id="5" name="TextBox 4"/>
          <p:cNvSpPr txBox="1"/>
          <p:nvPr/>
        </p:nvSpPr>
        <p:spPr>
          <a:xfrm>
            <a:off x="228449" y="3272664"/>
            <a:ext cx="3462216" cy="369332"/>
          </a:xfrm>
          <a:prstGeom prst="rect">
            <a:avLst/>
          </a:prstGeom>
          <a:noFill/>
        </p:spPr>
        <p:txBody>
          <a:bodyPr wrap="square" rtlCol="0">
            <a:spAutoFit/>
          </a:bodyPr>
          <a:lstStyle/>
          <a:p>
            <a:pPr algn="r" rtl="1"/>
            <a:r>
              <a:rPr lang="fa-IR" dirty="0" smtClean="0"/>
              <a:t>سهام و بازده بازار پراکندگی نسبی بین بازده</a:t>
            </a:r>
            <a:endParaRPr lang="en-GB" dirty="0"/>
          </a:p>
        </p:txBody>
      </p:sp>
      <p:sp>
        <p:nvSpPr>
          <p:cNvPr id="6" name="TextBox 5"/>
          <p:cNvSpPr txBox="1"/>
          <p:nvPr/>
        </p:nvSpPr>
        <p:spPr>
          <a:xfrm>
            <a:off x="1027724" y="4646368"/>
            <a:ext cx="1863667" cy="369332"/>
          </a:xfrm>
          <a:prstGeom prst="rect">
            <a:avLst/>
          </a:prstGeom>
          <a:noFill/>
        </p:spPr>
        <p:txBody>
          <a:bodyPr wrap="square" rtlCol="0">
            <a:spAutoFit/>
          </a:bodyPr>
          <a:lstStyle/>
          <a:p>
            <a:pPr algn="r" rtl="1"/>
            <a:r>
              <a:rPr lang="fa-IR" dirty="0" smtClean="0"/>
              <a:t>پراکندگی بازده بازار</a:t>
            </a:r>
            <a:endParaRPr lang="en-GB" dirty="0"/>
          </a:p>
        </p:txBody>
      </p:sp>
    </p:spTree>
    <p:extLst>
      <p:ext uri="{BB962C8B-B14F-4D97-AF65-F5344CB8AC3E}">
        <p14:creationId xmlns:p14="http://schemas.microsoft.com/office/powerpoint/2010/main" val="2668876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مدل پیش بینی:</a:t>
            </a:r>
          </a:p>
          <a:p>
            <a:pPr marL="0" indent="0" algn="r" rtl="1">
              <a:buNone/>
            </a:pPr>
            <a:endParaRPr lang="fa-IR" sz="1800" dirty="0"/>
          </a:p>
          <a:p>
            <a:pPr marL="0" indent="0" algn="r" rtl="1">
              <a:buNone/>
            </a:pPr>
            <a:r>
              <a:rPr lang="fa-IR" sz="1800" smtClean="0"/>
              <a:t>مدل ارزش گذاری:</a:t>
            </a:r>
            <a:endParaRPr lang="fa-IR"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26486744"/>
              </p:ext>
            </p:extLst>
          </p:nvPr>
        </p:nvGraphicFramePr>
        <p:xfrm>
          <a:off x="3052030" y="1226892"/>
          <a:ext cx="5310188" cy="1041400"/>
        </p:xfrm>
        <a:graphic>
          <a:graphicData uri="http://schemas.openxmlformats.org/presentationml/2006/ole">
            <mc:AlternateContent xmlns:mc="http://schemas.openxmlformats.org/markup-compatibility/2006">
              <mc:Choice xmlns:v="urn:schemas-microsoft-com:vml" Requires="v">
                <p:oleObj spid="_x0000_s12292" name="Equation" r:id="rId3" imgW="2565360" imgH="507960" progId="Equation.DSMT4">
                  <p:embed/>
                </p:oleObj>
              </mc:Choice>
              <mc:Fallback>
                <p:oleObj name="Equation" r:id="rId3" imgW="2565360" imgH="507960" progId="Equation.DSMT4">
                  <p:embed/>
                  <p:pic>
                    <p:nvPicPr>
                      <p:cNvPr id="4" name="Object 3"/>
                      <p:cNvPicPr>
                        <a:picLocks noChangeAspect="1" noChangeArrowheads="1"/>
                      </p:cNvPicPr>
                      <p:nvPr/>
                    </p:nvPicPr>
                    <p:blipFill>
                      <a:blip r:embed="rId4"/>
                      <a:srcRect/>
                      <a:stretch>
                        <a:fillRect/>
                      </a:stretch>
                    </p:blipFill>
                    <p:spPr bwMode="auto">
                      <a:xfrm>
                        <a:off x="3052030" y="1226892"/>
                        <a:ext cx="5310188" cy="1041400"/>
                      </a:xfrm>
                      <a:prstGeom prst="rect">
                        <a:avLst/>
                      </a:prstGeom>
                      <a:noFill/>
                    </p:spPr>
                  </p:pic>
                </p:oleObj>
              </mc:Fallback>
            </mc:AlternateContent>
          </a:graphicData>
        </a:graphic>
      </p:graphicFrame>
      <p:sp>
        <p:nvSpPr>
          <p:cNvPr id="5" name="TextBox 4"/>
          <p:cNvSpPr txBox="1"/>
          <p:nvPr/>
        </p:nvSpPr>
        <p:spPr>
          <a:xfrm>
            <a:off x="4640472" y="769565"/>
            <a:ext cx="1174111" cy="369332"/>
          </a:xfrm>
          <a:prstGeom prst="rect">
            <a:avLst/>
          </a:prstGeom>
          <a:noFill/>
        </p:spPr>
        <p:txBody>
          <a:bodyPr wrap="square" rtlCol="0">
            <a:spAutoFit/>
          </a:bodyPr>
          <a:lstStyle/>
          <a:p>
            <a:pPr algn="r" rtl="1"/>
            <a:r>
              <a:rPr lang="fa-IR" dirty="0" smtClean="0"/>
              <a:t>پلیداری عینی</a:t>
            </a:r>
            <a:endParaRPr lang="en-GB" dirty="0"/>
          </a:p>
        </p:txBody>
      </p:sp>
      <p:sp>
        <p:nvSpPr>
          <p:cNvPr id="6" name="TextBox 5"/>
          <p:cNvSpPr txBox="1"/>
          <p:nvPr/>
        </p:nvSpPr>
        <p:spPr>
          <a:xfrm>
            <a:off x="6213231" y="2268292"/>
            <a:ext cx="1164191" cy="378924"/>
          </a:xfrm>
          <a:prstGeom prst="rect">
            <a:avLst/>
          </a:prstGeom>
          <a:noFill/>
        </p:spPr>
        <p:txBody>
          <a:bodyPr wrap="square" rtlCol="0">
            <a:spAutoFit/>
          </a:bodyPr>
          <a:lstStyle/>
          <a:p>
            <a:pPr algn="r" rtl="1"/>
            <a:r>
              <a:rPr lang="fa-IR" dirty="0" smtClean="0"/>
              <a:t>پایداری ذهنی</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2744062475"/>
              </p:ext>
            </p:extLst>
          </p:nvPr>
        </p:nvGraphicFramePr>
        <p:xfrm>
          <a:off x="3052030" y="2933700"/>
          <a:ext cx="1603375" cy="990600"/>
        </p:xfrm>
        <a:graphic>
          <a:graphicData uri="http://schemas.openxmlformats.org/presentationml/2006/ole">
            <mc:AlternateContent xmlns:mc="http://schemas.openxmlformats.org/markup-compatibility/2006">
              <mc:Choice xmlns:v="urn:schemas-microsoft-com:vml" Requires="v">
                <p:oleObj spid="_x0000_s12293" name="Equation" r:id="rId5" imgW="774360" imgH="482400" progId="Equation.DSMT4">
                  <p:embed/>
                </p:oleObj>
              </mc:Choice>
              <mc:Fallback>
                <p:oleObj name="Equation" r:id="rId5" imgW="774360" imgH="482400" progId="Equation.DSMT4">
                  <p:embed/>
                  <p:pic>
                    <p:nvPicPr>
                      <p:cNvPr id="4" name="Object 3"/>
                      <p:cNvPicPr>
                        <a:picLocks noChangeAspect="1" noChangeArrowheads="1"/>
                      </p:cNvPicPr>
                      <p:nvPr/>
                    </p:nvPicPr>
                    <p:blipFill>
                      <a:blip r:embed="rId6"/>
                      <a:srcRect/>
                      <a:stretch>
                        <a:fillRect/>
                      </a:stretch>
                    </p:blipFill>
                    <p:spPr bwMode="auto">
                      <a:xfrm>
                        <a:off x="3052030" y="2933700"/>
                        <a:ext cx="1603375" cy="990600"/>
                      </a:xfrm>
                      <a:prstGeom prst="rect">
                        <a:avLst/>
                      </a:prstGeom>
                      <a:noFill/>
                    </p:spPr>
                  </p:pic>
                </p:oleObj>
              </mc:Fallback>
            </mc:AlternateContent>
          </a:graphicData>
        </a:graphic>
      </p:graphicFrame>
      <p:sp>
        <p:nvSpPr>
          <p:cNvPr id="8" name="TextBox 7"/>
          <p:cNvSpPr txBox="1"/>
          <p:nvPr/>
        </p:nvSpPr>
        <p:spPr>
          <a:xfrm>
            <a:off x="4655405" y="2977270"/>
            <a:ext cx="1698503" cy="369332"/>
          </a:xfrm>
          <a:prstGeom prst="rect">
            <a:avLst/>
          </a:prstGeom>
          <a:noFill/>
        </p:spPr>
        <p:txBody>
          <a:bodyPr wrap="square" rtlCol="0">
            <a:spAutoFit/>
          </a:bodyPr>
          <a:lstStyle/>
          <a:p>
            <a:pPr algn="r" rtl="1"/>
            <a:r>
              <a:rPr lang="fa-IR" dirty="0" smtClean="0"/>
              <a:t>قیمت گذاری عقلایی</a:t>
            </a:r>
            <a:endParaRPr lang="en-GB" dirty="0"/>
          </a:p>
        </p:txBody>
      </p:sp>
      <p:sp>
        <p:nvSpPr>
          <p:cNvPr id="9" name="TextBox 8"/>
          <p:cNvSpPr txBox="1"/>
          <p:nvPr/>
        </p:nvSpPr>
        <p:spPr>
          <a:xfrm>
            <a:off x="4698393" y="3512621"/>
            <a:ext cx="1866530" cy="369332"/>
          </a:xfrm>
          <a:prstGeom prst="rect">
            <a:avLst/>
          </a:prstGeom>
          <a:noFill/>
        </p:spPr>
        <p:txBody>
          <a:bodyPr wrap="square" rtlCol="0">
            <a:spAutoFit/>
          </a:bodyPr>
          <a:lstStyle/>
          <a:p>
            <a:pPr rtl="1"/>
            <a:r>
              <a:rPr lang="fa-IR" dirty="0" smtClean="0"/>
              <a:t>قیمت گذاری نادرست</a:t>
            </a:r>
            <a:endParaRPr lang="en-GB" dirty="0"/>
          </a:p>
        </p:txBody>
      </p:sp>
      <p:sp>
        <p:nvSpPr>
          <p:cNvPr id="10" name="Right Brace 9"/>
          <p:cNvSpPr/>
          <p:nvPr/>
        </p:nvSpPr>
        <p:spPr>
          <a:xfrm rot="16200000">
            <a:off x="5154637" y="1162900"/>
            <a:ext cx="145783" cy="263795"/>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1" name="Right Brace 10"/>
          <p:cNvSpPr/>
          <p:nvPr/>
        </p:nvSpPr>
        <p:spPr>
          <a:xfrm rot="5400000" flipV="1">
            <a:off x="6722434" y="2136394"/>
            <a:ext cx="145783" cy="263795"/>
          </a:xfrm>
          <a:prstGeom prst="rightBrace">
            <a:avLst>
              <a:gd name="adj1" fmla="val 276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569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پانزدهم:متغیرهای مبتنی بر پرسش نامه در پزوهشهای رفتاری</a:t>
            </a:r>
          </a:p>
          <a:p>
            <a:pPr marL="0" indent="0" algn="r" rtl="1">
              <a:buNone/>
            </a:pPr>
            <a:r>
              <a:rPr lang="fa-IR" sz="1800" dirty="0" smtClean="0"/>
              <a:t>پزوهشهای اثباتی (آنچه هست)و بازار سرمایه درباره چگونگی و پردازش اطلاعات توسط استفاده کنندگان مطالب مفیدی </a:t>
            </a:r>
            <a:r>
              <a:rPr lang="fa-IR" sz="1800" smtClean="0"/>
              <a:t>ارائه نمی </a:t>
            </a:r>
            <a:r>
              <a:rPr lang="fa-IR" sz="1800" dirty="0" smtClean="0"/>
              <a:t>کند.اما پژوهشهای رفتاری فرآیند تصمیم گیری گروه های مختلف را بررسی می نماید و می تواند برای قانون گذاران حسابداری اطلاعات سودمندی مانند نحوه افشای اطلاعات فراهم نماید و به بهوبد افزایش کارایی عملکرد اعضای حرفه ای کمک نماید.</a:t>
            </a:r>
          </a:p>
          <a:p>
            <a:pPr marL="0" indent="0" algn="r" rtl="1">
              <a:buNone/>
            </a:pPr>
            <a:r>
              <a:rPr lang="fa-IR" sz="1800" b="1" dirty="0" smtClean="0"/>
              <a:t>پژوهشهای پیمایشی و پرسش نامه</a:t>
            </a:r>
          </a:p>
          <a:p>
            <a:pPr marL="0" indent="0" algn="r" rtl="1">
              <a:buNone/>
            </a:pPr>
            <a:r>
              <a:rPr lang="fa-IR" sz="1800" dirty="0" smtClean="0"/>
              <a:t>پژوهش های پیمایشی از منظر هدف اجرا،از نوع پژوهش های توصیفی هیتند.داده های مورد نیاز این پژوهشها با توجه به فقدان داده های عینی و آماده،معمولا از طریق پرسشنامه گردآوری می شوند.پرسشنامه،داده های قطعی ارائه می دهد و به دو صورت باز و بسته(چند گزینه ای یا بررسی طیف لیکرت)می باشد.</a:t>
            </a:r>
          </a:p>
          <a:p>
            <a:pPr marL="0" indent="0" algn="r" rtl="1">
              <a:buNone/>
            </a:pPr>
            <a:r>
              <a:rPr lang="fa-IR" sz="1800" dirty="0" smtClean="0"/>
              <a:t>تحلیل آماری داده های مبتنی بر پرسشنامه معمولا توسط نرم افزار </a:t>
            </a:r>
            <a:r>
              <a:rPr lang="en-US" sz="1800" dirty="0" smtClean="0"/>
              <a:t>SPSS </a:t>
            </a:r>
            <a:r>
              <a:rPr lang="fa-IR" sz="1800" dirty="0" smtClean="0"/>
              <a:t> و </a:t>
            </a:r>
            <a:r>
              <a:rPr lang="en-US" sz="1800" dirty="0" smtClean="0"/>
              <a:t>EVIEWS</a:t>
            </a:r>
            <a:r>
              <a:rPr lang="fa-IR" sz="1800" dirty="0" smtClean="0"/>
              <a:t>            انجام میگیرد.</a:t>
            </a:r>
          </a:p>
          <a:p>
            <a:pPr marL="0" indent="0" algn="r" rtl="1">
              <a:buNone/>
            </a:pPr>
            <a:endParaRPr lang="fa-IR" sz="1800" dirty="0"/>
          </a:p>
          <a:p>
            <a:pPr marL="0" indent="0" algn="r" rtl="1">
              <a:buNone/>
            </a:pPr>
            <a:r>
              <a:rPr lang="fa-IR" sz="1800" dirty="0" smtClean="0"/>
              <a:t>                                   روایی(اعتبار):آیا ابزار گردآور داده در اندزاه گیری متغیر درست عمل کرده؟</a:t>
            </a:r>
          </a:p>
          <a:p>
            <a:pPr marL="0" indent="0" algn="r" rtl="1">
              <a:buNone/>
            </a:pPr>
            <a:r>
              <a:rPr lang="fa-IR" sz="1800" dirty="0" smtClean="0"/>
              <a:t>روایی و پایایی پرسشنامه:</a:t>
            </a:r>
          </a:p>
          <a:p>
            <a:pPr marL="0" indent="0" algn="r" rtl="1">
              <a:buNone/>
            </a:pPr>
            <a:r>
              <a:rPr lang="fa-IR" sz="1800" dirty="0" smtClean="0"/>
              <a:t>                                  پایایی(قابلیت اعتماد):آیا ابزار گردآوری داده و اندازه گیری در شرایط یکسان و در زمانهای مختلف نتایج یکسان دارد؟</a:t>
            </a:r>
          </a:p>
          <a:p>
            <a:pPr marL="0" indent="0" algn="r" rtl="1">
              <a:buNone/>
            </a:pPr>
            <a:endParaRPr lang="fa-IR" sz="1800" dirty="0"/>
          </a:p>
          <a:p>
            <a:pPr marL="0" indent="0" algn="r" rtl="1">
              <a:buNone/>
            </a:pPr>
            <a:r>
              <a:rPr lang="fa-IR" sz="1800" b="1" dirty="0" smtClean="0"/>
              <a:t>روایی:</a:t>
            </a:r>
            <a:r>
              <a:rPr lang="fa-IR" sz="1800" dirty="0" smtClean="0"/>
              <a:t>برای اطمینان از روایی پرسشنامه،از روش دلفی یا نظرخواهی از متخصصان استفاده می شود.</a:t>
            </a:r>
          </a:p>
          <a:p>
            <a:pPr marL="0" indent="0" algn="r" rtl="1">
              <a:buNone/>
            </a:pPr>
            <a:r>
              <a:rPr lang="fa-IR" sz="1800" b="1" dirty="0" smtClean="0"/>
              <a:t>پایایی:</a:t>
            </a:r>
            <a:r>
              <a:rPr lang="fa-IR" sz="1800" dirty="0" smtClean="0"/>
              <a:t>برای پایایی ابزار و داده های گردآوری شده با پرسش نامه از طریق آزمون     کرد و نتایج و تحلیل عاملی صورت می گیرد.آلفای کروبناخ بر همبستگی درونی                 ،تاکید دارد.</a:t>
            </a:r>
            <a:endParaRPr lang="en-US" sz="1800" b="1" dirty="0"/>
          </a:p>
        </p:txBody>
      </p:sp>
    </p:spTree>
    <p:extLst>
      <p:ext uri="{BB962C8B-B14F-4D97-AF65-F5344CB8AC3E}">
        <p14:creationId xmlns:p14="http://schemas.microsoft.com/office/powerpoint/2010/main" val="215141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تعریف مفهیم،واژه ها و متغیرها</a:t>
            </a:r>
          </a:p>
          <a:p>
            <a:pPr marL="0" indent="0" algn="r" rtl="1">
              <a:buNone/>
            </a:pPr>
            <a:r>
              <a:rPr lang="fa-IR" sz="1800" dirty="0" smtClean="0"/>
              <a:t>چه در پروپوزال و چه در پایان نامه و رسال،مهم ترین مفاهیم و متغیرهای به کار رفته در عنوان یا افداف و فرضیه ها باید تعریف شود.تعریف متغیرها به صورت مفهومی و عملیاتی خواهد بود.تعریف مفهومی به معنی ارائه ی  تعریف متغیر با استفاده از مفاهیم دیگر به صورت تئوریک می باشد و تعریف عملیاتی به معنی ارائه روشی است که در پژوهش برای اندازه گیری و کمی سازی متغیرها استفاده می شود.</a:t>
            </a:r>
          </a:p>
          <a:p>
            <a:pPr marL="0" indent="0" algn="r" rtl="1">
              <a:buNone/>
            </a:pPr>
            <a:r>
              <a:rPr lang="fa-IR" sz="1800" dirty="0" smtClean="0"/>
              <a:t>استناد:به معنای اشاره به مراجع و منابع مورد استفاده در پژوهش است و پژوهشگر می بایست زمانی که از نتایج و نوشته های دیگران در پژوهش خود استفاده می کند به آن نویسندگان استناد کند.مهم ترین روش های مورد استفاده استناد شامل:</a:t>
            </a:r>
          </a:p>
          <a:p>
            <a:pPr marL="0" indent="0" algn="r" rtl="1">
              <a:buNone/>
            </a:pPr>
            <a:r>
              <a:rPr lang="fa-IR" sz="1800" dirty="0" smtClean="0"/>
              <a:t>الف)شیوه ی انجمن روانشناسی آمریکا(</a:t>
            </a:r>
            <a:r>
              <a:rPr lang="en-US" sz="1800" dirty="0" smtClean="0"/>
              <a:t>APA</a:t>
            </a:r>
            <a:r>
              <a:rPr lang="fa-IR" sz="1800" dirty="0" smtClean="0"/>
              <a:t>)</a:t>
            </a:r>
          </a:p>
          <a:p>
            <a:pPr marL="0" indent="0" algn="r" rtl="1">
              <a:buNone/>
            </a:pPr>
            <a:r>
              <a:rPr lang="fa-IR" sz="1800" dirty="0" smtClean="0"/>
              <a:t>ب)شیوه ی وانکوور</a:t>
            </a:r>
          </a:p>
          <a:p>
            <a:pPr marL="0" indent="0" algn="r" rtl="1">
              <a:buNone/>
            </a:pPr>
            <a:r>
              <a:rPr lang="fa-IR" sz="1800" dirty="0" smtClean="0"/>
              <a:t>ج)شیوه ی هاروارد می باشد که بر اساس نحوه ی استناد در نفر روش با دیگری متفاوت است.</a:t>
            </a:r>
          </a:p>
          <a:p>
            <a:pPr marL="0" indent="0" algn="r" rtl="1">
              <a:buNone/>
            </a:pPr>
            <a:r>
              <a:rPr lang="fa-IR" sz="1800" dirty="0"/>
              <a:t>ه</a:t>
            </a:r>
            <a:r>
              <a:rPr lang="fa-IR" sz="1800" dirty="0" smtClean="0"/>
              <a:t>ر پایان نامه حداقل از 5 فصل تشکیل شده است که با توجه به گستردگی و نوع رشته ممکن است بیش از 5 فصل نیز باشد.</a:t>
            </a:r>
          </a:p>
          <a:p>
            <a:pPr marL="0" indent="0" algn="r" rtl="1">
              <a:buNone/>
            </a:pPr>
            <a:r>
              <a:rPr lang="fa-IR" sz="1800" dirty="0" smtClean="0"/>
              <a:t>عناوین فرعی فصل های پایان نامه به ترتیب بدین شرح است:</a:t>
            </a:r>
          </a:p>
          <a:p>
            <a:pPr marL="0" indent="0" algn="r" rtl="1">
              <a:buNone/>
            </a:pPr>
            <a:r>
              <a:rPr lang="fa-IR" sz="1800" dirty="0" smtClean="0"/>
              <a:t>فصل اول)معرفی پژوهش</a:t>
            </a:r>
          </a:p>
          <a:p>
            <a:pPr marL="0" indent="0" algn="r" rtl="1">
              <a:buNone/>
            </a:pPr>
            <a:r>
              <a:rPr lang="fa-IR" sz="1800" dirty="0" smtClean="0"/>
              <a:t>فصل دوم)ادبیات و پیشینه ی پژوهش</a:t>
            </a:r>
          </a:p>
          <a:p>
            <a:pPr marL="0" indent="0" algn="r" rtl="1">
              <a:buNone/>
            </a:pPr>
            <a:r>
              <a:rPr lang="fa-IR" sz="1800" dirty="0" smtClean="0"/>
              <a:t>فصل سوم)روش شناسی پژوهش</a:t>
            </a:r>
          </a:p>
          <a:p>
            <a:pPr marL="0" indent="0" algn="r" rtl="1">
              <a:buNone/>
            </a:pPr>
            <a:r>
              <a:rPr lang="fa-IR" sz="1800" dirty="0" smtClean="0"/>
              <a:t>فصل چهارم)تحلیل یافته ها</a:t>
            </a:r>
          </a:p>
          <a:p>
            <a:pPr marL="0" indent="0" algn="r" rtl="1">
              <a:buNone/>
            </a:pPr>
            <a:r>
              <a:rPr lang="fa-IR" sz="1800" dirty="0" smtClean="0"/>
              <a:t>فصل پنجم)بحث و نتیجه گیری</a:t>
            </a:r>
          </a:p>
          <a:p>
            <a:pPr marL="0" indent="0" algn="r" rtl="1">
              <a:buNone/>
            </a:pPr>
            <a:endParaRPr lang="en-US" sz="1800" dirty="0"/>
          </a:p>
        </p:txBody>
      </p:sp>
    </p:spTree>
    <p:extLst>
      <p:ext uri="{BB962C8B-B14F-4D97-AF65-F5344CB8AC3E}">
        <p14:creationId xmlns:p14="http://schemas.microsoft.com/office/powerpoint/2010/main" val="406893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سوم:نگارش مقاله ی علمی</a:t>
            </a:r>
          </a:p>
          <a:p>
            <a:pPr marL="0" indent="0" algn="r" rtl="1">
              <a:buNone/>
            </a:pPr>
            <a:r>
              <a:rPr lang="fa-IR" sz="1800" dirty="0" smtClean="0"/>
              <a:t>پژوهش علمی زمانی ارزشمند است که نتایج آن برای سایر پژوهشگران و علاقمندان منتشر شود.انتشارنتایج در قالب مقاله ی علمی و در مجلان و نشریات تخصصی و همایش ها خواهد بود.هر یک از نشریات دارای اعتبار متفاوتی می باشند که رتبه بندی آنها به ترتیب تهمیت بدین صورت است:</a:t>
            </a:r>
          </a:p>
          <a:p>
            <a:pPr marL="0" indent="0" algn="r" rtl="1">
              <a:buNone/>
            </a:pPr>
            <a:r>
              <a:rPr lang="en-US" sz="1800" dirty="0" smtClean="0"/>
              <a:t>ISI</a:t>
            </a:r>
            <a:r>
              <a:rPr lang="fa-IR" sz="1800" dirty="0" smtClean="0"/>
              <a:t>،</a:t>
            </a:r>
            <a:r>
              <a:rPr lang="en-US" sz="1800" dirty="0" smtClean="0"/>
              <a:t>ISC</a:t>
            </a:r>
            <a:r>
              <a:rPr lang="fa-IR" sz="1800" dirty="0" smtClean="0"/>
              <a:t>،علمی-پژوهشی،علمی-ترویجی،علمی-تخصصی یا علمی-آموزشی.</a:t>
            </a:r>
          </a:p>
          <a:p>
            <a:pPr marL="0" indent="0" algn="r" rtl="1">
              <a:buNone/>
            </a:pPr>
            <a:r>
              <a:rPr lang="fa-IR" sz="1800" dirty="0" smtClean="0"/>
              <a:t>یک مقاله ی علمی معمولا از هشت بخش اصلی تشکیل شده استک</a:t>
            </a:r>
          </a:p>
          <a:p>
            <a:pPr marL="0" indent="0" algn="r" rtl="1">
              <a:buNone/>
            </a:pPr>
            <a:r>
              <a:rPr lang="fa-IR" sz="1800" dirty="0" smtClean="0"/>
              <a:t>1-عنوان:</a:t>
            </a:r>
          </a:p>
          <a:p>
            <a:pPr marL="0" indent="0" algn="r" rtl="1">
              <a:buNone/>
            </a:pPr>
            <a:r>
              <a:rPr lang="fa-IR" sz="1800" dirty="0" smtClean="0"/>
              <a:t>عنوان هر مقاله،متناسب با موضوع آن مقاله می باشد و باید در آن اختصار رعایت شود و از کلمات اضافی خودداری شود.چنانچه دانشجو قصد دارد نتیج حاصل از پایان نامه یا رساله ی خود را در قالب مقاله منتشر کند لزومی که عینا از همان عنوان استفاده کند.</a:t>
            </a:r>
          </a:p>
          <a:p>
            <a:pPr marL="0" indent="0" algn="r" rtl="1">
              <a:buNone/>
            </a:pPr>
            <a:r>
              <a:rPr lang="fa-IR" sz="1800" dirty="0" smtClean="0"/>
              <a:t>2-چکیده:</a:t>
            </a:r>
          </a:p>
          <a:p>
            <a:pPr marL="0" indent="0" algn="r" rtl="1">
              <a:buNone/>
            </a:pPr>
            <a:r>
              <a:rPr lang="fa-IR" sz="1800" dirty="0" smtClean="0"/>
              <a:t>در این قسمت بیان می شود که به طور کلی چه کاری در مقاله انجام شده اس.چکیده باید مختصر باشد و نباید بیش از 15 سطر باشد.هر چکیده معمولا شامل مساله و زمینه،هدف،روش شناسی،یافته ها،نتیجه گیری و کلید واژه ها می باشد.</a:t>
            </a:r>
          </a:p>
          <a:p>
            <a:pPr marL="0" indent="0" algn="r" rtl="1">
              <a:buNone/>
            </a:pPr>
            <a:r>
              <a:rPr lang="fa-IR" sz="1800" dirty="0" smtClean="0"/>
              <a:t>3-مقدمه:</a:t>
            </a:r>
          </a:p>
          <a:p>
            <a:pPr marL="0" indent="0" algn="r" rtl="1">
              <a:buNone/>
            </a:pPr>
            <a:r>
              <a:rPr lang="fa-IR" sz="1800" dirty="0" smtClean="0"/>
              <a:t>پس از چکیده،اولین بخش اصلی مقاله،مقدمه است.هدف از مقدم،طرح ایده ی اصلی مقاله است.مقدمه باید به اندازه ی کافی جذاب باشد که خواننده به خواندن ادامه ی مطالب جذب شود.یک مقدمه ی خوب باید در ابتدا پژوهش انجام شده را به درستی معرفی کند،با توجه به نقاط ضعف پژوهش های پیشین،پژوهش خود را بیان کند،به صورت منطقی بیان کند که اجزاری پژوهش چه اهمیتی دارد،اهداف خود را بیان کند و در نهایت دستاوردها و ارزش افزوده ی علمی ایجاد شده در پژوهش را مورد بحث قرار دهد.</a:t>
            </a:r>
          </a:p>
          <a:p>
            <a:pPr marL="0" indent="0" algn="r" rtl="1">
              <a:buNone/>
            </a:pPr>
            <a:r>
              <a:rPr lang="fa-IR" sz="1800" dirty="0" smtClean="0"/>
              <a:t>4-مبانی نظری و پیشینه ی پژوهش:</a:t>
            </a:r>
          </a:p>
          <a:p>
            <a:pPr marL="0" indent="0" algn="r" rtl="1">
              <a:buNone/>
            </a:pPr>
            <a:r>
              <a:rPr lang="fa-IR" sz="1800" dirty="0" smtClean="0"/>
              <a:t>در این قسمت تئوری یا نظری ی مورد نظر پژوهشگر تشریح می شود و با توجه به آن،به صورت تئوریک ارتباط بین متغیرها و پدیده های مورد مظالعه بیان می شود.به عبارت دیگر پژوهش یک چارچوب مفهومی پیدا می کند تا پرسش مورد نظر پژوهشگر قابل تحلیل باشد.هم چنین در این بخش پژوهش های مرتبط انجام شده توسط سایرین در داخل و خارج ارائه می شود لازم است که حداقل به ده تا پانزده پژوهش جدید و غیرتکراری اشاره شود.</a:t>
            </a:r>
          </a:p>
          <a:p>
            <a:pPr marL="0" indent="0" algn="r" rtl="1">
              <a:buNone/>
            </a:pPr>
            <a:r>
              <a:rPr lang="fa-IR" sz="1800" dirty="0" smtClean="0"/>
              <a:t>5-روش شناسی:</a:t>
            </a:r>
          </a:p>
        </p:txBody>
      </p:sp>
    </p:spTree>
    <p:extLst>
      <p:ext uri="{BB962C8B-B14F-4D97-AF65-F5344CB8AC3E}">
        <p14:creationId xmlns:p14="http://schemas.microsoft.com/office/powerpoint/2010/main" val="136595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dirty="0" smtClean="0"/>
              <a:t>در این بخش،نوع پژوهش،جامعه آماری،نحوه ی نمونه گیری،ابزار گردآوری داده ها،تعریف عملیاتی متغیرها و مدل و ابزار تحلیل داده ها بیان می شود.</a:t>
            </a:r>
          </a:p>
          <a:p>
            <a:pPr marL="0" indent="0" algn="r" rtl="1">
              <a:buNone/>
            </a:pPr>
            <a:r>
              <a:rPr lang="fa-IR" sz="1800" dirty="0" smtClean="0"/>
              <a:t>6-یافته ها:</a:t>
            </a:r>
          </a:p>
          <a:p>
            <a:pPr marL="0" indent="0" algn="r" rtl="1">
              <a:buNone/>
            </a:pPr>
            <a:r>
              <a:rPr lang="fa-IR" sz="1800" dirty="0" smtClean="0"/>
              <a:t>در بخش یافته ها،تحلیل آمارهای توصیفی متغیرها و نتایج حاصل از آرمون فرضیه ها با استفاده از جداول،نمودارها و ارقام ارائه می شود.</a:t>
            </a:r>
          </a:p>
          <a:p>
            <a:pPr marL="0" indent="0" algn="r" rtl="1">
              <a:buNone/>
            </a:pPr>
            <a:r>
              <a:rPr lang="fa-IR" sz="1800" dirty="0" smtClean="0"/>
              <a:t>7-بحث و نتیجه گیری:</a:t>
            </a:r>
          </a:p>
          <a:p>
            <a:pPr marL="0" indent="0" algn="r" rtl="1">
              <a:buNone/>
            </a:pPr>
            <a:r>
              <a:rPr lang="fa-IR" sz="1800" dirty="0" smtClean="0"/>
              <a:t>پس از ارائه ی نتایج آماری در بخش یافته ها،باید یافته های پژوهش بحث و نتیجه گیری شود و بیان شود که نتایج با انتظارات اولیه،مطابق مبانی نظری همسو است یا خیر و در صورت عدم تطابق و همسویی باید دلایل احتمالی مورد بحث قرار گیرد.</a:t>
            </a:r>
          </a:p>
          <a:p>
            <a:pPr marL="0" indent="0" algn="r" rtl="1">
              <a:buNone/>
            </a:pPr>
            <a:r>
              <a:rPr lang="fa-IR" sz="1800" dirty="0" smtClean="0"/>
              <a:t>8-فهرست منابع(مراجع):</a:t>
            </a:r>
          </a:p>
          <a:p>
            <a:pPr marL="0" indent="0" algn="r" rtl="1">
              <a:buNone/>
            </a:pPr>
            <a:r>
              <a:rPr lang="fa-IR" sz="1800" dirty="0" smtClean="0"/>
              <a:t>بخض پایانی مقاله،ارائه ی فهرستی از منابع و مراجع مورد استفاده در مقاله است.مراجع باید به ترتیب حروف الفبا و ابتدا به صورت فارسی و سپس انگلیسی نکارش شوند.لازم به ذکر است که تمامی منابع استفاده شده در متن مقاله باید در فهرست موجود باشد و هر منبعی که در فهرست موجود است باید در مقاله استفاده شده باشد.</a:t>
            </a:r>
          </a:p>
          <a:p>
            <a:pPr marL="0" indent="0" algn="r" rtl="1">
              <a:buNone/>
            </a:pPr>
            <a:r>
              <a:rPr lang="fa-IR" sz="1800" dirty="0" smtClean="0"/>
              <a:t>برخی از نکات قابل توجه در نگارش مقاله علمی به شرح زیر است:</a:t>
            </a:r>
          </a:p>
          <a:p>
            <a:pPr algn="r" rtl="1">
              <a:buFont typeface="Calibri" panose="020F0502020204030204" pitchFamily="34" charset="0"/>
              <a:buChar char="●"/>
            </a:pPr>
            <a:r>
              <a:rPr lang="fa-IR" sz="1800" dirty="0" smtClean="0"/>
              <a:t>پرسش پژوهش باید به طور صریح و دقیق بیان شود و دارای یک دامنه ی مشخص باشد.</a:t>
            </a:r>
          </a:p>
          <a:p>
            <a:pPr algn="r" rtl="1">
              <a:buFont typeface="Calibri" panose="020F0502020204030204" pitchFamily="34" charset="0"/>
              <a:buChar char="●"/>
            </a:pPr>
            <a:r>
              <a:rPr lang="fa-IR" sz="1800" dirty="0" smtClean="0"/>
              <a:t>در صورت عدم وجود یک چارچوب مفهومی مناسب،روابط آماری قدرت متقاعد کنندگی لازم را نخواهند داشت.</a:t>
            </a:r>
          </a:p>
          <a:p>
            <a:pPr algn="r" rtl="1">
              <a:buFont typeface="Calibri" panose="020F0502020204030204" pitchFamily="34" charset="0"/>
              <a:buChar char="●"/>
            </a:pPr>
            <a:r>
              <a:rPr lang="fa-IR" sz="1800" dirty="0" smtClean="0"/>
              <a:t>در شرایطی که نمونه انتخاب شده کوچک باشد یا هزینه ی جمع آوری داده ها بالا باشد،پژوهشگران در تصمیم پذیری یافته ها باید با احتیاط عمل کنند.</a:t>
            </a:r>
          </a:p>
          <a:p>
            <a:pPr algn="r" rtl="1">
              <a:buFont typeface="Calibri" panose="020F0502020204030204" pitchFamily="34" charset="0"/>
              <a:buChar char="●"/>
            </a:pPr>
            <a:r>
              <a:rPr lang="fa-IR" sz="1800" dirty="0" smtClean="0"/>
              <a:t>در صورتی که پژوهش از نوع میدانی باشد،پژوهشگران بتوانند نتایج را با استفاده از اجرای همان مراحل همسان سازی کنند.</a:t>
            </a:r>
          </a:p>
          <a:p>
            <a:pPr algn="r" rtl="1">
              <a:buFont typeface="Calibri" panose="020F0502020204030204" pitchFamily="34" charset="0"/>
              <a:buChar char="●"/>
            </a:pPr>
            <a:r>
              <a:rPr lang="fa-IR" sz="1800" dirty="0" smtClean="0"/>
              <a:t>مهم ترین معیار جهت ارزیابی روایی مطالعه میدانی این است که از تمام پیشینه ی پژوهشی جهت طراحی و آزمون نظریه در مطالعه استفاده شود.</a:t>
            </a:r>
          </a:p>
          <a:p>
            <a:pPr marL="0" indent="0" algn="r" rtl="1">
              <a:buNone/>
            </a:pPr>
            <a:endParaRPr lang="fa-IR" sz="1800" dirty="0" smtClean="0"/>
          </a:p>
          <a:p>
            <a:pPr algn="r" rtl="1">
              <a:buFont typeface="Calibri" panose="020F0502020204030204" pitchFamily="34" charset="0"/>
              <a:buChar char="●"/>
            </a:pPr>
            <a:endParaRPr lang="en-US" sz="1800" dirty="0"/>
          </a:p>
        </p:txBody>
      </p:sp>
    </p:spTree>
    <p:extLst>
      <p:ext uri="{BB962C8B-B14F-4D97-AF65-F5344CB8AC3E}">
        <p14:creationId xmlns:p14="http://schemas.microsoft.com/office/powerpoint/2010/main" val="334153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r" rtl="1">
              <a:buNone/>
            </a:pPr>
            <a:r>
              <a:rPr lang="fa-IR" sz="1800" b="1" dirty="0" smtClean="0"/>
              <a:t>فصل 4</a:t>
            </a:r>
          </a:p>
          <a:p>
            <a:pPr marL="0" indent="0" algn="r" rtl="1">
              <a:buNone/>
            </a:pPr>
            <a:r>
              <a:rPr lang="fa-IR" sz="1800" dirty="0" smtClean="0"/>
              <a:t>متغیر:</a:t>
            </a:r>
          </a:p>
          <a:p>
            <a:pPr marL="0" indent="0" algn="r" rtl="1">
              <a:buNone/>
            </a:pPr>
            <a:r>
              <a:rPr lang="fa-IR" sz="1800" dirty="0" smtClean="0"/>
              <a:t>به هر مفهومی گفته می شود که قابلیت اندازه گیری داشته و می تواند ارزشهای گوناگون به خود گیرد.متغیر چیزی است که مقدار آن می تواند تغییر کند و ارزش های عددی گوناگونی را بپذیرد.پژوهشگر می تواند ویژگی یک متغیر را مشاهده،کنترل و یا در آنها دخالت کند.</a:t>
            </a:r>
          </a:p>
          <a:p>
            <a:pPr marL="0" indent="0" algn="r" rtl="1">
              <a:buNone/>
            </a:pPr>
            <a:r>
              <a:rPr lang="fa-IR" sz="1800" dirty="0" smtClean="0"/>
              <a:t>انواع متغیرها از نظر ماهیت:                                                                                              </a:t>
            </a:r>
            <a:r>
              <a:rPr lang="fa-IR" sz="1400" dirty="0"/>
              <a:t> 1-پی</a:t>
            </a:r>
            <a:r>
              <a:rPr lang="fa-IR" sz="1400" dirty="0" smtClean="0"/>
              <a:t>وسته:بین هر دو عدد متوالی،مقادیر بی شماری برای آن متغیر</a:t>
            </a:r>
            <a:r>
              <a:rPr lang="fa-IR" sz="1800" dirty="0" smtClean="0"/>
              <a:t>                </a:t>
            </a:r>
          </a:p>
          <a:p>
            <a:pPr marL="0" indent="0" algn="r" rtl="1">
              <a:buNone/>
            </a:pPr>
            <a:r>
              <a:rPr lang="fa-IR" sz="1800" dirty="0" smtClean="0"/>
              <a:t>                                            </a:t>
            </a:r>
            <a:r>
              <a:rPr lang="fa-IR" sz="1400" dirty="0" smtClean="0"/>
              <a:t>1-متغیر کمی به متغیری اطلاق میشود که اختلاف مقادیر آن را بتوان با عدد نشان داد .         وجود دارد.(متغیر نسبت جاری و نسبت اهرم مالی چون میتواند به</a:t>
            </a:r>
          </a:p>
          <a:p>
            <a:pPr marL="0" indent="0" algn="r" rtl="1">
              <a:buNone/>
            </a:pPr>
            <a:r>
              <a:rPr lang="fa-IR" sz="1800" dirty="0" smtClean="0"/>
              <a:t>                                           </a:t>
            </a:r>
            <a:r>
              <a:rPr lang="fa-IR" sz="1400" dirty="0"/>
              <a:t>این متغیرها دارای معیار اندازه گیری هستند مانند قد و وزن که برحسب سانتی </a:t>
            </a:r>
            <a:r>
              <a:rPr lang="fa-IR" sz="1400" dirty="0" smtClean="0"/>
              <a:t>متر              صورت اعشاری باشند)</a:t>
            </a:r>
          </a:p>
          <a:p>
            <a:pPr marL="0" indent="0" algn="r" rtl="1">
              <a:buNone/>
            </a:pPr>
            <a:r>
              <a:rPr lang="fa-IR" sz="1400" dirty="0"/>
              <a:t> </a:t>
            </a:r>
            <a:r>
              <a:rPr lang="fa-IR" sz="1400" dirty="0" smtClean="0"/>
              <a:t>                                                         </a:t>
            </a:r>
            <a:r>
              <a:rPr lang="fa-IR" sz="1400" dirty="0"/>
              <a:t>و کیلو اندازه می شوند</a:t>
            </a:r>
            <a:r>
              <a:rPr lang="fa-IR" sz="1400" dirty="0" smtClean="0"/>
              <a:t>.                                                                                 2-گسسته:اعداد صحیح به خود میگیرند و اعشار پذیر نیستند(مانند </a:t>
            </a:r>
            <a:endParaRPr lang="fa-IR" sz="1400" dirty="0"/>
          </a:p>
          <a:p>
            <a:pPr marL="0" indent="0" algn="r" rtl="1">
              <a:buNone/>
            </a:pPr>
            <a:r>
              <a:rPr lang="fa-IR" sz="1800" dirty="0" smtClean="0"/>
              <a:t>                                                                                                                                </a:t>
            </a:r>
            <a:r>
              <a:rPr lang="fa-IR" sz="1400" dirty="0"/>
              <a:t>متغیرسود خالص و جریان وجه </a:t>
            </a:r>
            <a:r>
              <a:rPr lang="fa-IR" sz="1400"/>
              <a:t>نقد </a:t>
            </a:r>
            <a:r>
              <a:rPr lang="fa-IR" sz="1400" smtClean="0"/>
              <a:t>عملیاتی</a:t>
            </a:r>
            <a:r>
              <a:rPr lang="fa-IR" sz="1800"/>
              <a:t>)</a:t>
            </a:r>
            <a:r>
              <a:rPr lang="fa-IR" sz="1800" smtClean="0"/>
              <a:t>                  </a:t>
            </a:r>
            <a:endParaRPr lang="fa-IR" sz="1800" dirty="0" smtClean="0"/>
          </a:p>
          <a:p>
            <a:pPr marL="0" indent="0" algn="r" rtl="1">
              <a:buNone/>
            </a:pPr>
            <a:r>
              <a:rPr lang="fa-IR" sz="1800" dirty="0" smtClean="0"/>
              <a:t>انواع متغیرها ازنظر ماهیت  </a:t>
            </a:r>
            <a:endParaRPr lang="fa-IR" sz="1800" dirty="0"/>
          </a:p>
          <a:p>
            <a:pPr marL="0" indent="0" algn="r" rtl="1">
              <a:buNone/>
            </a:pPr>
            <a:r>
              <a:rPr lang="fa-IR" sz="1800" dirty="0"/>
              <a:t> </a:t>
            </a:r>
            <a:r>
              <a:rPr lang="fa-IR" sz="1800" dirty="0" smtClean="0"/>
              <a:t>                                           2</a:t>
            </a:r>
            <a:r>
              <a:rPr lang="fa-IR" sz="1400" dirty="0"/>
              <a:t>-متغیر کیفی:به متغیری اطلاق می گردد که تغییرات آن را بتوان با اعداد اندازه گیری کرد </a:t>
            </a:r>
          </a:p>
          <a:p>
            <a:pPr marL="0" indent="0" algn="r" rtl="1">
              <a:buNone/>
            </a:pPr>
            <a:r>
              <a:rPr lang="fa-IR" sz="1400" dirty="0"/>
              <a:t>                                            </a:t>
            </a:r>
            <a:r>
              <a:rPr lang="fa-IR" sz="1400" dirty="0" smtClean="0"/>
              <a:t>               </a:t>
            </a:r>
            <a:r>
              <a:rPr lang="fa-IR" sz="1400" dirty="0"/>
              <a:t>و اختلاف بین حالت های آن کیفی باشد</a:t>
            </a:r>
          </a:p>
        </p:txBody>
      </p:sp>
      <p:sp>
        <p:nvSpPr>
          <p:cNvPr id="4" name="Right Brace 3"/>
          <p:cNvSpPr/>
          <p:nvPr/>
        </p:nvSpPr>
        <p:spPr>
          <a:xfrm>
            <a:off x="9334499" y="2209800"/>
            <a:ext cx="657225" cy="24288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3952875" y="1457326"/>
            <a:ext cx="352425" cy="18573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8328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3017</TotalTime>
  <Words>9440</Words>
  <Application>Microsoft Office PowerPoint</Application>
  <PresentationFormat>Widescreen</PresentationFormat>
  <Paragraphs>658</Paragraphs>
  <Slides>53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5" baseType="lpstr">
      <vt:lpstr>Algerian</vt:lpstr>
      <vt:lpstr>Arial</vt:lpstr>
      <vt:lpstr>B Zar</vt:lpstr>
      <vt:lpstr>Calibri</vt:lpstr>
      <vt:lpstr>Calibri Light</vt:lpstr>
      <vt:lpstr>Cambria Math</vt:lpstr>
      <vt:lpstr>Tahoma</vt:lpstr>
      <vt:lpstr>Times New Roman</vt:lpstr>
      <vt:lpstr>Wingdings</vt:lpstr>
      <vt:lpstr>Office Theme</vt:lpstr>
      <vt:lpstr>MathType 6.0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narges sardari</dc:creator>
  <cp:lastModifiedBy>Saber</cp:lastModifiedBy>
  <cp:revision>262</cp:revision>
  <dcterms:created xsi:type="dcterms:W3CDTF">2017-12-26T20:43:42Z</dcterms:created>
  <dcterms:modified xsi:type="dcterms:W3CDTF">2017-12-31T22:49:04Z</dcterms:modified>
</cp:coreProperties>
</file>