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6" r:id="rId2"/>
    <p:sldId id="301" r:id="rId3"/>
    <p:sldId id="260"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ADC5DA-82CB-4CB0-A646-2E0E29460012}" type="doc">
      <dgm:prSet loTypeId="urn:microsoft.com/office/officeart/2005/8/layout/cycle8" loCatId="cycle" qsTypeId="urn:microsoft.com/office/officeart/2005/8/quickstyle/simple1" qsCatId="simple" csTypeId="urn:microsoft.com/office/officeart/2005/8/colors/colorful4" csCatId="colorful" phldr="1"/>
      <dgm:spPr/>
      <dgm:t>
        <a:bodyPr/>
        <a:lstStyle/>
        <a:p>
          <a:endParaRPr lang="en-US"/>
        </a:p>
      </dgm:t>
    </dgm:pt>
    <dgm:pt modelId="{E22BCEA7-403B-432B-BF4C-8F1C8F2164BB}">
      <dgm:prSet custT="1"/>
      <dgm:spPr/>
      <dgm:t>
        <a:bodyPr/>
        <a:lstStyle/>
        <a:p>
          <a:pPr rtl="0"/>
          <a:r>
            <a:rPr lang="fa-IR" sz="3200" dirty="0" smtClean="0">
              <a:cs typeface="B Lotus" panose="00000400000000000000" pitchFamily="2" charset="-78"/>
            </a:rPr>
            <a:t>رفاه</a:t>
          </a:r>
          <a:endParaRPr lang="en-US" sz="1800" dirty="0">
            <a:cs typeface="B Lotus" panose="00000400000000000000" pitchFamily="2" charset="-78"/>
          </a:endParaRPr>
        </a:p>
      </dgm:t>
    </dgm:pt>
    <dgm:pt modelId="{2EEB0980-80C9-429D-A860-1E8A9C06BA18}" type="parTrans" cxnId="{61D551EB-4822-4F6E-BBAA-8E92E9A2F098}">
      <dgm:prSet/>
      <dgm:spPr/>
      <dgm:t>
        <a:bodyPr/>
        <a:lstStyle/>
        <a:p>
          <a:endParaRPr lang="en-US"/>
        </a:p>
      </dgm:t>
    </dgm:pt>
    <dgm:pt modelId="{9C6E5194-A743-4348-8521-EE5ED4572D35}" type="sibTrans" cxnId="{61D551EB-4822-4F6E-BBAA-8E92E9A2F098}">
      <dgm:prSet/>
      <dgm:spPr/>
      <dgm:t>
        <a:bodyPr/>
        <a:lstStyle/>
        <a:p>
          <a:endParaRPr lang="en-US"/>
        </a:p>
      </dgm:t>
    </dgm:pt>
    <dgm:pt modelId="{8C8F50C0-F783-4363-818C-610E545D7234}">
      <dgm:prSet custT="1"/>
      <dgm:spPr/>
      <dgm:t>
        <a:bodyPr/>
        <a:lstStyle/>
        <a:p>
          <a:pPr rtl="0"/>
          <a:r>
            <a:rPr lang="fa-IR" sz="3200" dirty="0" smtClean="0">
              <a:cs typeface="B Lotus" panose="00000400000000000000" pitchFamily="2" charset="-78"/>
            </a:rPr>
            <a:t>انتخاب بالا</a:t>
          </a:r>
          <a:endParaRPr lang="en-US" sz="3200" dirty="0">
            <a:cs typeface="B Lotus" panose="00000400000000000000" pitchFamily="2" charset="-78"/>
          </a:endParaRPr>
        </a:p>
      </dgm:t>
    </dgm:pt>
    <dgm:pt modelId="{A19CCD46-6175-4034-8940-F28548CFEA41}" type="parTrans" cxnId="{94BDB59F-2CD0-4201-BC8D-7A4D9853CE77}">
      <dgm:prSet/>
      <dgm:spPr/>
      <dgm:t>
        <a:bodyPr/>
        <a:lstStyle/>
        <a:p>
          <a:endParaRPr lang="en-US"/>
        </a:p>
      </dgm:t>
    </dgm:pt>
    <dgm:pt modelId="{E689DBCB-92A4-4A2F-8F3E-7C005C3A2B06}" type="sibTrans" cxnId="{94BDB59F-2CD0-4201-BC8D-7A4D9853CE77}">
      <dgm:prSet/>
      <dgm:spPr/>
      <dgm:t>
        <a:bodyPr/>
        <a:lstStyle/>
        <a:p>
          <a:endParaRPr lang="en-US"/>
        </a:p>
      </dgm:t>
    </dgm:pt>
    <dgm:pt modelId="{5CFFF11A-AFAC-4508-9BDA-E92713B2393F}">
      <dgm:prSet custT="1"/>
      <dgm:spPr/>
      <dgm:t>
        <a:bodyPr/>
        <a:lstStyle/>
        <a:p>
          <a:pPr rtl="0"/>
          <a:r>
            <a:rPr lang="fa-IR" sz="3200" dirty="0" smtClean="0">
              <a:cs typeface="B Lotus" panose="00000400000000000000" pitchFamily="2" charset="-78"/>
            </a:rPr>
            <a:t>قیمت پایین</a:t>
          </a:r>
          <a:endParaRPr lang="en-US" sz="3200" dirty="0">
            <a:cs typeface="B Lotus" panose="00000400000000000000" pitchFamily="2" charset="-78"/>
          </a:endParaRPr>
        </a:p>
      </dgm:t>
    </dgm:pt>
    <dgm:pt modelId="{2E403592-41C7-461C-A788-959B201AA3D8}" type="parTrans" cxnId="{B23BF759-2FD2-4DCA-B07E-928EF18ACA22}">
      <dgm:prSet/>
      <dgm:spPr/>
      <dgm:t>
        <a:bodyPr/>
        <a:lstStyle/>
        <a:p>
          <a:endParaRPr lang="en-US"/>
        </a:p>
      </dgm:t>
    </dgm:pt>
    <dgm:pt modelId="{89FB92B2-A866-4AB1-96F5-3AFBBDCB38AF}" type="sibTrans" cxnId="{B23BF759-2FD2-4DCA-B07E-928EF18ACA22}">
      <dgm:prSet/>
      <dgm:spPr/>
      <dgm:t>
        <a:bodyPr/>
        <a:lstStyle/>
        <a:p>
          <a:endParaRPr lang="en-US"/>
        </a:p>
      </dgm:t>
    </dgm:pt>
    <dgm:pt modelId="{0F965AB2-550E-4122-84CE-A65F382F0D14}" type="pres">
      <dgm:prSet presAssocID="{5DADC5DA-82CB-4CB0-A646-2E0E29460012}" presName="compositeShape" presStyleCnt="0">
        <dgm:presLayoutVars>
          <dgm:chMax val="7"/>
          <dgm:dir/>
          <dgm:resizeHandles val="exact"/>
        </dgm:presLayoutVars>
      </dgm:prSet>
      <dgm:spPr/>
      <dgm:t>
        <a:bodyPr/>
        <a:lstStyle/>
        <a:p>
          <a:endParaRPr lang="en-US"/>
        </a:p>
      </dgm:t>
    </dgm:pt>
    <dgm:pt modelId="{5A24FE06-0835-41C9-9DC8-1039A094873D}" type="pres">
      <dgm:prSet presAssocID="{5DADC5DA-82CB-4CB0-A646-2E0E29460012}" presName="wedge1" presStyleLbl="node1" presStyleIdx="0" presStyleCnt="3" custLinFactNeighborX="-1941"/>
      <dgm:spPr/>
      <dgm:t>
        <a:bodyPr/>
        <a:lstStyle/>
        <a:p>
          <a:endParaRPr lang="en-US"/>
        </a:p>
      </dgm:t>
    </dgm:pt>
    <dgm:pt modelId="{9A087CE5-E6F7-4BA8-A701-FE5DA671A54F}" type="pres">
      <dgm:prSet presAssocID="{5DADC5DA-82CB-4CB0-A646-2E0E29460012}" presName="dummy1a" presStyleCnt="0"/>
      <dgm:spPr/>
    </dgm:pt>
    <dgm:pt modelId="{1D54B63B-6DE3-49E9-9EDB-101FD59849C4}" type="pres">
      <dgm:prSet presAssocID="{5DADC5DA-82CB-4CB0-A646-2E0E29460012}" presName="dummy1b" presStyleCnt="0"/>
      <dgm:spPr/>
    </dgm:pt>
    <dgm:pt modelId="{70A7CA58-4344-4618-A28A-BC55D120DD82}" type="pres">
      <dgm:prSet presAssocID="{5DADC5DA-82CB-4CB0-A646-2E0E29460012}" presName="wedge1Tx" presStyleLbl="node1" presStyleIdx="0" presStyleCnt="3">
        <dgm:presLayoutVars>
          <dgm:chMax val="0"/>
          <dgm:chPref val="0"/>
          <dgm:bulletEnabled val="1"/>
        </dgm:presLayoutVars>
      </dgm:prSet>
      <dgm:spPr/>
      <dgm:t>
        <a:bodyPr/>
        <a:lstStyle/>
        <a:p>
          <a:endParaRPr lang="en-US"/>
        </a:p>
      </dgm:t>
    </dgm:pt>
    <dgm:pt modelId="{FF2C275F-5A96-46BD-8CC1-7FCA7FCE9664}" type="pres">
      <dgm:prSet presAssocID="{5DADC5DA-82CB-4CB0-A646-2E0E29460012}" presName="wedge2" presStyleLbl="node1" presStyleIdx="1" presStyleCnt="3"/>
      <dgm:spPr/>
      <dgm:t>
        <a:bodyPr/>
        <a:lstStyle/>
        <a:p>
          <a:endParaRPr lang="en-US"/>
        </a:p>
      </dgm:t>
    </dgm:pt>
    <dgm:pt modelId="{B565B6E8-C393-460F-A2D6-3D09FFA3147E}" type="pres">
      <dgm:prSet presAssocID="{5DADC5DA-82CB-4CB0-A646-2E0E29460012}" presName="dummy2a" presStyleCnt="0"/>
      <dgm:spPr/>
    </dgm:pt>
    <dgm:pt modelId="{A5B57436-1E9B-4B23-83E9-94411ADB4986}" type="pres">
      <dgm:prSet presAssocID="{5DADC5DA-82CB-4CB0-A646-2E0E29460012}" presName="dummy2b" presStyleCnt="0"/>
      <dgm:spPr/>
    </dgm:pt>
    <dgm:pt modelId="{75920EBD-F6DA-481B-9EED-0A1C096C90C6}" type="pres">
      <dgm:prSet presAssocID="{5DADC5DA-82CB-4CB0-A646-2E0E29460012}" presName="wedge2Tx" presStyleLbl="node1" presStyleIdx="1" presStyleCnt="3">
        <dgm:presLayoutVars>
          <dgm:chMax val="0"/>
          <dgm:chPref val="0"/>
          <dgm:bulletEnabled val="1"/>
        </dgm:presLayoutVars>
      </dgm:prSet>
      <dgm:spPr/>
      <dgm:t>
        <a:bodyPr/>
        <a:lstStyle/>
        <a:p>
          <a:endParaRPr lang="en-US"/>
        </a:p>
      </dgm:t>
    </dgm:pt>
    <dgm:pt modelId="{DF62FBD3-7F24-4AAC-8C35-D41C2443AB1E}" type="pres">
      <dgm:prSet presAssocID="{5DADC5DA-82CB-4CB0-A646-2E0E29460012}" presName="wedge3" presStyleLbl="node1" presStyleIdx="2" presStyleCnt="3"/>
      <dgm:spPr/>
      <dgm:t>
        <a:bodyPr/>
        <a:lstStyle/>
        <a:p>
          <a:endParaRPr lang="en-US"/>
        </a:p>
      </dgm:t>
    </dgm:pt>
    <dgm:pt modelId="{0B39FAE6-D871-411F-B74C-E0968E7761A0}" type="pres">
      <dgm:prSet presAssocID="{5DADC5DA-82CB-4CB0-A646-2E0E29460012}" presName="dummy3a" presStyleCnt="0"/>
      <dgm:spPr/>
    </dgm:pt>
    <dgm:pt modelId="{B51A6A44-3A25-4305-8574-E72DB06FDD0D}" type="pres">
      <dgm:prSet presAssocID="{5DADC5DA-82CB-4CB0-A646-2E0E29460012}" presName="dummy3b" presStyleCnt="0"/>
      <dgm:spPr/>
    </dgm:pt>
    <dgm:pt modelId="{2C5EC8E0-EF37-4001-9CDA-9A723F8FCF7C}" type="pres">
      <dgm:prSet presAssocID="{5DADC5DA-82CB-4CB0-A646-2E0E29460012}" presName="wedge3Tx" presStyleLbl="node1" presStyleIdx="2" presStyleCnt="3">
        <dgm:presLayoutVars>
          <dgm:chMax val="0"/>
          <dgm:chPref val="0"/>
          <dgm:bulletEnabled val="1"/>
        </dgm:presLayoutVars>
      </dgm:prSet>
      <dgm:spPr/>
      <dgm:t>
        <a:bodyPr/>
        <a:lstStyle/>
        <a:p>
          <a:endParaRPr lang="en-US"/>
        </a:p>
      </dgm:t>
    </dgm:pt>
    <dgm:pt modelId="{2D97EEA5-ECEC-4094-BFA2-EBCBB5CC0747}" type="pres">
      <dgm:prSet presAssocID="{9C6E5194-A743-4348-8521-EE5ED4572D35}" presName="arrowWedge1" presStyleLbl="fgSibTrans2D1" presStyleIdx="0" presStyleCnt="3"/>
      <dgm:spPr/>
    </dgm:pt>
    <dgm:pt modelId="{FD3D5893-E409-44D4-8C66-9D07B80EE242}" type="pres">
      <dgm:prSet presAssocID="{E689DBCB-92A4-4A2F-8F3E-7C005C3A2B06}" presName="arrowWedge2" presStyleLbl="fgSibTrans2D1" presStyleIdx="1" presStyleCnt="3"/>
      <dgm:spPr/>
    </dgm:pt>
    <dgm:pt modelId="{EC0618CA-F6FD-45BF-87D8-7225CE84BAC9}" type="pres">
      <dgm:prSet presAssocID="{89FB92B2-A866-4AB1-96F5-3AFBBDCB38AF}" presName="arrowWedge3" presStyleLbl="fgSibTrans2D1" presStyleIdx="2" presStyleCnt="3"/>
      <dgm:spPr/>
    </dgm:pt>
  </dgm:ptLst>
  <dgm:cxnLst>
    <dgm:cxn modelId="{4742FE5D-CFDB-482E-9DBF-C0449B61920C}" type="presOf" srcId="{5DADC5DA-82CB-4CB0-A646-2E0E29460012}" destId="{0F965AB2-550E-4122-84CE-A65F382F0D14}" srcOrd="0" destOrd="0" presId="urn:microsoft.com/office/officeart/2005/8/layout/cycle8"/>
    <dgm:cxn modelId="{94BDB59F-2CD0-4201-BC8D-7A4D9853CE77}" srcId="{5DADC5DA-82CB-4CB0-A646-2E0E29460012}" destId="{8C8F50C0-F783-4363-818C-610E545D7234}" srcOrd="1" destOrd="0" parTransId="{A19CCD46-6175-4034-8940-F28548CFEA41}" sibTransId="{E689DBCB-92A4-4A2F-8F3E-7C005C3A2B06}"/>
    <dgm:cxn modelId="{7CA3DB6D-38B5-46E8-A074-AA4EE984E0D1}" type="presOf" srcId="{5CFFF11A-AFAC-4508-9BDA-E92713B2393F}" destId="{DF62FBD3-7F24-4AAC-8C35-D41C2443AB1E}" srcOrd="0" destOrd="0" presId="urn:microsoft.com/office/officeart/2005/8/layout/cycle8"/>
    <dgm:cxn modelId="{61D551EB-4822-4F6E-BBAA-8E92E9A2F098}" srcId="{5DADC5DA-82CB-4CB0-A646-2E0E29460012}" destId="{E22BCEA7-403B-432B-BF4C-8F1C8F2164BB}" srcOrd="0" destOrd="0" parTransId="{2EEB0980-80C9-429D-A860-1E8A9C06BA18}" sibTransId="{9C6E5194-A743-4348-8521-EE5ED4572D35}"/>
    <dgm:cxn modelId="{08CF8ADC-500F-415A-93B4-E39727F2AD2E}" type="presOf" srcId="{8C8F50C0-F783-4363-818C-610E545D7234}" destId="{75920EBD-F6DA-481B-9EED-0A1C096C90C6}" srcOrd="1" destOrd="0" presId="urn:microsoft.com/office/officeart/2005/8/layout/cycle8"/>
    <dgm:cxn modelId="{E79CB30E-2DA6-4D5D-B08A-8200AC2819F4}" type="presOf" srcId="{5CFFF11A-AFAC-4508-9BDA-E92713B2393F}" destId="{2C5EC8E0-EF37-4001-9CDA-9A723F8FCF7C}" srcOrd="1" destOrd="0" presId="urn:microsoft.com/office/officeart/2005/8/layout/cycle8"/>
    <dgm:cxn modelId="{A2DEF747-A22B-43D5-99A5-44D49B74CD56}" type="presOf" srcId="{E22BCEA7-403B-432B-BF4C-8F1C8F2164BB}" destId="{70A7CA58-4344-4618-A28A-BC55D120DD82}" srcOrd="1" destOrd="0" presId="urn:microsoft.com/office/officeart/2005/8/layout/cycle8"/>
    <dgm:cxn modelId="{463FFE49-750F-489A-B5B8-3F89BD86ABC8}" type="presOf" srcId="{E22BCEA7-403B-432B-BF4C-8F1C8F2164BB}" destId="{5A24FE06-0835-41C9-9DC8-1039A094873D}" srcOrd="0" destOrd="0" presId="urn:microsoft.com/office/officeart/2005/8/layout/cycle8"/>
    <dgm:cxn modelId="{244BB7D9-DF8D-4071-868C-B95A94425F8D}" type="presOf" srcId="{8C8F50C0-F783-4363-818C-610E545D7234}" destId="{FF2C275F-5A96-46BD-8CC1-7FCA7FCE9664}" srcOrd="0" destOrd="0" presId="urn:microsoft.com/office/officeart/2005/8/layout/cycle8"/>
    <dgm:cxn modelId="{B23BF759-2FD2-4DCA-B07E-928EF18ACA22}" srcId="{5DADC5DA-82CB-4CB0-A646-2E0E29460012}" destId="{5CFFF11A-AFAC-4508-9BDA-E92713B2393F}" srcOrd="2" destOrd="0" parTransId="{2E403592-41C7-461C-A788-959B201AA3D8}" sibTransId="{89FB92B2-A866-4AB1-96F5-3AFBBDCB38AF}"/>
    <dgm:cxn modelId="{F754A43E-BCE3-4E3D-B8E7-904904D71FA0}" type="presParOf" srcId="{0F965AB2-550E-4122-84CE-A65F382F0D14}" destId="{5A24FE06-0835-41C9-9DC8-1039A094873D}" srcOrd="0" destOrd="0" presId="urn:microsoft.com/office/officeart/2005/8/layout/cycle8"/>
    <dgm:cxn modelId="{05524921-8DA3-453D-836B-BEA5AD81D609}" type="presParOf" srcId="{0F965AB2-550E-4122-84CE-A65F382F0D14}" destId="{9A087CE5-E6F7-4BA8-A701-FE5DA671A54F}" srcOrd="1" destOrd="0" presId="urn:microsoft.com/office/officeart/2005/8/layout/cycle8"/>
    <dgm:cxn modelId="{114E229B-DD23-4708-9751-C002CF63FF8C}" type="presParOf" srcId="{0F965AB2-550E-4122-84CE-A65F382F0D14}" destId="{1D54B63B-6DE3-49E9-9EDB-101FD59849C4}" srcOrd="2" destOrd="0" presId="urn:microsoft.com/office/officeart/2005/8/layout/cycle8"/>
    <dgm:cxn modelId="{9BE605BC-5751-4F78-BE44-6A5FB3B2D6CF}" type="presParOf" srcId="{0F965AB2-550E-4122-84CE-A65F382F0D14}" destId="{70A7CA58-4344-4618-A28A-BC55D120DD82}" srcOrd="3" destOrd="0" presId="urn:microsoft.com/office/officeart/2005/8/layout/cycle8"/>
    <dgm:cxn modelId="{AFA505A1-7488-45EA-8403-47BA2A465F50}" type="presParOf" srcId="{0F965AB2-550E-4122-84CE-A65F382F0D14}" destId="{FF2C275F-5A96-46BD-8CC1-7FCA7FCE9664}" srcOrd="4" destOrd="0" presId="urn:microsoft.com/office/officeart/2005/8/layout/cycle8"/>
    <dgm:cxn modelId="{E930770B-1C54-48AD-A9C7-CE59CDDAB364}" type="presParOf" srcId="{0F965AB2-550E-4122-84CE-A65F382F0D14}" destId="{B565B6E8-C393-460F-A2D6-3D09FFA3147E}" srcOrd="5" destOrd="0" presId="urn:microsoft.com/office/officeart/2005/8/layout/cycle8"/>
    <dgm:cxn modelId="{3B25D2B3-F231-4017-8154-B2BEBEC9E81B}" type="presParOf" srcId="{0F965AB2-550E-4122-84CE-A65F382F0D14}" destId="{A5B57436-1E9B-4B23-83E9-94411ADB4986}" srcOrd="6" destOrd="0" presId="urn:microsoft.com/office/officeart/2005/8/layout/cycle8"/>
    <dgm:cxn modelId="{CD8C9B09-7096-4E28-B97B-2B06219E4457}" type="presParOf" srcId="{0F965AB2-550E-4122-84CE-A65F382F0D14}" destId="{75920EBD-F6DA-481B-9EED-0A1C096C90C6}" srcOrd="7" destOrd="0" presId="urn:microsoft.com/office/officeart/2005/8/layout/cycle8"/>
    <dgm:cxn modelId="{E35C37BE-6685-4D93-84D2-40A02BE634E4}" type="presParOf" srcId="{0F965AB2-550E-4122-84CE-A65F382F0D14}" destId="{DF62FBD3-7F24-4AAC-8C35-D41C2443AB1E}" srcOrd="8" destOrd="0" presId="urn:microsoft.com/office/officeart/2005/8/layout/cycle8"/>
    <dgm:cxn modelId="{B20AF42A-2F59-4090-B102-2FE35830BE8C}" type="presParOf" srcId="{0F965AB2-550E-4122-84CE-A65F382F0D14}" destId="{0B39FAE6-D871-411F-B74C-E0968E7761A0}" srcOrd="9" destOrd="0" presId="urn:microsoft.com/office/officeart/2005/8/layout/cycle8"/>
    <dgm:cxn modelId="{020CF0D5-8F61-4E51-8898-5815952D3B47}" type="presParOf" srcId="{0F965AB2-550E-4122-84CE-A65F382F0D14}" destId="{B51A6A44-3A25-4305-8574-E72DB06FDD0D}" srcOrd="10" destOrd="0" presId="urn:microsoft.com/office/officeart/2005/8/layout/cycle8"/>
    <dgm:cxn modelId="{1FB74DE3-27AB-48D1-95F2-E4259FA882D4}" type="presParOf" srcId="{0F965AB2-550E-4122-84CE-A65F382F0D14}" destId="{2C5EC8E0-EF37-4001-9CDA-9A723F8FCF7C}" srcOrd="11" destOrd="0" presId="urn:microsoft.com/office/officeart/2005/8/layout/cycle8"/>
    <dgm:cxn modelId="{FBA066F9-53D8-4D7F-BC64-23A431283C0D}" type="presParOf" srcId="{0F965AB2-550E-4122-84CE-A65F382F0D14}" destId="{2D97EEA5-ECEC-4094-BFA2-EBCBB5CC0747}" srcOrd="12" destOrd="0" presId="urn:microsoft.com/office/officeart/2005/8/layout/cycle8"/>
    <dgm:cxn modelId="{328284CF-E35B-4257-A30F-3D1B12EA4B6D}" type="presParOf" srcId="{0F965AB2-550E-4122-84CE-A65F382F0D14}" destId="{FD3D5893-E409-44D4-8C66-9D07B80EE242}" srcOrd="13" destOrd="0" presId="urn:microsoft.com/office/officeart/2005/8/layout/cycle8"/>
    <dgm:cxn modelId="{2DF6935B-C0E6-48CD-ADE3-8BB287313E4B}" type="presParOf" srcId="{0F965AB2-550E-4122-84CE-A65F382F0D14}" destId="{EC0618CA-F6FD-45BF-87D8-7225CE84BAC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A1A663-6CE3-4BA2-8C11-F41D6269882A}" type="datetimeFigureOut">
              <a:rPr lang="en-US" smtClean="0"/>
              <a:t>6/2/2018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81B374-77A9-47A7-B2E9-DAD2BF91938A}" type="slidenum">
              <a:rPr lang="en-US" smtClean="0"/>
              <a:t>‹#›</a:t>
            </a:fld>
            <a:endParaRPr lang="en-US" dirty="0"/>
          </a:p>
        </p:txBody>
      </p:sp>
    </p:spTree>
    <p:extLst>
      <p:ext uri="{BB962C8B-B14F-4D97-AF65-F5344CB8AC3E}">
        <p14:creationId xmlns:p14="http://schemas.microsoft.com/office/powerpoint/2010/main" val="354274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A1A663-6CE3-4BA2-8C11-F41D6269882A}" type="datetimeFigureOut">
              <a:rPr lang="en-US" smtClean="0"/>
              <a:t>6/2/2018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81B374-77A9-47A7-B2E9-DAD2BF91938A}" type="slidenum">
              <a:rPr lang="en-US" smtClean="0"/>
              <a:t>‹#›</a:t>
            </a:fld>
            <a:endParaRPr lang="en-US" dirty="0"/>
          </a:p>
        </p:txBody>
      </p:sp>
    </p:spTree>
    <p:extLst>
      <p:ext uri="{BB962C8B-B14F-4D97-AF65-F5344CB8AC3E}">
        <p14:creationId xmlns:p14="http://schemas.microsoft.com/office/powerpoint/2010/main" val="45271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A1A663-6CE3-4BA2-8C11-F41D6269882A}" type="datetimeFigureOut">
              <a:rPr lang="en-US" smtClean="0"/>
              <a:t>6/2/2018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81B374-77A9-47A7-B2E9-DAD2BF91938A}" type="slidenum">
              <a:rPr lang="en-US" smtClean="0"/>
              <a:t>‹#›</a:t>
            </a:fld>
            <a:endParaRPr lang="en-US" dirty="0"/>
          </a:p>
        </p:txBody>
      </p:sp>
    </p:spTree>
    <p:extLst>
      <p:ext uri="{BB962C8B-B14F-4D97-AF65-F5344CB8AC3E}">
        <p14:creationId xmlns:p14="http://schemas.microsoft.com/office/powerpoint/2010/main" val="212660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A1A663-6CE3-4BA2-8C11-F41D6269882A}" type="datetimeFigureOut">
              <a:rPr lang="en-US" smtClean="0"/>
              <a:t>6/2/2018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81B374-77A9-47A7-B2E9-DAD2BF91938A}" type="slidenum">
              <a:rPr lang="en-US" smtClean="0"/>
              <a:t>‹#›</a:t>
            </a:fld>
            <a:endParaRPr lang="en-US" dirty="0"/>
          </a:p>
        </p:txBody>
      </p:sp>
    </p:spTree>
    <p:extLst>
      <p:ext uri="{BB962C8B-B14F-4D97-AF65-F5344CB8AC3E}">
        <p14:creationId xmlns:p14="http://schemas.microsoft.com/office/powerpoint/2010/main" val="401580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A1A663-6CE3-4BA2-8C11-F41D6269882A}" type="datetimeFigureOut">
              <a:rPr lang="en-US" smtClean="0"/>
              <a:t>6/2/2018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81B374-77A9-47A7-B2E9-DAD2BF91938A}" type="slidenum">
              <a:rPr lang="en-US" smtClean="0"/>
              <a:t>‹#›</a:t>
            </a:fld>
            <a:endParaRPr lang="en-US" dirty="0"/>
          </a:p>
        </p:txBody>
      </p:sp>
    </p:spTree>
    <p:extLst>
      <p:ext uri="{BB962C8B-B14F-4D97-AF65-F5344CB8AC3E}">
        <p14:creationId xmlns:p14="http://schemas.microsoft.com/office/powerpoint/2010/main" val="3755053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A1A663-6CE3-4BA2-8C11-F41D6269882A}" type="datetimeFigureOut">
              <a:rPr lang="en-US" smtClean="0"/>
              <a:t>6/2/2018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81B374-77A9-47A7-B2E9-DAD2BF91938A}" type="slidenum">
              <a:rPr lang="en-US" smtClean="0"/>
              <a:t>‹#›</a:t>
            </a:fld>
            <a:endParaRPr lang="en-US" dirty="0"/>
          </a:p>
        </p:txBody>
      </p:sp>
    </p:spTree>
    <p:extLst>
      <p:ext uri="{BB962C8B-B14F-4D97-AF65-F5344CB8AC3E}">
        <p14:creationId xmlns:p14="http://schemas.microsoft.com/office/powerpoint/2010/main" val="90862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A1A663-6CE3-4BA2-8C11-F41D6269882A}" type="datetimeFigureOut">
              <a:rPr lang="en-US" smtClean="0"/>
              <a:t>6/2/2018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81B374-77A9-47A7-B2E9-DAD2BF91938A}" type="slidenum">
              <a:rPr lang="en-US" smtClean="0"/>
              <a:t>‹#›</a:t>
            </a:fld>
            <a:endParaRPr lang="en-US" dirty="0"/>
          </a:p>
        </p:txBody>
      </p:sp>
    </p:spTree>
    <p:extLst>
      <p:ext uri="{BB962C8B-B14F-4D97-AF65-F5344CB8AC3E}">
        <p14:creationId xmlns:p14="http://schemas.microsoft.com/office/powerpoint/2010/main" val="281122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A1A663-6CE3-4BA2-8C11-F41D6269882A}" type="datetimeFigureOut">
              <a:rPr lang="en-US" smtClean="0"/>
              <a:t>6/2/2018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81B374-77A9-47A7-B2E9-DAD2BF91938A}" type="slidenum">
              <a:rPr lang="en-US" smtClean="0"/>
              <a:t>‹#›</a:t>
            </a:fld>
            <a:endParaRPr lang="en-US" dirty="0"/>
          </a:p>
        </p:txBody>
      </p:sp>
    </p:spTree>
    <p:extLst>
      <p:ext uri="{BB962C8B-B14F-4D97-AF65-F5344CB8AC3E}">
        <p14:creationId xmlns:p14="http://schemas.microsoft.com/office/powerpoint/2010/main" val="418349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1A663-6CE3-4BA2-8C11-F41D6269882A}" type="datetimeFigureOut">
              <a:rPr lang="en-US" smtClean="0"/>
              <a:t>6/2/2018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81B374-77A9-47A7-B2E9-DAD2BF91938A}" type="slidenum">
              <a:rPr lang="en-US" smtClean="0"/>
              <a:t>‹#›</a:t>
            </a:fld>
            <a:endParaRPr lang="en-US" dirty="0"/>
          </a:p>
        </p:txBody>
      </p:sp>
    </p:spTree>
    <p:extLst>
      <p:ext uri="{BB962C8B-B14F-4D97-AF65-F5344CB8AC3E}">
        <p14:creationId xmlns:p14="http://schemas.microsoft.com/office/powerpoint/2010/main" val="234796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A1A663-6CE3-4BA2-8C11-F41D6269882A}" type="datetimeFigureOut">
              <a:rPr lang="en-US" smtClean="0"/>
              <a:t>6/2/2018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81B374-77A9-47A7-B2E9-DAD2BF91938A}" type="slidenum">
              <a:rPr lang="en-US" smtClean="0"/>
              <a:t>‹#›</a:t>
            </a:fld>
            <a:endParaRPr lang="en-US" dirty="0"/>
          </a:p>
        </p:txBody>
      </p:sp>
    </p:spTree>
    <p:extLst>
      <p:ext uri="{BB962C8B-B14F-4D97-AF65-F5344CB8AC3E}">
        <p14:creationId xmlns:p14="http://schemas.microsoft.com/office/powerpoint/2010/main" val="140382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A1A663-6CE3-4BA2-8C11-F41D6269882A}" type="datetimeFigureOut">
              <a:rPr lang="en-US" smtClean="0"/>
              <a:t>6/2/2018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81B374-77A9-47A7-B2E9-DAD2BF91938A}" type="slidenum">
              <a:rPr lang="en-US" smtClean="0"/>
              <a:t>‹#›</a:t>
            </a:fld>
            <a:endParaRPr lang="en-US" dirty="0"/>
          </a:p>
        </p:txBody>
      </p:sp>
    </p:spTree>
    <p:extLst>
      <p:ext uri="{BB962C8B-B14F-4D97-AF65-F5344CB8AC3E}">
        <p14:creationId xmlns:p14="http://schemas.microsoft.com/office/powerpoint/2010/main" val="3587184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1A663-6CE3-4BA2-8C11-F41D6269882A}" type="datetimeFigureOut">
              <a:rPr lang="en-US" smtClean="0"/>
              <a:t>6/2/2018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1B374-77A9-47A7-B2E9-DAD2BF91938A}" type="slidenum">
              <a:rPr lang="en-US" smtClean="0"/>
              <a:t>‹#›</a:t>
            </a:fld>
            <a:endParaRPr lang="en-US" dirty="0"/>
          </a:p>
        </p:txBody>
      </p:sp>
    </p:spTree>
    <p:extLst>
      <p:ext uri="{BB962C8B-B14F-4D97-AF65-F5344CB8AC3E}">
        <p14:creationId xmlns:p14="http://schemas.microsoft.com/office/powerpoint/2010/main" val="28011946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JP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7.JP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202" r="11864"/>
          <a:stretch/>
        </p:blipFill>
        <p:spPr>
          <a:xfrm>
            <a:off x="0" y="0"/>
            <a:ext cx="12192000" cy="6858000"/>
          </a:xfrm>
          <a:prstGeom prst="rect">
            <a:avLst/>
          </a:prstGeom>
        </p:spPr>
      </p:pic>
    </p:spTree>
    <p:extLst>
      <p:ext uri="{BB962C8B-B14F-4D97-AF65-F5344CB8AC3E}">
        <p14:creationId xmlns:p14="http://schemas.microsoft.com/office/powerpoint/2010/main" val="3358870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نه آن مدل مخرب:</a:t>
            </a:r>
            <a:br>
              <a:rPr lang="fa-IR" dirty="0" smtClean="0">
                <a:cs typeface="B Titr" panose="00000700000000000000" pitchFamily="2" charset="-78"/>
              </a:rPr>
            </a:br>
            <a:r>
              <a:rPr lang="fa-IR" dirty="0">
                <a:cs typeface="B Titr" panose="00000700000000000000" pitchFamily="2" charset="-78"/>
              </a:rPr>
              <a:t>	</a:t>
            </a:r>
            <a:r>
              <a:rPr lang="fa-IR" dirty="0" smtClean="0">
                <a:cs typeface="B Titr" panose="00000700000000000000" pitchFamily="2" charset="-78"/>
              </a:rPr>
              <a:t> " فروش </a:t>
            </a:r>
            <a:r>
              <a:rPr lang="fa-IR" dirty="0">
                <a:cs typeface="B Titr" panose="00000700000000000000" pitchFamily="2" charset="-78"/>
              </a:rPr>
              <a:t>و رساندن اجناس به مشتریان"</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5" name="Content Placeholder 4"/>
          <p:cNvSpPr>
            <a:spLocks noGrp="1"/>
          </p:cNvSpPr>
          <p:nvPr>
            <p:ph idx="1"/>
          </p:nvPr>
        </p:nvSpPr>
        <p:spPr>
          <a:xfrm>
            <a:off x="2967317" y="1872734"/>
            <a:ext cx="6257365" cy="986538"/>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marL="0" indent="0" algn="r" rtl="1">
              <a:buNone/>
            </a:pPr>
            <a:r>
              <a:rPr lang="fa-IR" sz="2400" dirty="0" smtClean="0">
                <a:cs typeface="B Lotus" panose="00000400000000000000" pitchFamily="2" charset="-78"/>
              </a:rPr>
              <a:t>آمازون به طور عالی منش بازار اقصادی گذشته را درک کرده:</a:t>
            </a:r>
          </a:p>
          <a:p>
            <a:pPr marL="0" indent="0" algn="r" rtl="1">
              <a:buNone/>
            </a:pPr>
            <a:r>
              <a:rPr lang="fa-IR" sz="2400" dirty="0" smtClean="0">
                <a:cs typeface="B Lotus" panose="00000400000000000000" pitchFamily="2" charset="-78"/>
              </a:rPr>
              <a:t>قیمت پایین، انتخاب بالا، تجربه رفاه/مشتری</a:t>
            </a:r>
            <a:endParaRPr lang="en-US" sz="2400" dirty="0">
              <a:cs typeface="B Lotus" panose="00000400000000000000" pitchFamily="2" charset="-78"/>
            </a:endParaRPr>
          </a:p>
        </p:txBody>
      </p:sp>
      <p:graphicFrame>
        <p:nvGraphicFramePr>
          <p:cNvPr id="30" name="Diagram 29"/>
          <p:cNvGraphicFramePr/>
          <p:nvPr>
            <p:extLst>
              <p:ext uri="{D42A27DB-BD31-4B8C-83A1-F6EECF244321}">
                <p14:modId xmlns:p14="http://schemas.microsoft.com/office/powerpoint/2010/main" val="527341579"/>
              </p:ext>
            </p:extLst>
          </p:nvPr>
        </p:nvGraphicFramePr>
        <p:xfrm>
          <a:off x="-197223" y="2438401"/>
          <a:ext cx="4195482" cy="3299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39823" y="4335316"/>
            <a:ext cx="2852177" cy="2357619"/>
          </a:xfrm>
          <a:prstGeom prst="rect">
            <a:avLst/>
          </a:prstGeom>
        </p:spPr>
      </p:pic>
      <p:sp>
        <p:nvSpPr>
          <p:cNvPr id="31" name="Rectangle 30"/>
          <p:cNvSpPr/>
          <p:nvPr/>
        </p:nvSpPr>
        <p:spPr>
          <a:xfrm>
            <a:off x="4064543" y="3353264"/>
            <a:ext cx="5922140" cy="19641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lnSpc>
                <a:spcPct val="150000"/>
              </a:lnSpc>
            </a:pPr>
            <a:r>
              <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013-CAI978" panose="020F0404020209090604" pitchFamily="34" charset="0"/>
                <a:cs typeface="B Lotus" panose="00000400000000000000" pitchFamily="2" charset="-78"/>
              </a:rPr>
              <a:t>من نمی توانم تصور کنم که در ده سال آینده</a:t>
            </a:r>
            <a:r>
              <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ingLiU_HKSCS-ExtB" panose="02020500000000000000" pitchFamily="18" charset="-120"/>
                <a:ea typeface="MingLiU_HKSCS-ExtB" panose="02020500000000000000" pitchFamily="18" charset="-120"/>
                <a:cs typeface="B Lotus" panose="00000400000000000000" pitchFamily="2" charset="-78"/>
              </a:rPr>
              <a:t>[</a:t>
            </a:r>
            <a:r>
              <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013-CAI978" panose="020F0404020209090604" pitchFamily="34" charset="0"/>
                <a:cs typeface="B Lotus" panose="00000400000000000000" pitchFamily="2" charset="-78"/>
              </a:rPr>
              <a:t> مشتریان </a:t>
            </a:r>
            <a:r>
              <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ingLiU_HKSCS-ExtB" panose="02020500000000000000" pitchFamily="18" charset="-120"/>
                <a:ea typeface="MingLiU_HKSCS-ExtB" panose="02020500000000000000" pitchFamily="18" charset="-120"/>
                <a:cs typeface="B Lotus" panose="00000400000000000000" pitchFamily="2" charset="-78"/>
              </a:rPr>
              <a:t>] می گویند : من ولقعا عاشق آمازون هستم، اما کاش قیمت آنها کمی بالاتر بود.</a:t>
            </a:r>
          </a:p>
          <a:p>
            <a:pPr algn="r"/>
            <a:r>
              <a:rPr lang="fa-I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ingLiU_HKSCS-ExtB" panose="02020500000000000000" pitchFamily="18" charset="-120"/>
                <a:ea typeface="MingLiU_HKSCS-ExtB" panose="02020500000000000000" pitchFamily="18" charset="-120"/>
                <a:cs typeface="B Lotus" panose="00000400000000000000" pitchFamily="2" charset="-78"/>
              </a:rPr>
              <a:t>	</a:t>
            </a:r>
            <a:r>
              <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MingLiU_HKSCS-ExtB" panose="02020500000000000000" pitchFamily="18" charset="-120"/>
                <a:ea typeface="MingLiU_HKSCS-ExtB" panose="02020500000000000000" pitchFamily="18" charset="-120"/>
                <a:cs typeface="B Lotus" panose="00000400000000000000" pitchFamily="2" charset="-78"/>
              </a:rPr>
              <a:t>	</a:t>
            </a:r>
            <a:endParaRPr lang="fa-IR" sz="2400" dirty="0" smtClean="0">
              <a:latin typeface="013-CAI978" panose="020F0404020209090604" pitchFamily="34" charset="0"/>
              <a:cs typeface="B Lotus" panose="00000400000000000000" pitchFamily="2" charset="-78"/>
            </a:endParaRPr>
          </a:p>
          <a:p>
            <a:pPr algn="r"/>
            <a:endParaRPr lang="en-US" sz="2400" dirty="0"/>
          </a:p>
        </p:txBody>
      </p:sp>
      <p:sp>
        <p:nvSpPr>
          <p:cNvPr id="33" name="Rectangle 32"/>
          <p:cNvSpPr/>
          <p:nvPr/>
        </p:nvSpPr>
        <p:spPr>
          <a:xfrm>
            <a:off x="5354507" y="4848394"/>
            <a:ext cx="1440739" cy="6021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r>
              <a:rPr lang="fa-IR" b="1" smtClean="0">
                <a:ln/>
                <a:solidFill>
                  <a:schemeClr val="accent3"/>
                </a:solidFill>
                <a:latin typeface="013-CAI978" panose="020F0404020209090604" pitchFamily="34" charset="0"/>
                <a:cs typeface="B Lotus" panose="00000400000000000000" pitchFamily="2" charset="-78"/>
              </a:rPr>
              <a:t>جف بیزوس</a:t>
            </a:r>
            <a:endParaRPr lang="fa-IR" b="1" dirty="0">
              <a:ln/>
              <a:solidFill>
                <a:schemeClr val="accent3"/>
              </a:solidFill>
              <a:latin typeface="013-CAI978" panose="020F0404020209090604" pitchFamily="34" charset="0"/>
              <a:cs typeface="B Lotus" panose="00000400000000000000" pitchFamily="2" charset="-78"/>
            </a:endParaRPr>
          </a:p>
        </p:txBody>
      </p:sp>
    </p:spTree>
    <p:extLst>
      <p:ext uri="{BB962C8B-B14F-4D97-AF65-F5344CB8AC3E}">
        <p14:creationId xmlns:p14="http://schemas.microsoft.com/office/powerpoint/2010/main" val="2688583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سه ایده بزرگ جف بیزوس</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10" name="Content Placeholder 9"/>
          <p:cNvSpPr>
            <a:spLocks noGrp="1"/>
          </p:cNvSpPr>
          <p:nvPr>
            <p:ph idx="1"/>
          </p:nvPr>
        </p:nvSpPr>
        <p:spPr/>
        <p:txBody>
          <a:bodyPr/>
          <a:lstStyle/>
          <a:p>
            <a:pPr algn="r" rtl="1"/>
            <a:endParaRPr lang="fa-IR" dirty="0" smtClean="0"/>
          </a:p>
          <a:p>
            <a:pPr marL="0" indent="0" algn="r" rtl="1">
              <a:buNone/>
            </a:pPr>
            <a:r>
              <a:rPr lang="fa-IR" dirty="0"/>
              <a:t>	</a:t>
            </a:r>
            <a:r>
              <a:rPr lang="fa-IR" dirty="0" smtClean="0"/>
              <a:t>	</a:t>
            </a:r>
            <a:r>
              <a:rPr lang="fa-IR" dirty="0" smtClean="0">
                <a:cs typeface="B Lotus" panose="00000400000000000000" pitchFamily="2" charset="-78"/>
              </a:rPr>
              <a:t>دیجیتال موجب یک فهرست نامتناهی می شود.</a:t>
            </a:r>
          </a:p>
          <a:p>
            <a:pPr marL="0" indent="0" algn="r" rtl="1">
              <a:buNone/>
            </a:pPr>
            <a:endParaRPr lang="fa-IR" dirty="0">
              <a:cs typeface="B Lotus" panose="00000400000000000000" pitchFamily="2" charset="-78"/>
            </a:endParaRPr>
          </a:p>
          <a:p>
            <a:pPr marL="0" indent="0" algn="r" rtl="1">
              <a:buNone/>
            </a:pPr>
            <a:r>
              <a:rPr lang="fa-IR" dirty="0" smtClean="0">
                <a:cs typeface="B Lotus" panose="00000400000000000000" pitchFamily="2" charset="-78"/>
              </a:rPr>
              <a:t>		دیجیتال حفاظت از مشتری را تقویت می بخشد.</a:t>
            </a:r>
          </a:p>
          <a:p>
            <a:pPr marL="0" indent="0" algn="r" rtl="1">
              <a:buNone/>
            </a:pPr>
            <a:endParaRPr lang="fa-IR" dirty="0">
              <a:cs typeface="B Lotus" panose="00000400000000000000" pitchFamily="2" charset="-78"/>
            </a:endParaRPr>
          </a:p>
          <a:p>
            <a:pPr marL="0" indent="0" algn="r" rtl="1">
              <a:buNone/>
            </a:pPr>
            <a:r>
              <a:rPr lang="fa-IR" dirty="0" smtClean="0">
                <a:cs typeface="B Lotus" panose="00000400000000000000" pitchFamily="2" charset="-78"/>
              </a:rPr>
              <a:t>		دیجیتال موجب محدوده وسیع و قیمت های پایین می شود. </a:t>
            </a:r>
            <a:endParaRPr lang="en-US" dirty="0">
              <a:cs typeface="B Lotus" panose="00000400000000000000" pitchFamily="2" charset="-78"/>
            </a:endParaRPr>
          </a:p>
        </p:txBody>
      </p:sp>
      <p:sp>
        <p:nvSpPr>
          <p:cNvPr id="14" name="Oval 13"/>
          <p:cNvSpPr/>
          <p:nvPr/>
        </p:nvSpPr>
        <p:spPr>
          <a:xfrm>
            <a:off x="9825318" y="1990166"/>
            <a:ext cx="1147482" cy="118380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8000" b="1" spc="50" dirty="0">
                <a:ln w="0"/>
                <a:solidFill>
                  <a:schemeClr val="bg2"/>
                </a:solidFill>
                <a:effectLst>
                  <a:innerShdw blurRad="63500" dist="50800" dir="13500000">
                    <a:srgbClr val="000000">
                      <a:alpha val="50000"/>
                    </a:srgbClr>
                  </a:innerShdw>
                </a:effectLst>
              </a:rPr>
              <a:t>1</a:t>
            </a:r>
            <a:endParaRPr lang="en-US" sz="8000" b="1" dirty="0">
              <a:ln w="22225">
                <a:solidFill>
                  <a:schemeClr val="accent2"/>
                </a:solidFill>
                <a:prstDash val="solid"/>
              </a:ln>
              <a:solidFill>
                <a:schemeClr val="accent2">
                  <a:lumMod val="40000"/>
                  <a:lumOff val="60000"/>
                </a:schemeClr>
              </a:solidFill>
            </a:endParaRPr>
          </a:p>
        </p:txBody>
      </p:sp>
      <p:sp>
        <p:nvSpPr>
          <p:cNvPr id="17" name="Oval 16"/>
          <p:cNvSpPr/>
          <p:nvPr/>
        </p:nvSpPr>
        <p:spPr>
          <a:xfrm>
            <a:off x="9820836" y="2973319"/>
            <a:ext cx="1147482" cy="11838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8000" b="1" spc="50" dirty="0" smtClean="0">
                <a:ln w="0"/>
                <a:solidFill>
                  <a:schemeClr val="bg2"/>
                </a:solidFill>
                <a:effectLst>
                  <a:innerShdw blurRad="63500" dist="50800" dir="13500000">
                    <a:srgbClr val="000000">
                      <a:alpha val="50000"/>
                    </a:srgbClr>
                  </a:innerShdw>
                </a:effectLst>
              </a:rPr>
              <a:t>2</a:t>
            </a:r>
            <a:endParaRPr lang="en-US" sz="71400" b="1" spc="50" dirty="0">
              <a:ln w="0"/>
              <a:solidFill>
                <a:schemeClr val="bg2"/>
              </a:solidFill>
              <a:effectLst>
                <a:innerShdw blurRad="63500" dist="50800" dir="13500000">
                  <a:srgbClr val="000000">
                    <a:alpha val="50000"/>
                  </a:srgbClr>
                </a:innerShdw>
              </a:effectLst>
            </a:endParaRPr>
          </a:p>
        </p:txBody>
      </p:sp>
      <p:sp>
        <p:nvSpPr>
          <p:cNvPr id="18" name="Oval 17"/>
          <p:cNvSpPr/>
          <p:nvPr/>
        </p:nvSpPr>
        <p:spPr>
          <a:xfrm>
            <a:off x="9820836" y="3956472"/>
            <a:ext cx="1147482" cy="1183807"/>
          </a:xfrm>
          <a:prstGeom prst="ellipse">
            <a:avLst/>
          </a:prstGeom>
          <a:solidFill>
            <a:srgbClr val="DA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8000" b="1" spc="50" dirty="0">
                <a:ln w="0"/>
                <a:solidFill>
                  <a:schemeClr val="bg2"/>
                </a:solidFill>
                <a:effectLst>
                  <a:innerShdw blurRad="63500" dist="50800" dir="13500000">
                    <a:srgbClr val="000000">
                      <a:alpha val="50000"/>
                    </a:srgbClr>
                  </a:innerShdw>
                </a:effectLst>
              </a:rPr>
              <a:t>3</a:t>
            </a:r>
            <a:endParaRPr lang="en-US" sz="8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742682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استراتژی های کلیدی موفقیت</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3" name="Content Placeholder 2"/>
          <p:cNvSpPr>
            <a:spLocks noGrp="1"/>
          </p:cNvSpPr>
          <p:nvPr>
            <p:ph idx="1"/>
          </p:nvPr>
        </p:nvSpPr>
        <p:spPr>
          <a:xfrm>
            <a:off x="838200" y="1399740"/>
            <a:ext cx="10515600" cy="4351338"/>
          </a:xfrm>
        </p:spPr>
        <p:txBody>
          <a:bodyPr>
            <a:normAutofit/>
          </a:bodyPr>
          <a:lstStyle/>
          <a:p>
            <a:pPr algn="r" rtl="1">
              <a:lnSpc>
                <a:spcPct val="200000"/>
              </a:lnSpc>
              <a:buFont typeface="Arial" panose="020B0604020202020204" pitchFamily="34" charset="0"/>
              <a:buChar char="•"/>
            </a:pPr>
            <a:r>
              <a:rPr lang="fa-IR" dirty="0" smtClean="0">
                <a:cs typeface="B Lotus" panose="00000400000000000000" pitchFamily="2" charset="-78"/>
              </a:rPr>
              <a:t>دانستن بازار و صنعت</a:t>
            </a:r>
          </a:p>
          <a:p>
            <a:pPr algn="r" rtl="1">
              <a:lnSpc>
                <a:spcPct val="200000"/>
              </a:lnSpc>
              <a:buFont typeface="Arial" panose="020B0604020202020204" pitchFamily="34" charset="0"/>
              <a:buChar char="•"/>
            </a:pPr>
            <a:r>
              <a:rPr lang="fa-IR" dirty="0" smtClean="0">
                <a:cs typeface="B Lotus" panose="00000400000000000000" pitchFamily="2" charset="-78"/>
              </a:rPr>
              <a:t>تمرکز برارزش افزوده برای مشتری ها </a:t>
            </a:r>
          </a:p>
          <a:p>
            <a:pPr algn="r" rtl="1">
              <a:lnSpc>
                <a:spcPct val="200000"/>
              </a:lnSpc>
              <a:buFont typeface="Arial" panose="020B0604020202020204" pitchFamily="34" charset="0"/>
              <a:buChar char="•"/>
            </a:pPr>
            <a:r>
              <a:rPr lang="fa-IR" dirty="0" smtClean="0">
                <a:cs typeface="B Lotus" panose="00000400000000000000" pitchFamily="2" charset="-78"/>
              </a:rPr>
              <a:t>تدارکات</a:t>
            </a:r>
          </a:p>
          <a:p>
            <a:pPr algn="r" rtl="1">
              <a:lnSpc>
                <a:spcPct val="200000"/>
              </a:lnSpc>
              <a:buFont typeface="Arial" panose="020B0604020202020204" pitchFamily="34" charset="0"/>
              <a:buChar char="•"/>
            </a:pPr>
            <a:r>
              <a:rPr lang="fa-IR" dirty="0" smtClean="0">
                <a:cs typeface="B Lotus" panose="00000400000000000000" pitchFamily="2" charset="-78"/>
              </a:rPr>
              <a:t>استفاده از دستاوردها، متحدین و همکاری استراتژیک</a:t>
            </a:r>
            <a:endParaRPr lang="en-US" dirty="0">
              <a:cs typeface="B Lotus" panose="00000400000000000000" pitchFamily="2" charset="-78"/>
            </a:endParaRPr>
          </a:p>
        </p:txBody>
      </p:sp>
    </p:spTree>
    <p:extLst>
      <p:ext uri="{BB962C8B-B14F-4D97-AF65-F5344CB8AC3E}">
        <p14:creationId xmlns:p14="http://schemas.microsoft.com/office/powerpoint/2010/main" val="1641909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محصولات</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3" name="Content Placeholder 2"/>
          <p:cNvSpPr>
            <a:spLocks noGrp="1"/>
          </p:cNvSpPr>
          <p:nvPr>
            <p:ph idx="1"/>
          </p:nvPr>
        </p:nvSpPr>
        <p:spPr>
          <a:xfrm>
            <a:off x="838200" y="1399740"/>
            <a:ext cx="10515600" cy="4351338"/>
          </a:xfrm>
        </p:spPr>
        <p:txBody>
          <a:bodyPr>
            <a:normAutofit fontScale="77500" lnSpcReduction="20000"/>
          </a:bodyPr>
          <a:lstStyle/>
          <a:p>
            <a:pPr algn="r" rtl="1">
              <a:buFont typeface="Arial" panose="020B0604020202020204" pitchFamily="34" charset="0"/>
              <a:buChar char="•"/>
            </a:pPr>
            <a:r>
              <a:rPr lang="fa-IR" dirty="0" smtClean="0">
                <a:cs typeface="B Lotus" panose="00000400000000000000" pitchFamily="2" charset="-78"/>
              </a:rPr>
              <a:t>کتاب</a:t>
            </a:r>
          </a:p>
          <a:p>
            <a:pPr algn="r" rtl="1">
              <a:buFont typeface="Arial" panose="020B0604020202020204" pitchFamily="34" charset="0"/>
              <a:buChar char="•"/>
            </a:pPr>
            <a:r>
              <a:rPr lang="fa-IR" dirty="0" smtClean="0">
                <a:cs typeface="B Lotus" panose="00000400000000000000" pitchFamily="2" charset="-78"/>
              </a:rPr>
              <a:t>فیلم، موسیقی و بازی</a:t>
            </a:r>
          </a:p>
          <a:p>
            <a:pPr algn="r" rtl="1">
              <a:buFont typeface="Arial" panose="020B0604020202020204" pitchFamily="34" charset="0"/>
              <a:buChar char="•"/>
            </a:pPr>
            <a:r>
              <a:rPr lang="fa-IR" dirty="0" smtClean="0">
                <a:cs typeface="B Lotus" panose="00000400000000000000" pitchFamily="2" charset="-78"/>
              </a:rPr>
              <a:t>دانلود دیجیتالی</a:t>
            </a:r>
          </a:p>
          <a:p>
            <a:pPr algn="r" rtl="1">
              <a:buFont typeface="Arial" panose="020B0604020202020204" pitchFamily="34" charset="0"/>
              <a:buChar char="•"/>
            </a:pPr>
            <a:r>
              <a:rPr lang="en-US" dirty="0" smtClean="0">
                <a:cs typeface="B Lotus" panose="00000400000000000000" pitchFamily="2" charset="-78"/>
              </a:rPr>
              <a:t>Kindle</a:t>
            </a:r>
          </a:p>
          <a:p>
            <a:pPr algn="r" rtl="1">
              <a:buFont typeface="Arial" panose="020B0604020202020204" pitchFamily="34" charset="0"/>
              <a:buChar char="•"/>
            </a:pPr>
            <a:r>
              <a:rPr lang="fa-IR" dirty="0" smtClean="0">
                <a:cs typeface="B Lotus" panose="00000400000000000000" pitchFamily="2" charset="-78"/>
              </a:rPr>
              <a:t>کامپیوتر و ابزار اداری</a:t>
            </a:r>
          </a:p>
          <a:p>
            <a:pPr algn="r" rtl="1">
              <a:buFont typeface="Arial" panose="020B0604020202020204" pitchFamily="34" charset="0"/>
              <a:buChar char="•"/>
            </a:pPr>
            <a:r>
              <a:rPr lang="fa-IR" dirty="0" smtClean="0">
                <a:cs typeface="B Lotus" panose="00000400000000000000" pitchFamily="2" charset="-78"/>
              </a:rPr>
              <a:t>اجناس الکترونیکی</a:t>
            </a:r>
          </a:p>
          <a:p>
            <a:pPr algn="r" rtl="1">
              <a:buFont typeface="Arial" panose="020B0604020202020204" pitchFamily="34" charset="0"/>
              <a:buChar char="•"/>
            </a:pPr>
            <a:r>
              <a:rPr lang="fa-IR" dirty="0" smtClean="0">
                <a:cs typeface="B Lotus" panose="00000400000000000000" pitchFamily="2" charset="-78"/>
              </a:rPr>
              <a:t>ملزومات خانه و باغ</a:t>
            </a:r>
          </a:p>
          <a:p>
            <a:pPr algn="r" rtl="1">
              <a:buFont typeface="Arial" panose="020B0604020202020204" pitchFamily="34" charset="0"/>
              <a:buChar char="•"/>
            </a:pPr>
            <a:r>
              <a:rPr lang="fa-IR" dirty="0" smtClean="0">
                <a:cs typeface="B Lotus" panose="00000400000000000000" pitchFamily="2" charset="-78"/>
              </a:rPr>
              <a:t>خوار و بار، محصولات بهداشتی و زیبایی</a:t>
            </a:r>
          </a:p>
          <a:p>
            <a:pPr algn="r" rtl="1">
              <a:buFont typeface="Arial" panose="020B0604020202020204" pitchFamily="34" charset="0"/>
              <a:buChar char="•"/>
            </a:pPr>
            <a:r>
              <a:rPr lang="fa-IR" dirty="0" smtClean="0">
                <a:cs typeface="B Lotus" panose="00000400000000000000" pitchFamily="2" charset="-78"/>
              </a:rPr>
              <a:t>اسباب بازی، محصولات کودکانه و بچه گانه</a:t>
            </a:r>
          </a:p>
          <a:p>
            <a:pPr algn="r" rtl="1">
              <a:buFont typeface="Arial" panose="020B0604020202020204" pitchFamily="34" charset="0"/>
              <a:buChar char="•"/>
            </a:pPr>
            <a:r>
              <a:rPr lang="fa-IR" dirty="0" smtClean="0">
                <a:cs typeface="B Lotus" panose="00000400000000000000" pitchFamily="2" charset="-78"/>
              </a:rPr>
              <a:t>البسه، کفش و جواهرات </a:t>
            </a:r>
          </a:p>
          <a:p>
            <a:pPr algn="r" rtl="1">
              <a:buFont typeface="Arial" panose="020B0604020202020204" pitchFamily="34" charset="0"/>
              <a:buChar char="•"/>
            </a:pPr>
            <a:r>
              <a:rPr lang="fa-IR" dirty="0" smtClean="0">
                <a:cs typeface="B Lotus" panose="00000400000000000000" pitchFamily="2" charset="-78"/>
              </a:rPr>
              <a:t>وسایل ورزشی و مربوط به فضای باز</a:t>
            </a:r>
          </a:p>
          <a:p>
            <a:pPr algn="r" rtl="1">
              <a:buFont typeface="Arial" panose="020B0604020202020204" pitchFamily="34" charset="0"/>
              <a:buChar char="•"/>
            </a:pPr>
            <a:r>
              <a:rPr lang="fa-IR" dirty="0" smtClean="0">
                <a:cs typeface="B Lotus" panose="00000400000000000000" pitchFamily="2" charset="-78"/>
              </a:rPr>
              <a:t>تجهیزات، وسایل خودکار و صنعتی</a:t>
            </a:r>
            <a:endParaRPr lang="en-US" dirty="0">
              <a:cs typeface="B Lotus" panose="00000400000000000000" pitchFamily="2" charset="-78"/>
            </a:endParaRPr>
          </a:p>
        </p:txBody>
      </p:sp>
    </p:spTree>
    <p:extLst>
      <p:ext uri="{BB962C8B-B14F-4D97-AF65-F5344CB8AC3E}">
        <p14:creationId xmlns:p14="http://schemas.microsoft.com/office/powerpoint/2010/main" val="1087603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مدل تجارت</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3" name="Content Placeholder 2"/>
          <p:cNvSpPr>
            <a:spLocks noGrp="1"/>
          </p:cNvSpPr>
          <p:nvPr>
            <p:ph idx="1"/>
          </p:nvPr>
        </p:nvSpPr>
        <p:spPr>
          <a:xfrm>
            <a:off x="838200" y="1399740"/>
            <a:ext cx="10515600" cy="4351338"/>
          </a:xfrm>
        </p:spPr>
        <p:txBody>
          <a:bodyPr>
            <a:normAutofit fontScale="92500" lnSpcReduction="10000"/>
          </a:bodyPr>
          <a:lstStyle/>
          <a:p>
            <a:pPr algn="r" rtl="1">
              <a:lnSpc>
                <a:spcPct val="200000"/>
              </a:lnSpc>
              <a:buFont typeface="Arial" panose="020B0604020202020204" pitchFamily="34" charset="0"/>
              <a:buChar char="•"/>
            </a:pPr>
            <a:r>
              <a:rPr lang="fa-IR" dirty="0" smtClean="0">
                <a:cs typeface="B Lotus" panose="00000400000000000000" pitchFamily="2" charset="-78"/>
              </a:rPr>
              <a:t>رویکرد فروش آمازون-به-خریدار</a:t>
            </a:r>
          </a:p>
          <a:p>
            <a:pPr algn="r" rtl="1">
              <a:lnSpc>
                <a:spcPct val="200000"/>
              </a:lnSpc>
              <a:buFont typeface="Arial" panose="020B0604020202020204" pitchFamily="34" charset="0"/>
              <a:buChar char="•"/>
            </a:pPr>
            <a:r>
              <a:rPr lang="fa-IR" dirty="0" smtClean="0">
                <a:cs typeface="B Lotus" panose="00000400000000000000" pitchFamily="2" charset="-78"/>
              </a:rPr>
              <a:t>تجارت الکترونیکی چند سطحی</a:t>
            </a:r>
          </a:p>
          <a:p>
            <a:pPr algn="r" rtl="1">
              <a:lnSpc>
                <a:spcPct val="200000"/>
              </a:lnSpc>
              <a:buFont typeface="Arial" panose="020B0604020202020204" pitchFamily="34" charset="0"/>
              <a:buChar char="•"/>
            </a:pPr>
            <a:r>
              <a:rPr lang="fa-IR" dirty="0" smtClean="0">
                <a:cs typeface="B Lotus" panose="00000400000000000000" pitchFamily="2" charset="-78"/>
              </a:rPr>
              <a:t>ردیابی مشتری</a:t>
            </a:r>
          </a:p>
          <a:p>
            <a:pPr algn="r" rtl="1">
              <a:lnSpc>
                <a:spcPct val="200000"/>
              </a:lnSpc>
              <a:buFont typeface="Arial" panose="020B0604020202020204" pitchFamily="34" charset="0"/>
              <a:buChar char="•"/>
            </a:pPr>
            <a:r>
              <a:rPr lang="fa-IR" dirty="0" smtClean="0">
                <a:cs typeface="B Lotus" panose="00000400000000000000" pitchFamily="2" charset="-78"/>
              </a:rPr>
              <a:t>7 وب سایت را اداره می کند که بهره برداری تجاری آنان را به صورت جهانی پشتیبانی کرده و 20 میلیون مورد برای فروش دارد. </a:t>
            </a:r>
            <a:endParaRPr lang="en-US" dirty="0">
              <a:cs typeface="B Lotus" panose="00000400000000000000" pitchFamily="2" charset="-78"/>
            </a:endParaRPr>
          </a:p>
        </p:txBody>
      </p:sp>
    </p:spTree>
    <p:extLst>
      <p:ext uri="{BB962C8B-B14F-4D97-AF65-F5344CB8AC3E}">
        <p14:creationId xmlns:p14="http://schemas.microsoft.com/office/powerpoint/2010/main" val="424006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چگونگی سروکار زنجیره تامین با نوسان تقاضا؟</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3" name="Content Placeholder 2"/>
          <p:cNvSpPr>
            <a:spLocks noGrp="1"/>
          </p:cNvSpPr>
          <p:nvPr>
            <p:ph idx="1"/>
          </p:nvPr>
        </p:nvSpPr>
        <p:spPr>
          <a:xfrm>
            <a:off x="838200" y="1399740"/>
            <a:ext cx="10515600" cy="4351338"/>
          </a:xfrm>
        </p:spPr>
        <p:txBody>
          <a:bodyPr>
            <a:normAutofit/>
          </a:bodyPr>
          <a:lstStyle/>
          <a:p>
            <a:pPr marL="0" indent="0" algn="r" rtl="1">
              <a:buNone/>
            </a:pPr>
            <a:r>
              <a:rPr lang="en-US" dirty="0" smtClean="0">
                <a:cs typeface="B Lotus" panose="00000400000000000000" pitchFamily="2" charset="-78"/>
              </a:rPr>
              <a:t>Amazon.com</a:t>
            </a:r>
            <a:r>
              <a:rPr lang="fa-IR" dirty="0" smtClean="0">
                <a:cs typeface="B Lotus" panose="00000400000000000000" pitchFamily="2" charset="-78"/>
              </a:rPr>
              <a:t> عناوینی با تقاضای بالا را در موجودی خود شامل می شود، در حالیکه آن عناوینی با تقاضای پایین را از توزیع کننده ها در پاسخ به سفارشات مشتری خریداری می کند.</a:t>
            </a:r>
          </a:p>
          <a:p>
            <a:pPr marL="0" indent="0" algn="r" rtl="1">
              <a:buNone/>
            </a:pPr>
            <a:endParaRPr lang="fa-IR" dirty="0">
              <a:cs typeface="B Lotus" panose="00000400000000000000" pitchFamily="2" charset="-78"/>
            </a:endParaRPr>
          </a:p>
          <a:p>
            <a:pPr marL="0" indent="0" algn="r" rtl="1">
              <a:buNone/>
            </a:pPr>
            <a:r>
              <a:rPr lang="fa-IR" dirty="0" smtClean="0">
                <a:cs typeface="B Lotus" panose="00000400000000000000" pitchFamily="2" charset="-78"/>
              </a:rPr>
              <a:t>کاهش در هزینه های گوناگون مانند؛</a:t>
            </a:r>
          </a:p>
          <a:p>
            <a:pPr algn="r" rtl="1">
              <a:buFontTx/>
              <a:buChar char="-"/>
            </a:pPr>
            <a:r>
              <a:rPr lang="fa-IR" dirty="0" smtClean="0">
                <a:cs typeface="B Lotus" panose="00000400000000000000" pitchFamily="2" charset="-78"/>
              </a:rPr>
              <a:t>هزینه موجودی</a:t>
            </a:r>
          </a:p>
          <a:p>
            <a:pPr algn="r" rtl="1">
              <a:buFontTx/>
              <a:buChar char="-"/>
            </a:pPr>
            <a:r>
              <a:rPr lang="fa-IR" dirty="0" smtClean="0">
                <a:cs typeface="B Lotus" panose="00000400000000000000" pitchFamily="2" charset="-78"/>
              </a:rPr>
              <a:t>هزینه امکانات</a:t>
            </a:r>
          </a:p>
          <a:p>
            <a:pPr algn="r" rtl="1">
              <a:buFontTx/>
              <a:buChar char="-"/>
            </a:pPr>
            <a:r>
              <a:rPr lang="fa-IR" dirty="0" smtClean="0">
                <a:cs typeface="B Lotus" panose="00000400000000000000" pitchFamily="2" charset="-78"/>
              </a:rPr>
              <a:t>هزینه حمل و نقل</a:t>
            </a:r>
          </a:p>
          <a:p>
            <a:pPr algn="r" rtl="1">
              <a:buFontTx/>
              <a:buChar char="-"/>
            </a:pPr>
            <a:r>
              <a:rPr lang="fa-IR" dirty="0" smtClean="0">
                <a:cs typeface="B Lotus" panose="00000400000000000000" pitchFamily="2" charset="-78"/>
              </a:rPr>
              <a:t>هزینه اطلاعات</a:t>
            </a:r>
            <a:endParaRPr lang="en-US" dirty="0">
              <a:cs typeface="B Lotus" panose="00000400000000000000" pitchFamily="2" charset="-78"/>
            </a:endParaRPr>
          </a:p>
        </p:txBody>
      </p:sp>
    </p:spTree>
    <p:extLst>
      <p:ext uri="{BB962C8B-B14F-4D97-AF65-F5344CB8AC3E}">
        <p14:creationId xmlns:p14="http://schemas.microsoft.com/office/powerpoint/2010/main" val="554886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نمودار زنجیره تامین</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4124" y="1512909"/>
            <a:ext cx="5771796" cy="5164748"/>
          </a:xfr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642" r="21278"/>
          <a:stretch/>
        </p:blipFill>
        <p:spPr>
          <a:xfrm>
            <a:off x="269311" y="1690688"/>
            <a:ext cx="2179528" cy="203629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859124"/>
            <a:ext cx="2448838" cy="188504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5920" y="1690688"/>
            <a:ext cx="4130575" cy="222317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35920" y="4012900"/>
            <a:ext cx="3756080" cy="2565717"/>
          </a:xfrm>
          <a:prstGeom prst="rect">
            <a:avLst/>
          </a:prstGeom>
        </p:spPr>
      </p:pic>
    </p:spTree>
    <p:extLst>
      <p:ext uri="{BB962C8B-B14F-4D97-AF65-F5344CB8AC3E}">
        <p14:creationId xmlns:p14="http://schemas.microsoft.com/office/powerpoint/2010/main" val="1603895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راه اندازهای زنجیزه تامین</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3" name="Content Placeholder 2"/>
          <p:cNvSpPr>
            <a:spLocks noGrp="1"/>
          </p:cNvSpPr>
          <p:nvPr>
            <p:ph idx="1"/>
          </p:nvPr>
        </p:nvSpPr>
        <p:spPr>
          <a:xfrm>
            <a:off x="838200" y="1399739"/>
            <a:ext cx="10515600" cy="5141737"/>
          </a:xfrm>
        </p:spPr>
        <p:txBody>
          <a:bodyPr>
            <a:normAutofit/>
          </a:bodyPr>
          <a:lstStyle/>
          <a:p>
            <a:pPr algn="r" rtl="1">
              <a:buFont typeface="Arial" panose="020B0604020202020204" pitchFamily="34" charset="0"/>
              <a:buChar char="•"/>
            </a:pPr>
            <a:r>
              <a:rPr lang="fa-IR" sz="3200" dirty="0" smtClean="0">
                <a:cs typeface="B Lotus" panose="00000400000000000000" pitchFamily="2" charset="-78"/>
              </a:rPr>
              <a:t>امکانات:</a:t>
            </a:r>
          </a:p>
          <a:p>
            <a:pPr lvl="1" algn="r" rtl="1"/>
            <a:r>
              <a:rPr lang="fa-IR" sz="2800" dirty="0" smtClean="0">
                <a:cs typeface="B Lotus" panose="00000400000000000000" pitchFamily="2" charset="-78"/>
              </a:rPr>
              <a:t>انبارداری و اجرای سفارش برای فروشندگان شخص ثالث</a:t>
            </a:r>
          </a:p>
          <a:p>
            <a:pPr lvl="1" algn="r" rtl="1"/>
            <a:r>
              <a:rPr lang="fa-IR" sz="2800" dirty="0" smtClean="0">
                <a:cs typeface="B Lotus" panose="00000400000000000000" pitchFamily="2" charset="-78"/>
              </a:rPr>
              <a:t>49 مرکز اجرایی سراسر جهان</a:t>
            </a:r>
          </a:p>
          <a:p>
            <a:pPr lvl="2" algn="r" rtl="1"/>
            <a:r>
              <a:rPr lang="fa-IR" dirty="0" smtClean="0">
                <a:cs typeface="B Lotus" panose="00000400000000000000" pitchFamily="2" charset="-78"/>
              </a:rPr>
              <a:t>ابالت متحده – 14 ، گسترده در سراسر 14 ایالت</a:t>
            </a:r>
          </a:p>
          <a:p>
            <a:pPr lvl="2" algn="r" rtl="1"/>
            <a:r>
              <a:rPr lang="fa-IR" dirty="0" smtClean="0">
                <a:cs typeface="B Lotus" panose="00000400000000000000" pitchFamily="2" charset="-78"/>
              </a:rPr>
              <a:t>کانادا – 2</a:t>
            </a:r>
          </a:p>
          <a:p>
            <a:pPr lvl="2" algn="r" rtl="1"/>
            <a:r>
              <a:rPr lang="fa-IR" dirty="0" smtClean="0">
                <a:cs typeface="B Lotus" panose="00000400000000000000" pitchFamily="2" charset="-78"/>
              </a:rPr>
              <a:t>فرانسه – 3</a:t>
            </a:r>
          </a:p>
          <a:p>
            <a:pPr lvl="2" algn="r" rtl="1"/>
            <a:r>
              <a:rPr lang="fa-IR" dirty="0" smtClean="0">
                <a:cs typeface="B Lotus" panose="00000400000000000000" pitchFamily="2" charset="-78"/>
              </a:rPr>
              <a:t>آلمان – 7</a:t>
            </a:r>
          </a:p>
          <a:p>
            <a:pPr lvl="2" algn="r" rtl="1"/>
            <a:r>
              <a:rPr lang="fa-IR" dirty="0" smtClean="0">
                <a:cs typeface="B Lotus" panose="00000400000000000000" pitchFamily="2" charset="-78"/>
              </a:rPr>
              <a:t>ایتالیا – 1</a:t>
            </a:r>
          </a:p>
          <a:p>
            <a:pPr lvl="2" algn="r" rtl="1"/>
            <a:r>
              <a:rPr lang="fa-IR" dirty="0" smtClean="0">
                <a:cs typeface="B Lotus" panose="00000400000000000000" pitchFamily="2" charset="-78"/>
              </a:rPr>
              <a:t>انگلستان – 8</a:t>
            </a:r>
          </a:p>
          <a:p>
            <a:pPr lvl="2" algn="r" rtl="1"/>
            <a:r>
              <a:rPr lang="fa-IR" dirty="0" smtClean="0">
                <a:cs typeface="B Lotus" panose="00000400000000000000" pitchFamily="2" charset="-78"/>
              </a:rPr>
              <a:t>چین – 8</a:t>
            </a:r>
          </a:p>
          <a:p>
            <a:pPr lvl="2" algn="r" rtl="1"/>
            <a:r>
              <a:rPr lang="fa-IR" dirty="0" smtClean="0">
                <a:cs typeface="B Lotus" panose="00000400000000000000" pitchFamily="2" charset="-78"/>
              </a:rPr>
              <a:t>ژاپن – 6</a:t>
            </a:r>
          </a:p>
          <a:p>
            <a:pPr lvl="2" algn="r" rtl="1"/>
            <a:r>
              <a:rPr lang="fa-IR" dirty="0" smtClean="0">
                <a:cs typeface="B Lotus" panose="00000400000000000000" pitchFamily="2" charset="-78"/>
              </a:rPr>
              <a:t>هند - 7</a:t>
            </a:r>
            <a:endParaRPr lang="en-US" dirty="0">
              <a:cs typeface="B Lotus" panose="00000400000000000000" pitchFamily="2" charset="-78"/>
            </a:endParaRPr>
          </a:p>
        </p:txBody>
      </p:sp>
    </p:spTree>
    <p:extLst>
      <p:ext uri="{BB962C8B-B14F-4D97-AF65-F5344CB8AC3E}">
        <p14:creationId xmlns:p14="http://schemas.microsoft.com/office/powerpoint/2010/main" val="2098344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انبارداری و مراکز اجرایی در سراسر جهان</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7486" y="1690688"/>
            <a:ext cx="9417028" cy="4820444"/>
          </a:xfrm>
        </p:spPr>
      </p:pic>
    </p:spTree>
    <p:extLst>
      <p:ext uri="{BB962C8B-B14F-4D97-AF65-F5344CB8AC3E}">
        <p14:creationId xmlns:p14="http://schemas.microsoft.com/office/powerpoint/2010/main" val="3811301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حمل و نقل </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3" name="Content Placeholder 2"/>
          <p:cNvSpPr>
            <a:spLocks noGrp="1"/>
          </p:cNvSpPr>
          <p:nvPr>
            <p:ph idx="1"/>
          </p:nvPr>
        </p:nvSpPr>
        <p:spPr>
          <a:xfrm>
            <a:off x="838200" y="1399740"/>
            <a:ext cx="10515600" cy="4351338"/>
          </a:xfrm>
        </p:spPr>
        <p:txBody>
          <a:bodyPr>
            <a:normAutofit/>
          </a:bodyPr>
          <a:lstStyle/>
          <a:p>
            <a:pPr algn="r" rtl="1">
              <a:buFont typeface="Arial" panose="020B0604020202020204" pitchFamily="34" charset="0"/>
              <a:buChar char="•"/>
            </a:pPr>
            <a:r>
              <a:rPr lang="fa-IR" dirty="0" smtClean="0">
                <a:cs typeface="B Lotus" panose="00000400000000000000" pitchFamily="2" charset="-78"/>
              </a:rPr>
              <a:t>در درجه اول بر پیک پستی ملی متکی است</a:t>
            </a:r>
          </a:p>
          <a:p>
            <a:pPr lvl="2" algn="r" rtl="1"/>
            <a:r>
              <a:rPr lang="en-US" dirty="0" smtClean="0">
                <a:cs typeface="B Lotus" panose="00000400000000000000" pitchFamily="2" charset="-78"/>
              </a:rPr>
              <a:t>UPS, FedEx, Indian post, DTDC, Blue Dart</a:t>
            </a:r>
            <a:r>
              <a:rPr lang="fa-IR" dirty="0" smtClean="0">
                <a:cs typeface="B Lotus" panose="00000400000000000000" pitchFamily="2" charset="-78"/>
              </a:rPr>
              <a:t> و غیره</a:t>
            </a:r>
            <a:endParaRPr lang="en-US" dirty="0" smtClean="0">
              <a:cs typeface="B Lotus" panose="00000400000000000000" pitchFamily="2" charset="-78"/>
            </a:endParaRPr>
          </a:p>
          <a:p>
            <a:pPr lvl="2" algn="r" rtl="1"/>
            <a:r>
              <a:rPr lang="fa-IR" dirty="0" smtClean="0">
                <a:cs typeface="B Lotus" panose="00000400000000000000" pitchFamily="2" charset="-78"/>
              </a:rPr>
              <a:t>دارای شبکه تدارکات</a:t>
            </a:r>
          </a:p>
          <a:p>
            <a:pPr lvl="2" algn="r" rtl="1"/>
            <a:endParaRPr lang="en-US" dirty="0">
              <a:cs typeface="B Lotus"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725304"/>
            <a:ext cx="10058400" cy="3938544"/>
          </a:xfrm>
          <a:prstGeom prst="rect">
            <a:avLst/>
          </a:prstGeom>
        </p:spPr>
      </p:pic>
    </p:spTree>
    <p:extLst>
      <p:ext uri="{BB962C8B-B14F-4D97-AF65-F5344CB8AC3E}">
        <p14:creationId xmlns:p14="http://schemas.microsoft.com/office/powerpoint/2010/main" val="2853756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مقدمه</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3" name="Content Placeholder 2"/>
          <p:cNvSpPr>
            <a:spLocks noGrp="1"/>
          </p:cNvSpPr>
          <p:nvPr>
            <p:ph idx="1"/>
          </p:nvPr>
        </p:nvSpPr>
        <p:spPr>
          <a:xfrm>
            <a:off x="838200" y="1351882"/>
            <a:ext cx="10515600" cy="4351338"/>
          </a:xfrm>
        </p:spPr>
        <p:txBody>
          <a:bodyPr>
            <a:noAutofit/>
          </a:bodyPr>
          <a:lstStyle/>
          <a:p>
            <a:pPr algn="r" rtl="1">
              <a:lnSpc>
                <a:spcPct val="150000"/>
              </a:lnSpc>
            </a:pPr>
            <a:r>
              <a:rPr lang="fa-IR" dirty="0">
                <a:cs typeface="B Lotus" panose="00000400000000000000" pitchFamily="2" charset="-78"/>
              </a:rPr>
              <a:t>آمازون یک </a:t>
            </a:r>
            <a:r>
              <a:rPr lang="fa-IR" dirty="0" smtClean="0">
                <a:cs typeface="B Lotus" panose="00000400000000000000" pitchFamily="2" charset="-78"/>
              </a:rPr>
              <a:t>شرکت تجارت الکترونیکی چند ملیتی واقع در آمریکا است. </a:t>
            </a:r>
          </a:p>
          <a:p>
            <a:pPr algn="r" rtl="1">
              <a:lnSpc>
                <a:spcPct val="150000"/>
              </a:lnSpc>
            </a:pPr>
            <a:r>
              <a:rPr lang="fa-IR" dirty="0" smtClean="0">
                <a:cs typeface="B Lotus" panose="00000400000000000000" pitchFamily="2" charset="-78"/>
              </a:rPr>
              <a:t>دفتر مرکزی آن در سایتل ایالت واشنگتن واقع است. </a:t>
            </a:r>
          </a:p>
          <a:p>
            <a:pPr algn="r" rtl="1">
              <a:lnSpc>
                <a:spcPct val="150000"/>
              </a:lnSpc>
            </a:pPr>
            <a:r>
              <a:rPr lang="fa-IR" dirty="0" smtClean="0">
                <a:cs typeface="B Lotus" panose="00000400000000000000" pitchFamily="2" charset="-78"/>
              </a:rPr>
              <a:t>جف بیزوس شرکت آمازون را در سال 1994 تحت نام کادابرا تاسیس کرد و در سال 1995 با نام </a:t>
            </a:r>
            <a:r>
              <a:rPr lang="en-US" dirty="0" smtClean="0">
                <a:cs typeface="B Lotus" panose="00000400000000000000" pitchFamily="2" charset="-78"/>
              </a:rPr>
              <a:t>amazon.com</a:t>
            </a:r>
            <a:r>
              <a:rPr lang="fa-IR" dirty="0" smtClean="0">
                <a:cs typeface="B Lotus" panose="00000400000000000000" pitchFamily="2" charset="-78"/>
              </a:rPr>
              <a:t> آنرا به صورت یک کتابخانه آنلاین راه اندازی کرد. </a:t>
            </a:r>
          </a:p>
          <a:p>
            <a:pPr algn="r" rtl="1">
              <a:lnSpc>
                <a:spcPct val="150000"/>
              </a:lnSpc>
            </a:pPr>
            <a:r>
              <a:rPr lang="fa-IR" dirty="0" smtClean="0">
                <a:cs typeface="B Lotus" panose="00000400000000000000" pitchFamily="2" charset="-78"/>
              </a:rPr>
              <a:t> آمازون یکی از اولین سایت های خرید آنلاین است که در سال 1995 راه اندازی شده است.</a:t>
            </a:r>
          </a:p>
          <a:p>
            <a:pPr algn="r" rtl="1">
              <a:lnSpc>
                <a:spcPct val="150000"/>
              </a:lnSpc>
            </a:pPr>
            <a:r>
              <a:rPr lang="fa-IR" dirty="0" smtClean="0">
                <a:cs typeface="B Lotus" panose="00000400000000000000" pitchFamily="2" charset="-78"/>
              </a:rPr>
              <a:t>از زمان شروع، به صورت پایدار به عنوان یکی از بهترین سایت های فروش در اینترنت رتبه بندی شده و به صورت یک الگوی جهانی برای فروش اینترنتی موفق در نظر گرفته می شود. </a:t>
            </a:r>
          </a:p>
          <a:p>
            <a:pPr algn="r" rtl="1"/>
            <a:endParaRPr lang="en-US" dirty="0">
              <a:cs typeface="B Lotus" panose="00000400000000000000" pitchFamily="2" charset="-78"/>
            </a:endParaRPr>
          </a:p>
        </p:txBody>
      </p:sp>
    </p:spTree>
    <p:extLst>
      <p:ext uri="{BB962C8B-B14F-4D97-AF65-F5344CB8AC3E}">
        <p14:creationId xmlns:p14="http://schemas.microsoft.com/office/powerpoint/2010/main" val="1023572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موجودی</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3" name="Content Placeholder 2"/>
          <p:cNvSpPr>
            <a:spLocks noGrp="1"/>
          </p:cNvSpPr>
          <p:nvPr>
            <p:ph idx="1"/>
          </p:nvPr>
        </p:nvSpPr>
        <p:spPr>
          <a:xfrm>
            <a:off x="838200" y="1399740"/>
            <a:ext cx="10515600" cy="4351338"/>
          </a:xfrm>
        </p:spPr>
        <p:txBody>
          <a:bodyPr>
            <a:normAutofit/>
          </a:bodyPr>
          <a:lstStyle/>
          <a:p>
            <a:pPr algn="r" rtl="1">
              <a:buFont typeface="Arial" panose="020B0604020202020204" pitchFamily="34" charset="0"/>
              <a:buChar char="•"/>
            </a:pPr>
            <a:r>
              <a:rPr lang="fa-IR" dirty="0" smtClean="0">
                <a:cs typeface="B Lotus" panose="00000400000000000000" pitchFamily="2" charset="-78"/>
              </a:rPr>
              <a:t>موجودی فراوان و بالا</a:t>
            </a:r>
          </a:p>
          <a:p>
            <a:pPr algn="r" rtl="1">
              <a:buFont typeface="Arial" panose="020B0604020202020204" pitchFamily="34" charset="0"/>
              <a:buChar char="•"/>
            </a:pPr>
            <a:r>
              <a:rPr lang="fa-IR" dirty="0" smtClean="0">
                <a:cs typeface="B Lotus" panose="00000400000000000000" pitchFamily="2" charset="-78"/>
              </a:rPr>
              <a:t>شبکه موجودی چند لایه</a:t>
            </a:r>
          </a:p>
          <a:p>
            <a:pPr algn="r" rtl="1">
              <a:buFont typeface="Arial" panose="020B0604020202020204" pitchFamily="34" charset="0"/>
              <a:buChar char="•"/>
            </a:pPr>
            <a:endParaRPr lang="en-US" dirty="0">
              <a:cs typeface="B Lotus"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675" y="2725303"/>
            <a:ext cx="9010650" cy="3750653"/>
          </a:xfrm>
          <a:prstGeom prst="rect">
            <a:avLst/>
          </a:prstGeom>
        </p:spPr>
      </p:pic>
    </p:spTree>
    <p:extLst>
      <p:ext uri="{BB962C8B-B14F-4D97-AF65-F5344CB8AC3E}">
        <p14:creationId xmlns:p14="http://schemas.microsoft.com/office/powerpoint/2010/main" val="4164841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دیدگاه چرخه ای</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9539" y="1690688"/>
            <a:ext cx="10233596" cy="4507584"/>
          </a:xfrm>
        </p:spPr>
      </p:pic>
    </p:spTree>
    <p:extLst>
      <p:ext uri="{BB962C8B-B14F-4D97-AF65-F5344CB8AC3E}">
        <p14:creationId xmlns:p14="http://schemas.microsoft.com/office/powerpoint/2010/main" val="1909032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چرخه تکمیل</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3" name="Content Placeholder 2"/>
          <p:cNvSpPr>
            <a:spLocks noGrp="1"/>
          </p:cNvSpPr>
          <p:nvPr>
            <p:ph idx="1"/>
          </p:nvPr>
        </p:nvSpPr>
        <p:spPr>
          <a:xfrm>
            <a:off x="838200" y="1399740"/>
            <a:ext cx="10515600" cy="4351338"/>
          </a:xfrm>
        </p:spPr>
        <p:txBody>
          <a:bodyPr>
            <a:normAutofit/>
          </a:bodyPr>
          <a:lstStyle/>
          <a:p>
            <a:pPr marL="0" indent="0" algn="ctr" rtl="1">
              <a:buNone/>
            </a:pPr>
            <a:r>
              <a:rPr lang="fa-IR" dirty="0" smtClean="0">
                <a:cs typeface="B Lotus" panose="00000400000000000000" pitchFamily="2" charset="-78"/>
              </a:rPr>
              <a:t>فرایند تکمیل </a:t>
            </a:r>
            <a:r>
              <a:rPr lang="en-US" dirty="0" smtClean="0">
                <a:cs typeface="B Lotus" panose="00000400000000000000" pitchFamily="2" charset="-78"/>
              </a:rPr>
              <a:t>Amazon.com DC</a:t>
            </a:r>
            <a:endParaRPr lang="en-US" dirty="0">
              <a:cs typeface="B Lotus" panose="00000400000000000000" pitchFamily="2" charset="-78"/>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7760"/>
          <a:stretch/>
        </p:blipFill>
        <p:spPr>
          <a:xfrm>
            <a:off x="2003250" y="1905877"/>
            <a:ext cx="7308000" cy="3845201"/>
          </a:xfrm>
          <a:prstGeom prst="rect">
            <a:avLst/>
          </a:prstGeom>
        </p:spPr>
      </p:pic>
    </p:spTree>
    <p:extLst>
      <p:ext uri="{BB962C8B-B14F-4D97-AF65-F5344CB8AC3E}">
        <p14:creationId xmlns:p14="http://schemas.microsoft.com/office/powerpoint/2010/main" val="249395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سفارش مشتری</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3" name="Content Placeholder 2"/>
          <p:cNvSpPr>
            <a:spLocks noGrp="1"/>
          </p:cNvSpPr>
          <p:nvPr>
            <p:ph idx="1"/>
          </p:nvPr>
        </p:nvSpPr>
        <p:spPr>
          <a:xfrm>
            <a:off x="838200" y="1399740"/>
            <a:ext cx="10515600" cy="4351338"/>
          </a:xfrm>
        </p:spPr>
        <p:txBody>
          <a:bodyPr>
            <a:normAutofit/>
          </a:bodyPr>
          <a:lstStyle/>
          <a:p>
            <a:pPr marL="0" indent="0" algn="ctr" rtl="1">
              <a:buNone/>
            </a:pPr>
            <a:r>
              <a:rPr lang="fa-IR" dirty="0" smtClean="0">
                <a:cs typeface="B Lotus" panose="00000400000000000000" pitchFamily="2" charset="-78"/>
              </a:rPr>
              <a:t>فرایند توزیع </a:t>
            </a:r>
            <a:r>
              <a:rPr lang="en-US" dirty="0" smtClean="0">
                <a:cs typeface="B Lotus" panose="00000400000000000000" pitchFamily="2" charset="-78"/>
              </a:rPr>
              <a:t>Amazon.com</a:t>
            </a:r>
          </a:p>
          <a:p>
            <a:pPr marL="0" indent="0" algn="ctr" rtl="1">
              <a:buNone/>
            </a:pPr>
            <a:endParaRPr lang="en-US" dirty="0">
              <a:cs typeface="B Lotus"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070" y="2097321"/>
            <a:ext cx="9720000" cy="3651260"/>
          </a:xfrm>
          <a:prstGeom prst="rect">
            <a:avLst/>
          </a:prstGeom>
        </p:spPr>
      </p:pic>
    </p:spTree>
    <p:extLst>
      <p:ext uri="{BB962C8B-B14F-4D97-AF65-F5344CB8AC3E}">
        <p14:creationId xmlns:p14="http://schemas.microsoft.com/office/powerpoint/2010/main" val="1726678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بخش اجرایی آمازون (</a:t>
            </a:r>
            <a:r>
              <a:rPr lang="en-US" dirty="0" smtClean="0">
                <a:cs typeface="B Titr" panose="00000700000000000000" pitchFamily="2" charset="-78"/>
              </a:rPr>
              <a:t>FBA</a:t>
            </a:r>
            <a:r>
              <a:rPr lang="fa-IR" dirty="0" smtClean="0">
                <a:cs typeface="B Titr" panose="00000700000000000000" pitchFamily="2" charset="-78"/>
              </a:rPr>
              <a:t>)</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735" y="1525242"/>
            <a:ext cx="3938458" cy="1631958"/>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728" y="1525242"/>
            <a:ext cx="4641481" cy="163195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2908" y="3181166"/>
            <a:ext cx="4419267" cy="16308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736" y="4785464"/>
            <a:ext cx="3938458" cy="16308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125" y="4835932"/>
            <a:ext cx="4402685" cy="1630800"/>
          </a:xfrm>
          <a:prstGeom prst="rect">
            <a:avLst/>
          </a:prstGeom>
        </p:spPr>
      </p:pic>
    </p:spTree>
    <p:extLst>
      <p:ext uri="{BB962C8B-B14F-4D97-AF65-F5344CB8AC3E}">
        <p14:creationId xmlns:p14="http://schemas.microsoft.com/office/powerpoint/2010/main" val="2975847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هدفِ </a:t>
            </a:r>
            <a:r>
              <a:rPr lang="en-US" dirty="0" smtClean="0">
                <a:cs typeface="B Titr" panose="00000700000000000000" pitchFamily="2" charset="-78"/>
              </a:rPr>
              <a:t>FDA</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7841" y="1500383"/>
            <a:ext cx="9056317" cy="4351338"/>
          </a:xfrm>
        </p:spPr>
      </p:pic>
    </p:spTree>
    <p:extLst>
      <p:ext uri="{BB962C8B-B14F-4D97-AF65-F5344CB8AC3E}">
        <p14:creationId xmlns:p14="http://schemas.microsoft.com/office/powerpoint/2010/main" val="1581139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anose="00000700000000000000" pitchFamily="2" charset="-78"/>
              </a:rPr>
              <a:t>بخش اجرایی آمازون (</a:t>
            </a:r>
            <a:r>
              <a:rPr lang="en-US" dirty="0">
                <a:cs typeface="B Titr" panose="00000700000000000000" pitchFamily="2" charset="-78"/>
              </a:rPr>
              <a:t>FBA</a:t>
            </a:r>
            <a:r>
              <a:rPr lang="fa-IR" dirty="0">
                <a:cs typeface="B Titr" panose="00000700000000000000" pitchFamily="2" charset="-78"/>
              </a:rPr>
              <a:t>)</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3395" y="1414770"/>
            <a:ext cx="4889681" cy="5443230"/>
          </a:xfrm>
        </p:spPr>
      </p:pic>
    </p:spTree>
    <p:extLst>
      <p:ext uri="{BB962C8B-B14F-4D97-AF65-F5344CB8AC3E}">
        <p14:creationId xmlns:p14="http://schemas.microsoft.com/office/powerpoint/2010/main" val="307509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مزایای </a:t>
            </a:r>
            <a:r>
              <a:rPr lang="en-US" dirty="0" smtClean="0">
                <a:cs typeface="B Titr" panose="00000700000000000000" pitchFamily="2" charset="-78"/>
              </a:rPr>
              <a:t>FDA</a:t>
            </a:r>
            <a:r>
              <a:rPr lang="fa-IR" dirty="0" smtClean="0">
                <a:cs typeface="B Titr" panose="00000700000000000000" pitchFamily="2" charset="-78"/>
              </a:rPr>
              <a:t> –</a:t>
            </a:r>
            <a:r>
              <a:rPr lang="en-US" dirty="0" smtClean="0">
                <a:cs typeface="B Titr" panose="00000700000000000000" pitchFamily="2" charset="-78"/>
              </a:rPr>
              <a:t/>
            </a:r>
            <a:br>
              <a:rPr lang="en-US" dirty="0" smtClean="0">
                <a:cs typeface="B Titr" panose="00000700000000000000" pitchFamily="2" charset="-78"/>
              </a:rPr>
            </a:br>
            <a:r>
              <a:rPr lang="fa-IR" dirty="0" smtClean="0">
                <a:cs typeface="B Titr" panose="00000700000000000000" pitchFamily="2" charset="-78"/>
              </a:rPr>
              <a:t> </a:t>
            </a:r>
            <a:r>
              <a:rPr lang="en-US" dirty="0" smtClean="0">
                <a:cs typeface="B Titr" panose="00000700000000000000" pitchFamily="2" charset="-78"/>
              </a:rPr>
              <a:t>“</a:t>
            </a:r>
            <a:r>
              <a:rPr lang="fa-IR" dirty="0" smtClean="0">
                <a:cs typeface="B Titr" panose="00000700000000000000" pitchFamily="2" charset="-78"/>
              </a:rPr>
              <a:t>شما میفروشید، ما ارسال میکنیم</a:t>
            </a:r>
            <a:r>
              <a:rPr lang="en-US" dirty="0" smtClean="0">
                <a:cs typeface="B Titr" panose="00000700000000000000" pitchFamily="2" charset="-78"/>
              </a:rPr>
              <a:t>”</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3645" y="1888690"/>
            <a:ext cx="7024709" cy="4351338"/>
          </a:xfrm>
        </p:spPr>
      </p:pic>
    </p:spTree>
    <p:extLst>
      <p:ext uri="{BB962C8B-B14F-4D97-AF65-F5344CB8AC3E}">
        <p14:creationId xmlns:p14="http://schemas.microsoft.com/office/powerpoint/2010/main" val="4170838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ارسال آسان آمازون</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97321"/>
            <a:ext cx="10515600" cy="3163489"/>
          </a:xfrm>
        </p:spPr>
      </p:pic>
    </p:spTree>
    <p:extLst>
      <p:ext uri="{BB962C8B-B14F-4D97-AF65-F5344CB8AC3E}">
        <p14:creationId xmlns:p14="http://schemas.microsoft.com/office/powerpoint/2010/main" val="140029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فروش جهانی آمازون</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7038" y="1690688"/>
            <a:ext cx="5628710" cy="4351338"/>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5748" y="1460782"/>
            <a:ext cx="4689301" cy="5038725"/>
          </a:xfrm>
          <a:prstGeom prst="rect">
            <a:avLst/>
          </a:prstGeom>
        </p:spPr>
      </p:pic>
    </p:spTree>
    <p:extLst>
      <p:ext uri="{BB962C8B-B14F-4D97-AF65-F5344CB8AC3E}">
        <p14:creationId xmlns:p14="http://schemas.microsoft.com/office/powerpoint/2010/main" val="2675617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مقدمه</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3" name="Content Placeholder 2"/>
          <p:cNvSpPr>
            <a:spLocks noGrp="1"/>
          </p:cNvSpPr>
          <p:nvPr>
            <p:ph idx="1"/>
          </p:nvPr>
        </p:nvSpPr>
        <p:spPr>
          <a:xfrm>
            <a:off x="838200" y="1399740"/>
            <a:ext cx="10515600" cy="4351338"/>
          </a:xfrm>
        </p:spPr>
        <p:txBody>
          <a:bodyPr>
            <a:normAutofit fontScale="92500"/>
          </a:bodyPr>
          <a:lstStyle/>
          <a:p>
            <a:pPr algn="r" rtl="1">
              <a:lnSpc>
                <a:spcPct val="150000"/>
              </a:lnSpc>
              <a:buFont typeface="Arial" panose="020B0604020202020204" pitchFamily="34" charset="0"/>
              <a:buChar char="•"/>
            </a:pPr>
            <a:r>
              <a:rPr lang="fa-IR" dirty="0" smtClean="0">
                <a:cs typeface="B Lotus" panose="00000400000000000000" pitchFamily="2" charset="-78"/>
              </a:rPr>
              <a:t>در ماه مارس سال 1998، آمازون درمیان20 سایت اینترنتی برتر در تقریبا تمام نظرسنجی های بازاری قرار گرفته است.</a:t>
            </a:r>
          </a:p>
          <a:p>
            <a:pPr algn="r" rtl="1">
              <a:lnSpc>
                <a:spcPct val="150000"/>
              </a:lnSpc>
            </a:pPr>
            <a:r>
              <a:rPr lang="fa-IR" dirty="0" smtClean="0">
                <a:cs typeface="B Lotus" panose="00000400000000000000" pitchFamily="2" charset="-78"/>
              </a:rPr>
              <a:t>بر اساس نظر تحلیلگران، </a:t>
            </a:r>
            <a:r>
              <a:rPr lang="fa-IR" dirty="0" smtClean="0">
                <a:latin typeface="013-CAI978" panose="020F0404020209090604" pitchFamily="34" charset="0"/>
                <a:cs typeface="B Lotus" panose="00000400000000000000" pitchFamily="2" charset="-78"/>
              </a:rPr>
              <a:t>" </a:t>
            </a:r>
            <a:r>
              <a:rPr lang="fa-IR" dirty="0" smtClean="0">
                <a:cs typeface="B Lotus" panose="00000400000000000000" pitchFamily="2" charset="-78"/>
              </a:rPr>
              <a:t>زمانی که به خرید آنلاین فکر می کنید، ابتدا به یاد آمازون می‌افتید.</a:t>
            </a:r>
            <a:r>
              <a:rPr lang="fa-IR" dirty="0" smtClean="0">
                <a:latin typeface="013-CAI978" panose="020F0404020209090604" pitchFamily="34" charset="0"/>
                <a:cs typeface="B Lotus" panose="00000400000000000000" pitchFamily="2" charset="-78"/>
              </a:rPr>
              <a:t>"</a:t>
            </a:r>
            <a:endParaRPr lang="fa-IR" dirty="0" smtClean="0">
              <a:cs typeface="B Lotus" panose="00000400000000000000" pitchFamily="2" charset="-78"/>
            </a:endParaRPr>
          </a:p>
          <a:p>
            <a:pPr algn="r" rtl="1">
              <a:lnSpc>
                <a:spcPct val="150000"/>
              </a:lnSpc>
              <a:buFont typeface="Arial" panose="020B0604020202020204" pitchFamily="34" charset="0"/>
              <a:buChar char="•"/>
            </a:pPr>
            <a:r>
              <a:rPr lang="fa-IR" dirty="0" smtClean="0">
                <a:cs typeface="B Lotus" panose="00000400000000000000" pitchFamily="2" charset="-78"/>
              </a:rPr>
              <a:t>رنکینگ </a:t>
            </a:r>
            <a:r>
              <a:rPr lang="en-US" dirty="0" smtClean="0">
                <a:cs typeface="B Lotus" panose="00000400000000000000" pitchFamily="2" charset="-78"/>
              </a:rPr>
              <a:t>Forrester </a:t>
            </a:r>
            <a:r>
              <a:rPr lang="fa-IR" dirty="0">
                <a:cs typeface="B Lotus" panose="00000400000000000000" pitchFamily="2" charset="-78"/>
              </a:rPr>
              <a:t> </a:t>
            </a:r>
            <a:r>
              <a:rPr lang="fa-IR" dirty="0" smtClean="0">
                <a:cs typeface="B Lotus" panose="00000400000000000000" pitchFamily="2" charset="-78"/>
              </a:rPr>
              <a:t>که یک شرکت مطالعات علمی راجع به بازار است، آمازون را به عنوان بهترین سایت خرید آنلاین معرفی کرده است.</a:t>
            </a:r>
          </a:p>
          <a:p>
            <a:pPr algn="r" rtl="1">
              <a:lnSpc>
                <a:spcPct val="150000"/>
              </a:lnSpc>
            </a:pPr>
            <a:r>
              <a:rPr lang="fa-IR" dirty="0" smtClean="0">
                <a:cs typeface="B Lotus" panose="00000400000000000000" pitchFamily="2" charset="-78"/>
              </a:rPr>
              <a:t>با 2/5 میلیون عنوان، تبدیل به </a:t>
            </a:r>
            <a:r>
              <a:rPr lang="fa-IR" dirty="0" smtClean="0">
                <a:latin typeface="013-CAI978" panose="020F0404020209090604" pitchFamily="34" charset="0"/>
                <a:cs typeface="B Lotus" panose="00000400000000000000" pitchFamily="2" charset="-78"/>
              </a:rPr>
              <a:t>"</a:t>
            </a:r>
            <a:r>
              <a:rPr lang="fa-IR" dirty="0" smtClean="0">
                <a:cs typeface="B Lotus" panose="00000400000000000000" pitchFamily="2" charset="-78"/>
              </a:rPr>
              <a:t>بزرگترین کتابخانه دنیا</a:t>
            </a:r>
            <a:r>
              <a:rPr lang="fa-IR" dirty="0" smtClean="0">
                <a:latin typeface="013-CAI978" panose="020F0404020209090604" pitchFamily="34" charset="0"/>
                <a:cs typeface="B Lotus" panose="00000400000000000000" pitchFamily="2" charset="-78"/>
              </a:rPr>
              <a:t>"</a:t>
            </a:r>
            <a:r>
              <a:rPr lang="fa-IR" dirty="0" smtClean="0">
                <a:cs typeface="B Lotus" panose="00000400000000000000" pitchFamily="2" charset="-78"/>
              </a:rPr>
              <a:t> شده است. </a:t>
            </a:r>
          </a:p>
          <a:p>
            <a:pPr algn="r" rtl="1">
              <a:lnSpc>
                <a:spcPct val="150000"/>
              </a:lnSpc>
              <a:buFont typeface="Arial" panose="020B0604020202020204" pitchFamily="34" charset="0"/>
              <a:buChar char="•"/>
            </a:pPr>
            <a:endParaRPr lang="en-US" dirty="0">
              <a:cs typeface="B Lotus" panose="00000400000000000000" pitchFamily="2" charset="-78"/>
            </a:endParaRPr>
          </a:p>
        </p:txBody>
      </p:sp>
    </p:spTree>
    <p:extLst>
      <p:ext uri="{BB962C8B-B14F-4D97-AF65-F5344CB8AC3E}">
        <p14:creationId xmlns:p14="http://schemas.microsoft.com/office/powerpoint/2010/main" val="2473982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smtClean="0">
                <a:cs typeface="B Titr" panose="00000700000000000000" pitchFamily="2" charset="-78"/>
              </a:rPr>
              <a:t>FC</a:t>
            </a:r>
            <a:r>
              <a:rPr lang="fa-IR" dirty="0" smtClean="0">
                <a:cs typeface="B Titr" panose="00000700000000000000" pitchFamily="2" charset="-78"/>
              </a:rPr>
              <a:t>، </a:t>
            </a:r>
            <a:r>
              <a:rPr lang="en-US" dirty="0" smtClean="0">
                <a:cs typeface="B Titr" panose="00000700000000000000" pitchFamily="2" charset="-78"/>
              </a:rPr>
              <a:t>FC</a:t>
            </a:r>
            <a:r>
              <a:rPr lang="fa-IR" dirty="0" smtClean="0">
                <a:cs typeface="B Titr" panose="00000700000000000000" pitchFamily="2" charset="-78"/>
              </a:rPr>
              <a:t> جدید و ایستگاه های تحویل آمازون</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4481" y="1690687"/>
            <a:ext cx="3926601" cy="4985685"/>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1082" y="2092791"/>
            <a:ext cx="3289836" cy="41814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0918" y="1690687"/>
            <a:ext cx="3926601" cy="4974224"/>
          </a:xfrm>
          <a:prstGeom prst="rect">
            <a:avLst/>
          </a:prstGeom>
        </p:spPr>
      </p:pic>
    </p:spTree>
    <p:extLst>
      <p:ext uri="{BB962C8B-B14F-4D97-AF65-F5344CB8AC3E}">
        <p14:creationId xmlns:p14="http://schemas.microsoft.com/office/powerpoint/2010/main" val="159875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هندوستان: فرصتی بزرگ برای آمازون</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5090" y="1690688"/>
            <a:ext cx="5492663" cy="224248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075" y="3938761"/>
            <a:ext cx="5467351" cy="263994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9022" y="5258735"/>
            <a:ext cx="3743325" cy="8477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1426" y="1690688"/>
            <a:ext cx="4662374" cy="3382622"/>
          </a:xfrm>
          <a:prstGeom prst="rect">
            <a:avLst/>
          </a:prstGeom>
        </p:spPr>
      </p:pic>
    </p:spTree>
    <p:extLst>
      <p:ext uri="{BB962C8B-B14F-4D97-AF65-F5344CB8AC3E}">
        <p14:creationId xmlns:p14="http://schemas.microsoft.com/office/powerpoint/2010/main" val="3644387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ارزیابی زنجیره تامین آمازون در هندوستان</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0038" y="1450278"/>
            <a:ext cx="8451924" cy="5013151"/>
          </a:xfrm>
        </p:spPr>
      </p:pic>
    </p:spTree>
    <p:extLst>
      <p:ext uri="{BB962C8B-B14F-4D97-AF65-F5344CB8AC3E}">
        <p14:creationId xmlns:p14="http://schemas.microsoft.com/office/powerpoint/2010/main" val="525025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استراتژی آمازون در هندوستان :</a:t>
            </a:r>
            <a:br>
              <a:rPr lang="fa-IR" dirty="0" smtClean="0">
                <a:cs typeface="B Titr" panose="00000700000000000000" pitchFamily="2" charset="-78"/>
              </a:rPr>
            </a:br>
            <a:r>
              <a:rPr lang="fa-IR" dirty="0" smtClean="0">
                <a:cs typeface="B Titr" panose="00000700000000000000" pitchFamily="2" charset="-78"/>
              </a:rPr>
              <a:t> </a:t>
            </a:r>
            <a:r>
              <a:rPr lang="fa-IR" sz="3600" dirty="0" smtClean="0">
                <a:cs typeface="B Titr" panose="00000700000000000000" pitchFamily="2" charset="-78"/>
              </a:rPr>
              <a:t>بٌرد هندوستان</a:t>
            </a:r>
            <a:endParaRPr lang="en-US" sz="3600" dirty="0">
              <a:cs typeface="B Titr" panose="00000700000000000000"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316" y="1377346"/>
            <a:ext cx="6019278" cy="2679645"/>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315" y="4056991"/>
            <a:ext cx="6019278" cy="2353007"/>
          </a:xfrm>
          <a:prstGeom prst="rect">
            <a:avLst/>
          </a:prstGeom>
        </p:spPr>
      </p:pic>
      <p:sp>
        <p:nvSpPr>
          <p:cNvPr id="7" name="Rectangle 6"/>
          <p:cNvSpPr/>
          <p:nvPr/>
        </p:nvSpPr>
        <p:spPr>
          <a:xfrm>
            <a:off x="6576164" y="1828800"/>
            <a:ext cx="5010411" cy="15532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lgn="r" rtl="1">
              <a:buFont typeface="Arial" panose="020B0604020202020204" pitchFamily="34" charset="0"/>
              <a:buChar char="•"/>
            </a:pPr>
            <a:r>
              <a:rPr lang="fa-IR" dirty="0" smtClean="0">
                <a:cs typeface="B Lotus" panose="00000400000000000000" pitchFamily="2" charset="-78"/>
              </a:rPr>
              <a:t>65 درصد از سفارشات (2015) از شهرهای لایه دوم و سوم هستند.</a:t>
            </a:r>
          </a:p>
          <a:p>
            <a:pPr marL="285750" indent="-285750" algn="r" rtl="1">
              <a:buFont typeface="Arial" panose="020B0604020202020204" pitchFamily="34" charset="0"/>
              <a:buChar char="•"/>
            </a:pPr>
            <a:r>
              <a:rPr lang="fa-IR" dirty="0" smtClean="0">
                <a:cs typeface="B Lotus" panose="00000400000000000000" pitchFamily="2" charset="-78"/>
              </a:rPr>
              <a:t>درگیر پروژه آزمایشی شبکه ارسال و تحویل روستایی درشهرهای  لایه دوم و سوم  با انصال به تجارت الکترونیک هندوستان </a:t>
            </a:r>
            <a:endParaRPr lang="en-US" dirty="0">
              <a:cs typeface="B Lotus" panose="00000400000000000000" pitchFamily="2" charset="-7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9869" y="4430750"/>
            <a:ext cx="1889863" cy="197924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9732" y="4655462"/>
            <a:ext cx="1899293" cy="186727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49595" y="4497318"/>
            <a:ext cx="1749405" cy="2025414"/>
          </a:xfrm>
          <a:prstGeom prst="rect">
            <a:avLst/>
          </a:prstGeom>
        </p:spPr>
      </p:pic>
    </p:spTree>
    <p:extLst>
      <p:ext uri="{BB962C8B-B14F-4D97-AF65-F5344CB8AC3E}">
        <p14:creationId xmlns:p14="http://schemas.microsoft.com/office/powerpoint/2010/main" val="829050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آمازون در هندوستان</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3869" y="1400174"/>
            <a:ext cx="6864262" cy="5100833"/>
          </a:xfrm>
        </p:spPr>
      </p:pic>
    </p:spTree>
    <p:extLst>
      <p:ext uri="{BB962C8B-B14F-4D97-AF65-F5344CB8AC3E}">
        <p14:creationId xmlns:p14="http://schemas.microsoft.com/office/powerpoint/2010/main" val="2856029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نتیجه گیری</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3" name="Content Placeholder 2"/>
          <p:cNvSpPr>
            <a:spLocks noGrp="1"/>
          </p:cNvSpPr>
          <p:nvPr>
            <p:ph idx="1"/>
          </p:nvPr>
        </p:nvSpPr>
        <p:spPr>
          <a:xfrm>
            <a:off x="838200" y="1399740"/>
            <a:ext cx="10515600" cy="4351338"/>
          </a:xfrm>
        </p:spPr>
        <p:txBody>
          <a:bodyPr>
            <a:normAutofit lnSpcReduction="10000"/>
          </a:bodyPr>
          <a:lstStyle/>
          <a:p>
            <a:pPr algn="r" rtl="1">
              <a:lnSpc>
                <a:spcPct val="150000"/>
              </a:lnSpc>
              <a:buFont typeface="Arial" panose="020B0604020202020204" pitchFamily="34" charset="0"/>
              <a:buChar char="•"/>
            </a:pPr>
            <a:r>
              <a:rPr lang="fa-IR" dirty="0" smtClean="0">
                <a:cs typeface="B Lotus" panose="00000400000000000000" pitchFamily="2" charset="-78"/>
              </a:rPr>
              <a:t>قسمت بزرگی از موفقیت آمازون، توانایی آن در یکپارچه سازی جریان اطلاعات به همراه کیفیت و سرعت تحویل فیزیکی می باشد.</a:t>
            </a:r>
          </a:p>
          <a:p>
            <a:pPr algn="r" rtl="1">
              <a:lnSpc>
                <a:spcPct val="150000"/>
              </a:lnSpc>
              <a:buFont typeface="Arial" panose="020B0604020202020204" pitchFamily="34" charset="0"/>
              <a:buChar char="•"/>
            </a:pPr>
            <a:r>
              <a:rPr lang="fa-IR" dirty="0" smtClean="0">
                <a:cs typeface="B Lotus" panose="00000400000000000000" pitchFamily="2" charset="-78"/>
              </a:rPr>
              <a:t>مدیریت آمازون متعهد برای کاهش هزینه و افزایش سوددهی می باشد.</a:t>
            </a:r>
          </a:p>
          <a:p>
            <a:pPr algn="r" rtl="1">
              <a:lnSpc>
                <a:spcPct val="150000"/>
              </a:lnSpc>
              <a:buFont typeface="Arial" panose="020B0604020202020204" pitchFamily="34" charset="0"/>
              <a:buChar char="•"/>
            </a:pPr>
            <a:r>
              <a:rPr lang="fa-IR" dirty="0" smtClean="0">
                <a:cs typeface="B Lotus" panose="00000400000000000000" pitchFamily="2" charset="-78"/>
              </a:rPr>
              <a:t>خرید ارزان از تامین کنندگان</a:t>
            </a:r>
          </a:p>
          <a:p>
            <a:pPr algn="r" rtl="1">
              <a:lnSpc>
                <a:spcPct val="150000"/>
              </a:lnSpc>
              <a:buFont typeface="Arial" panose="020B0604020202020204" pitchFamily="34" charset="0"/>
              <a:buChar char="•"/>
            </a:pPr>
            <a:r>
              <a:rPr lang="fa-IR" dirty="0" smtClean="0">
                <a:cs typeface="B Lotus" panose="00000400000000000000" pitchFamily="2" charset="-78"/>
              </a:rPr>
              <a:t>سرمایه گذاری در تکنولوژی به منظور ساخت ظرفیت ها و توانایی ها</a:t>
            </a:r>
          </a:p>
          <a:p>
            <a:pPr algn="r" rtl="1">
              <a:lnSpc>
                <a:spcPct val="150000"/>
              </a:lnSpc>
              <a:buFont typeface="Arial" panose="020B0604020202020204" pitchFamily="34" charset="0"/>
              <a:buChar char="•"/>
            </a:pPr>
            <a:r>
              <a:rPr lang="fa-IR" dirty="0" smtClean="0">
                <a:cs typeface="B Lotus" panose="00000400000000000000" pitchFamily="2" charset="-78"/>
              </a:rPr>
              <a:t>پیشرفت های فرایندی پیوسته و متداوم</a:t>
            </a:r>
            <a:endParaRPr lang="en-US" dirty="0">
              <a:cs typeface="B Lotus" panose="00000400000000000000" pitchFamily="2" charset="-78"/>
            </a:endParaRPr>
          </a:p>
        </p:txBody>
      </p:sp>
    </p:spTree>
    <p:extLst>
      <p:ext uri="{BB962C8B-B14F-4D97-AF65-F5344CB8AC3E}">
        <p14:creationId xmlns:p14="http://schemas.microsoft.com/office/powerpoint/2010/main" val="995775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3679" y="504682"/>
            <a:ext cx="7741543" cy="1186005"/>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624" y="2128706"/>
            <a:ext cx="4731766" cy="422199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0694" y="2128706"/>
            <a:ext cx="4918626" cy="4046626"/>
          </a:xfrm>
          <a:prstGeom prst="rect">
            <a:avLst/>
          </a:prstGeom>
        </p:spPr>
      </p:pic>
    </p:spTree>
    <p:extLst>
      <p:ext uri="{BB962C8B-B14F-4D97-AF65-F5344CB8AC3E}">
        <p14:creationId xmlns:p14="http://schemas.microsoft.com/office/powerpoint/2010/main" val="1969529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3" name="Content Placeholder 2"/>
          <p:cNvSpPr>
            <a:spLocks noGrp="1"/>
          </p:cNvSpPr>
          <p:nvPr>
            <p:ph idx="1"/>
          </p:nvPr>
        </p:nvSpPr>
        <p:spPr>
          <a:xfrm>
            <a:off x="838200" y="1399740"/>
            <a:ext cx="10515600" cy="4351338"/>
          </a:xfrm>
        </p:spPr>
        <p:txBody>
          <a:bodyPr>
            <a:normAutofit/>
          </a:bodyPr>
          <a:lstStyle/>
          <a:p>
            <a:pPr marL="0" indent="0" algn="ctr" rtl="1">
              <a:buNone/>
            </a:pPr>
            <a:r>
              <a:rPr lang="fa-IR" sz="7200" dirty="0" smtClean="0">
                <a:cs typeface="B Lotus" panose="00000400000000000000" pitchFamily="2" charset="-78"/>
              </a:rPr>
              <a:t>با تشکر</a:t>
            </a:r>
            <a:endParaRPr lang="en-US" sz="7200" dirty="0">
              <a:cs typeface="B Lotus"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114" y="3131936"/>
            <a:ext cx="7805772" cy="1800000"/>
          </a:xfrm>
          <a:prstGeom prst="rect">
            <a:avLst/>
          </a:prstGeom>
        </p:spPr>
      </p:pic>
    </p:spTree>
    <p:extLst>
      <p:ext uri="{BB962C8B-B14F-4D97-AF65-F5344CB8AC3E}">
        <p14:creationId xmlns:p14="http://schemas.microsoft.com/office/powerpoint/2010/main" val="2179869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وب سایت ها</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3082444027"/>
              </p:ext>
            </p:extLst>
          </p:nvPr>
        </p:nvGraphicFramePr>
        <p:xfrm>
          <a:off x="2229634" y="588723"/>
          <a:ext cx="6375746" cy="6182058"/>
        </p:xfrm>
        <a:graphic>
          <a:graphicData uri="http://schemas.openxmlformats.org/drawingml/2006/table">
            <a:tbl>
              <a:tblPr firstRow="1" firstCol="1" bandRow="1">
                <a:tableStyleId>{5C22544A-7EE6-4342-B048-85BDC9FD1C3A}</a:tableStyleId>
              </a:tblPr>
              <a:tblGrid>
                <a:gridCol w="1939036"/>
                <a:gridCol w="2218355"/>
                <a:gridCol w="2218355"/>
              </a:tblGrid>
              <a:tr h="359575">
                <a:tc>
                  <a:txBody>
                    <a:bodyPr/>
                    <a:lstStyle/>
                    <a:p>
                      <a:pPr algn="ctr">
                        <a:lnSpc>
                          <a:spcPct val="107000"/>
                        </a:lnSpc>
                        <a:spcAft>
                          <a:spcPts val="0"/>
                        </a:spcAft>
                      </a:pPr>
                      <a:r>
                        <a:rPr lang="ar-SA" sz="2400" dirty="0">
                          <a:effectLst/>
                          <a:cs typeface="B Titr" panose="00000700000000000000" pitchFamily="2" charset="-78"/>
                        </a:rPr>
                        <a:t>قاره</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39250" marR="39250" marT="0" marB="0" anchor="ctr"/>
                </a:tc>
                <a:tc>
                  <a:txBody>
                    <a:bodyPr/>
                    <a:lstStyle/>
                    <a:p>
                      <a:pPr algn="ctr">
                        <a:lnSpc>
                          <a:spcPct val="107000"/>
                        </a:lnSpc>
                        <a:spcAft>
                          <a:spcPts val="0"/>
                        </a:spcAft>
                      </a:pPr>
                      <a:r>
                        <a:rPr lang="ar-SA" sz="2400" dirty="0">
                          <a:effectLst/>
                          <a:cs typeface="B Titr" panose="00000700000000000000" pitchFamily="2" charset="-78"/>
                        </a:rPr>
                        <a:t>کشور</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39250" marR="39250" marT="0" marB="0" anchor="ctr"/>
                </a:tc>
                <a:tc>
                  <a:txBody>
                    <a:bodyPr/>
                    <a:lstStyle/>
                    <a:p>
                      <a:pPr algn="ctr">
                        <a:lnSpc>
                          <a:spcPct val="107000"/>
                        </a:lnSpc>
                        <a:spcAft>
                          <a:spcPts val="0"/>
                        </a:spcAft>
                      </a:pPr>
                      <a:r>
                        <a:rPr lang="ar-SA" sz="2400" dirty="0">
                          <a:effectLst/>
                          <a:cs typeface="B Titr" panose="00000700000000000000" pitchFamily="2" charset="-78"/>
                        </a:rPr>
                        <a:t>وب سایت</a:t>
                      </a:r>
                      <a:endParaRPr lang="en-US" sz="1800" dirty="0">
                        <a:effectLst/>
                        <a:latin typeface="Calibri" panose="020F0502020204030204" pitchFamily="34" charset="0"/>
                        <a:ea typeface="Calibri" panose="020F0502020204030204" pitchFamily="34" charset="0"/>
                        <a:cs typeface="B Titr" panose="00000700000000000000" pitchFamily="2" charset="-78"/>
                      </a:endParaRPr>
                    </a:p>
                  </a:txBody>
                  <a:tcPr marL="39250" marR="39250" marT="0" marB="0" anchor="ctr"/>
                </a:tc>
              </a:tr>
              <a:tr h="413513">
                <a:tc rowSpan="3">
                  <a:txBody>
                    <a:bodyPr/>
                    <a:lstStyle/>
                    <a:p>
                      <a:pPr algn="ctr">
                        <a:lnSpc>
                          <a:spcPct val="107000"/>
                        </a:lnSpc>
                        <a:spcAft>
                          <a:spcPts val="0"/>
                        </a:spcAft>
                      </a:pPr>
                      <a:r>
                        <a:rPr lang="ar-SA" sz="1800" dirty="0">
                          <a:effectLst/>
                          <a:cs typeface="B Nazanin" panose="00000400000000000000" pitchFamily="2" charset="-78"/>
                        </a:rPr>
                        <a:t>آسیا</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39250" marR="39250" marT="0" marB="0" anchor="ctr"/>
                </a:tc>
                <a:tc>
                  <a:txBody>
                    <a:bodyPr/>
                    <a:lstStyle/>
                    <a:p>
                      <a:pPr algn="ctr">
                        <a:lnSpc>
                          <a:spcPct val="107000"/>
                        </a:lnSpc>
                        <a:spcAft>
                          <a:spcPts val="0"/>
                        </a:spcAft>
                      </a:pPr>
                      <a:r>
                        <a:rPr lang="ar-SA" sz="1400" dirty="0">
                          <a:effectLst/>
                          <a:cs typeface="B Lotus" panose="00000400000000000000" pitchFamily="2" charset="-78"/>
                        </a:rPr>
                        <a:t>چین</a:t>
                      </a:r>
                      <a:endParaRPr lang="en-US" sz="600" dirty="0">
                        <a:effectLst/>
                        <a:latin typeface="Calibri" panose="020F0502020204030204" pitchFamily="34" charset="0"/>
                        <a:ea typeface="Calibri" panose="020F0502020204030204" pitchFamily="34" charset="0"/>
                        <a:cs typeface="B Lotus" panose="00000400000000000000" pitchFamily="2" charset="-78"/>
                      </a:endParaRPr>
                    </a:p>
                  </a:txBody>
                  <a:tcPr marL="39250" marR="39250" marT="0" marB="0" anchor="ctr"/>
                </a:tc>
                <a:tc>
                  <a:txBody>
                    <a:bodyPr/>
                    <a:lstStyle/>
                    <a:p>
                      <a:pPr algn="ctr">
                        <a:lnSpc>
                          <a:spcPct val="107000"/>
                        </a:lnSpc>
                        <a:spcAft>
                          <a:spcPts val="0"/>
                        </a:spcAft>
                      </a:pPr>
                      <a:r>
                        <a:rPr lang="en-US" sz="2000" dirty="0">
                          <a:effectLst/>
                          <a:latin typeface="Constantia" panose="02030602050306030303" pitchFamily="18" charset="0"/>
                        </a:rPr>
                        <a:t>Amazon.cn</a:t>
                      </a:r>
                      <a:endParaRPr lang="en-US" sz="1400" dirty="0">
                        <a:effectLst/>
                        <a:latin typeface="Constantia" panose="02030602050306030303" pitchFamily="18" charset="0"/>
                        <a:ea typeface="Calibri" panose="020F0502020204030204" pitchFamily="34" charset="0"/>
                        <a:cs typeface="Arial" panose="020B0604020202020204" pitchFamily="34" charset="0"/>
                      </a:endParaRPr>
                    </a:p>
                  </a:txBody>
                  <a:tcPr marL="39250" marR="39250" marT="0" marB="0" anchor="ctr"/>
                </a:tc>
              </a:tr>
              <a:tr h="413513">
                <a:tc vMerge="1">
                  <a:txBody>
                    <a:bodyPr/>
                    <a:lstStyle/>
                    <a:p>
                      <a:endParaRPr lang="en-US"/>
                    </a:p>
                  </a:txBody>
                  <a:tcPr/>
                </a:tc>
                <a:tc>
                  <a:txBody>
                    <a:bodyPr/>
                    <a:lstStyle/>
                    <a:p>
                      <a:pPr algn="ctr">
                        <a:lnSpc>
                          <a:spcPct val="107000"/>
                        </a:lnSpc>
                        <a:spcAft>
                          <a:spcPts val="0"/>
                        </a:spcAft>
                      </a:pPr>
                      <a:r>
                        <a:rPr lang="ar-SA" sz="1400" dirty="0">
                          <a:effectLst/>
                          <a:cs typeface="B Lotus" panose="00000400000000000000" pitchFamily="2" charset="-78"/>
                        </a:rPr>
                        <a:t>هندوستان</a:t>
                      </a:r>
                      <a:endParaRPr lang="en-US" sz="600" dirty="0">
                        <a:effectLst/>
                        <a:latin typeface="Calibri" panose="020F0502020204030204" pitchFamily="34" charset="0"/>
                        <a:ea typeface="Calibri" panose="020F0502020204030204" pitchFamily="34" charset="0"/>
                        <a:cs typeface="B Lotus" panose="00000400000000000000" pitchFamily="2" charset="-78"/>
                      </a:endParaRPr>
                    </a:p>
                  </a:txBody>
                  <a:tcPr marL="39250" marR="39250" marT="0" marB="0" anchor="ctr"/>
                </a:tc>
                <a:tc>
                  <a:txBody>
                    <a:bodyPr/>
                    <a:lstStyle/>
                    <a:p>
                      <a:pPr algn="ctr">
                        <a:lnSpc>
                          <a:spcPct val="107000"/>
                        </a:lnSpc>
                        <a:spcAft>
                          <a:spcPts val="0"/>
                        </a:spcAft>
                      </a:pPr>
                      <a:r>
                        <a:rPr lang="en-US" sz="2000" dirty="0">
                          <a:effectLst/>
                          <a:latin typeface="Constantia" panose="02030602050306030303" pitchFamily="18" charset="0"/>
                        </a:rPr>
                        <a:t>Amazon.in</a:t>
                      </a:r>
                      <a:endParaRPr lang="en-US" sz="1400" dirty="0">
                        <a:effectLst/>
                        <a:latin typeface="Constantia" panose="02030602050306030303" pitchFamily="18" charset="0"/>
                        <a:ea typeface="Calibri" panose="020F0502020204030204" pitchFamily="34" charset="0"/>
                        <a:cs typeface="Arial" panose="020B0604020202020204" pitchFamily="34" charset="0"/>
                      </a:endParaRPr>
                    </a:p>
                  </a:txBody>
                  <a:tcPr marL="39250" marR="39250" marT="0" marB="0" anchor="ctr"/>
                </a:tc>
              </a:tr>
              <a:tr h="413513">
                <a:tc vMerge="1">
                  <a:txBody>
                    <a:bodyPr/>
                    <a:lstStyle/>
                    <a:p>
                      <a:endParaRPr lang="en-US"/>
                    </a:p>
                  </a:txBody>
                  <a:tcPr/>
                </a:tc>
                <a:tc>
                  <a:txBody>
                    <a:bodyPr/>
                    <a:lstStyle/>
                    <a:p>
                      <a:pPr algn="ctr">
                        <a:lnSpc>
                          <a:spcPct val="107000"/>
                        </a:lnSpc>
                        <a:spcAft>
                          <a:spcPts val="0"/>
                        </a:spcAft>
                      </a:pPr>
                      <a:r>
                        <a:rPr lang="ar-SA" sz="1400" dirty="0">
                          <a:effectLst/>
                          <a:cs typeface="B Lotus" panose="00000400000000000000" pitchFamily="2" charset="-78"/>
                        </a:rPr>
                        <a:t>ژاپن</a:t>
                      </a:r>
                      <a:endParaRPr lang="en-US" sz="600" dirty="0">
                        <a:effectLst/>
                        <a:latin typeface="Calibri" panose="020F0502020204030204" pitchFamily="34" charset="0"/>
                        <a:ea typeface="Calibri" panose="020F0502020204030204" pitchFamily="34" charset="0"/>
                        <a:cs typeface="B Lotus" panose="00000400000000000000" pitchFamily="2" charset="-78"/>
                      </a:endParaRPr>
                    </a:p>
                  </a:txBody>
                  <a:tcPr marL="39250" marR="39250" marT="0" marB="0" anchor="ctr"/>
                </a:tc>
                <a:tc>
                  <a:txBody>
                    <a:bodyPr/>
                    <a:lstStyle/>
                    <a:p>
                      <a:pPr algn="ctr">
                        <a:lnSpc>
                          <a:spcPct val="107000"/>
                        </a:lnSpc>
                        <a:spcAft>
                          <a:spcPts val="0"/>
                        </a:spcAft>
                      </a:pPr>
                      <a:r>
                        <a:rPr lang="en-US" sz="2000" dirty="0">
                          <a:effectLst/>
                          <a:latin typeface="Constantia" panose="02030602050306030303" pitchFamily="18" charset="0"/>
                        </a:rPr>
                        <a:t>Amazon.co.jp</a:t>
                      </a:r>
                      <a:endParaRPr lang="en-US" sz="1400" dirty="0">
                        <a:effectLst/>
                        <a:latin typeface="Constantia" panose="02030602050306030303" pitchFamily="18" charset="0"/>
                        <a:ea typeface="Calibri" panose="020F0502020204030204" pitchFamily="34" charset="0"/>
                        <a:cs typeface="Arial" panose="020B0604020202020204" pitchFamily="34" charset="0"/>
                      </a:endParaRPr>
                    </a:p>
                  </a:txBody>
                  <a:tcPr marL="39250" marR="39250" marT="0" marB="0" anchor="ctr"/>
                </a:tc>
              </a:tr>
              <a:tr h="354438">
                <a:tc rowSpan="6">
                  <a:txBody>
                    <a:bodyPr/>
                    <a:lstStyle/>
                    <a:p>
                      <a:pPr algn="ctr">
                        <a:lnSpc>
                          <a:spcPct val="107000"/>
                        </a:lnSpc>
                        <a:spcAft>
                          <a:spcPts val="0"/>
                        </a:spcAft>
                      </a:pPr>
                      <a:r>
                        <a:rPr lang="ar-SA" sz="1800">
                          <a:effectLst/>
                          <a:cs typeface="B Nazanin" panose="00000400000000000000" pitchFamily="2" charset="-78"/>
                        </a:rPr>
                        <a:t>اروپا</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39250" marR="39250" marT="0" marB="0" anchor="ctr"/>
                </a:tc>
                <a:tc>
                  <a:txBody>
                    <a:bodyPr/>
                    <a:lstStyle/>
                    <a:p>
                      <a:pPr algn="ctr">
                        <a:lnSpc>
                          <a:spcPct val="107000"/>
                        </a:lnSpc>
                        <a:spcAft>
                          <a:spcPts val="0"/>
                        </a:spcAft>
                      </a:pPr>
                      <a:r>
                        <a:rPr lang="ar-SA" sz="1400">
                          <a:effectLst/>
                          <a:cs typeface="B Lotus" panose="00000400000000000000" pitchFamily="2" charset="-78"/>
                        </a:rPr>
                        <a:t>فرانسه</a:t>
                      </a:r>
                      <a:endParaRPr lang="en-US" sz="600">
                        <a:effectLst/>
                        <a:latin typeface="Calibri" panose="020F0502020204030204" pitchFamily="34" charset="0"/>
                        <a:ea typeface="Calibri" panose="020F0502020204030204" pitchFamily="34" charset="0"/>
                        <a:cs typeface="B Lotus" panose="00000400000000000000" pitchFamily="2" charset="-78"/>
                      </a:endParaRPr>
                    </a:p>
                  </a:txBody>
                  <a:tcPr marL="39250" marR="39250" marT="0" marB="0" anchor="ctr"/>
                </a:tc>
                <a:tc>
                  <a:txBody>
                    <a:bodyPr/>
                    <a:lstStyle/>
                    <a:p>
                      <a:pPr algn="ctr">
                        <a:lnSpc>
                          <a:spcPct val="107000"/>
                        </a:lnSpc>
                        <a:spcAft>
                          <a:spcPts val="0"/>
                        </a:spcAft>
                      </a:pPr>
                      <a:r>
                        <a:rPr lang="en-US" sz="2000" dirty="0">
                          <a:effectLst/>
                          <a:latin typeface="Constantia" panose="02030602050306030303" pitchFamily="18" charset="0"/>
                        </a:rPr>
                        <a:t>Amazon.fr</a:t>
                      </a:r>
                      <a:endParaRPr lang="en-US" sz="1400" dirty="0">
                        <a:effectLst/>
                        <a:latin typeface="Constantia" panose="02030602050306030303" pitchFamily="18" charset="0"/>
                        <a:ea typeface="Calibri" panose="020F0502020204030204" pitchFamily="34" charset="0"/>
                        <a:cs typeface="Arial" panose="020B0604020202020204" pitchFamily="34" charset="0"/>
                      </a:endParaRPr>
                    </a:p>
                  </a:txBody>
                  <a:tcPr marL="39250" marR="39250" marT="0" marB="0" anchor="ctr"/>
                </a:tc>
              </a:tr>
              <a:tr h="503919">
                <a:tc vMerge="1">
                  <a:txBody>
                    <a:bodyPr/>
                    <a:lstStyle/>
                    <a:p>
                      <a:endParaRPr lang="en-US"/>
                    </a:p>
                  </a:txBody>
                  <a:tcPr/>
                </a:tc>
                <a:tc>
                  <a:txBody>
                    <a:bodyPr/>
                    <a:lstStyle/>
                    <a:p>
                      <a:pPr algn="ctr">
                        <a:lnSpc>
                          <a:spcPct val="107000"/>
                        </a:lnSpc>
                        <a:spcAft>
                          <a:spcPts val="0"/>
                        </a:spcAft>
                      </a:pPr>
                      <a:r>
                        <a:rPr lang="ar-SA" sz="1400" dirty="0">
                          <a:effectLst/>
                          <a:cs typeface="B Lotus" panose="00000400000000000000" pitchFamily="2" charset="-78"/>
                        </a:rPr>
                        <a:t>آلمان</a:t>
                      </a:r>
                      <a:endParaRPr lang="en-US" sz="600" dirty="0">
                        <a:effectLst/>
                        <a:latin typeface="Calibri" panose="020F0502020204030204" pitchFamily="34" charset="0"/>
                        <a:ea typeface="Calibri" panose="020F0502020204030204" pitchFamily="34" charset="0"/>
                        <a:cs typeface="B Lotus" panose="00000400000000000000" pitchFamily="2" charset="-78"/>
                      </a:endParaRPr>
                    </a:p>
                  </a:txBody>
                  <a:tcPr marL="39250" marR="39250" marT="0" marB="0" anchor="ctr"/>
                </a:tc>
                <a:tc>
                  <a:txBody>
                    <a:bodyPr/>
                    <a:lstStyle/>
                    <a:p>
                      <a:pPr algn="ctr">
                        <a:lnSpc>
                          <a:spcPct val="107000"/>
                        </a:lnSpc>
                        <a:spcAft>
                          <a:spcPts val="0"/>
                        </a:spcAft>
                      </a:pPr>
                      <a:r>
                        <a:rPr lang="en-US" sz="2000" dirty="0">
                          <a:effectLst/>
                          <a:latin typeface="Constantia" panose="02030602050306030303" pitchFamily="18" charset="0"/>
                        </a:rPr>
                        <a:t>Amazon.de</a:t>
                      </a:r>
                      <a:endParaRPr lang="en-US" sz="1400" dirty="0">
                        <a:effectLst/>
                        <a:latin typeface="Constantia" panose="02030602050306030303" pitchFamily="18" charset="0"/>
                        <a:ea typeface="Calibri" panose="020F0502020204030204" pitchFamily="34" charset="0"/>
                        <a:cs typeface="Arial" panose="020B0604020202020204" pitchFamily="34" charset="0"/>
                      </a:endParaRPr>
                    </a:p>
                  </a:txBody>
                  <a:tcPr marL="39250" marR="39250" marT="0" marB="0" anchor="ctr"/>
                </a:tc>
              </a:tr>
              <a:tr h="393992">
                <a:tc vMerge="1">
                  <a:txBody>
                    <a:bodyPr/>
                    <a:lstStyle/>
                    <a:p>
                      <a:endParaRPr lang="en-US"/>
                    </a:p>
                  </a:txBody>
                  <a:tcPr/>
                </a:tc>
                <a:tc>
                  <a:txBody>
                    <a:bodyPr/>
                    <a:lstStyle/>
                    <a:p>
                      <a:pPr algn="ctr">
                        <a:lnSpc>
                          <a:spcPct val="107000"/>
                        </a:lnSpc>
                        <a:spcAft>
                          <a:spcPts val="0"/>
                        </a:spcAft>
                      </a:pPr>
                      <a:r>
                        <a:rPr lang="ar-SA" sz="1400" dirty="0">
                          <a:effectLst/>
                          <a:cs typeface="B Lotus" panose="00000400000000000000" pitchFamily="2" charset="-78"/>
                        </a:rPr>
                        <a:t>ایتالیا</a:t>
                      </a:r>
                      <a:endParaRPr lang="en-US" sz="600" dirty="0">
                        <a:effectLst/>
                        <a:latin typeface="Calibri" panose="020F0502020204030204" pitchFamily="34" charset="0"/>
                        <a:ea typeface="Calibri" panose="020F0502020204030204" pitchFamily="34" charset="0"/>
                        <a:cs typeface="B Lotus" panose="00000400000000000000" pitchFamily="2" charset="-78"/>
                      </a:endParaRPr>
                    </a:p>
                  </a:txBody>
                  <a:tcPr marL="39250" marR="39250" marT="0" marB="0" anchor="ctr"/>
                </a:tc>
                <a:tc>
                  <a:txBody>
                    <a:bodyPr/>
                    <a:lstStyle/>
                    <a:p>
                      <a:pPr algn="ctr">
                        <a:lnSpc>
                          <a:spcPct val="107000"/>
                        </a:lnSpc>
                        <a:spcAft>
                          <a:spcPts val="0"/>
                        </a:spcAft>
                      </a:pPr>
                      <a:r>
                        <a:rPr lang="en-US" sz="2000">
                          <a:effectLst/>
                          <a:latin typeface="Constantia" panose="02030602050306030303" pitchFamily="18" charset="0"/>
                        </a:rPr>
                        <a:t>Amazon.it</a:t>
                      </a:r>
                      <a:endParaRPr lang="en-US" sz="1400">
                        <a:effectLst/>
                        <a:latin typeface="Constantia" panose="02030602050306030303" pitchFamily="18" charset="0"/>
                        <a:ea typeface="Calibri" panose="020F0502020204030204" pitchFamily="34" charset="0"/>
                        <a:cs typeface="Arial" panose="020B0604020202020204" pitchFamily="34" charset="0"/>
                      </a:endParaRPr>
                    </a:p>
                  </a:txBody>
                  <a:tcPr marL="39250" marR="39250" marT="0" marB="0" anchor="ctr"/>
                </a:tc>
              </a:tr>
              <a:tr h="457688">
                <a:tc vMerge="1">
                  <a:txBody>
                    <a:bodyPr/>
                    <a:lstStyle/>
                    <a:p>
                      <a:endParaRPr lang="en-US"/>
                    </a:p>
                  </a:txBody>
                  <a:tcPr/>
                </a:tc>
                <a:tc>
                  <a:txBody>
                    <a:bodyPr/>
                    <a:lstStyle/>
                    <a:p>
                      <a:pPr algn="ctr">
                        <a:lnSpc>
                          <a:spcPct val="107000"/>
                        </a:lnSpc>
                        <a:spcAft>
                          <a:spcPts val="0"/>
                        </a:spcAft>
                      </a:pPr>
                      <a:r>
                        <a:rPr lang="ar-SA" sz="1400" dirty="0">
                          <a:effectLst/>
                          <a:cs typeface="B Lotus" panose="00000400000000000000" pitchFamily="2" charset="-78"/>
                        </a:rPr>
                        <a:t>هلند</a:t>
                      </a:r>
                      <a:endParaRPr lang="en-US" sz="600" dirty="0">
                        <a:effectLst/>
                        <a:latin typeface="Calibri" panose="020F0502020204030204" pitchFamily="34" charset="0"/>
                        <a:ea typeface="Calibri" panose="020F0502020204030204" pitchFamily="34" charset="0"/>
                        <a:cs typeface="B Lotus" panose="00000400000000000000" pitchFamily="2" charset="-78"/>
                      </a:endParaRPr>
                    </a:p>
                  </a:txBody>
                  <a:tcPr marL="39250" marR="39250" marT="0" marB="0" anchor="ctr"/>
                </a:tc>
                <a:tc>
                  <a:txBody>
                    <a:bodyPr/>
                    <a:lstStyle/>
                    <a:p>
                      <a:pPr algn="ctr">
                        <a:lnSpc>
                          <a:spcPct val="107000"/>
                        </a:lnSpc>
                        <a:spcAft>
                          <a:spcPts val="0"/>
                        </a:spcAft>
                      </a:pPr>
                      <a:r>
                        <a:rPr lang="en-US" sz="2000" dirty="0">
                          <a:effectLst/>
                          <a:latin typeface="Constantia" panose="02030602050306030303" pitchFamily="18" charset="0"/>
                        </a:rPr>
                        <a:t>Amazon.nl</a:t>
                      </a:r>
                      <a:endParaRPr lang="en-US" sz="1400" dirty="0">
                        <a:effectLst/>
                        <a:latin typeface="Constantia" panose="02030602050306030303" pitchFamily="18" charset="0"/>
                        <a:ea typeface="Calibri" panose="020F0502020204030204" pitchFamily="34" charset="0"/>
                        <a:cs typeface="Arial" panose="020B0604020202020204" pitchFamily="34" charset="0"/>
                      </a:endParaRPr>
                    </a:p>
                  </a:txBody>
                  <a:tcPr marL="39250" marR="39250" marT="0" marB="0" anchor="ctr"/>
                </a:tc>
              </a:tr>
              <a:tr h="434572">
                <a:tc vMerge="1">
                  <a:txBody>
                    <a:bodyPr/>
                    <a:lstStyle/>
                    <a:p>
                      <a:endParaRPr lang="en-US"/>
                    </a:p>
                  </a:txBody>
                  <a:tcPr/>
                </a:tc>
                <a:tc>
                  <a:txBody>
                    <a:bodyPr/>
                    <a:lstStyle/>
                    <a:p>
                      <a:pPr algn="ctr">
                        <a:lnSpc>
                          <a:spcPct val="107000"/>
                        </a:lnSpc>
                        <a:spcAft>
                          <a:spcPts val="0"/>
                        </a:spcAft>
                      </a:pPr>
                      <a:r>
                        <a:rPr lang="ar-SA" sz="1400" dirty="0">
                          <a:effectLst/>
                          <a:cs typeface="B Lotus" panose="00000400000000000000" pitchFamily="2" charset="-78"/>
                        </a:rPr>
                        <a:t>اسپانیا</a:t>
                      </a:r>
                      <a:endParaRPr lang="en-US" sz="600" dirty="0">
                        <a:effectLst/>
                        <a:latin typeface="Calibri" panose="020F0502020204030204" pitchFamily="34" charset="0"/>
                        <a:ea typeface="Calibri" panose="020F0502020204030204" pitchFamily="34" charset="0"/>
                        <a:cs typeface="B Lotus" panose="00000400000000000000" pitchFamily="2" charset="-78"/>
                      </a:endParaRPr>
                    </a:p>
                  </a:txBody>
                  <a:tcPr marL="39250" marR="39250" marT="0" marB="0" anchor="ctr"/>
                </a:tc>
                <a:tc>
                  <a:txBody>
                    <a:bodyPr/>
                    <a:lstStyle/>
                    <a:p>
                      <a:pPr algn="ctr">
                        <a:lnSpc>
                          <a:spcPct val="107000"/>
                        </a:lnSpc>
                        <a:spcAft>
                          <a:spcPts val="0"/>
                        </a:spcAft>
                      </a:pPr>
                      <a:r>
                        <a:rPr lang="en-US" sz="2000" dirty="0">
                          <a:effectLst/>
                          <a:latin typeface="Constantia" panose="02030602050306030303" pitchFamily="18" charset="0"/>
                        </a:rPr>
                        <a:t>Amazon.es</a:t>
                      </a:r>
                      <a:endParaRPr lang="en-US" sz="1400" dirty="0">
                        <a:effectLst/>
                        <a:latin typeface="Constantia" panose="02030602050306030303" pitchFamily="18" charset="0"/>
                        <a:ea typeface="Calibri" panose="020F0502020204030204" pitchFamily="34" charset="0"/>
                        <a:cs typeface="Arial" panose="020B0604020202020204" pitchFamily="34" charset="0"/>
                      </a:endParaRPr>
                    </a:p>
                  </a:txBody>
                  <a:tcPr marL="39250" marR="39250" marT="0" marB="0" anchor="ctr"/>
                </a:tc>
              </a:tr>
              <a:tr h="354438">
                <a:tc vMerge="1">
                  <a:txBody>
                    <a:bodyPr/>
                    <a:lstStyle/>
                    <a:p>
                      <a:endParaRPr lang="en-US"/>
                    </a:p>
                  </a:txBody>
                  <a:tcPr/>
                </a:tc>
                <a:tc>
                  <a:txBody>
                    <a:bodyPr/>
                    <a:lstStyle/>
                    <a:p>
                      <a:pPr algn="ctr">
                        <a:lnSpc>
                          <a:spcPct val="107000"/>
                        </a:lnSpc>
                        <a:spcAft>
                          <a:spcPts val="0"/>
                        </a:spcAft>
                      </a:pPr>
                      <a:r>
                        <a:rPr lang="ar-SA" sz="1400" dirty="0">
                          <a:effectLst/>
                          <a:cs typeface="B Lotus" panose="00000400000000000000" pitchFamily="2" charset="-78"/>
                        </a:rPr>
                        <a:t>انگلستان</a:t>
                      </a:r>
                      <a:endParaRPr lang="en-US" sz="600" dirty="0">
                        <a:effectLst/>
                        <a:latin typeface="Calibri" panose="020F0502020204030204" pitchFamily="34" charset="0"/>
                        <a:ea typeface="Calibri" panose="020F0502020204030204" pitchFamily="34" charset="0"/>
                        <a:cs typeface="B Lotus" panose="00000400000000000000" pitchFamily="2" charset="-78"/>
                      </a:endParaRPr>
                    </a:p>
                  </a:txBody>
                  <a:tcPr marL="39250" marR="39250" marT="0" marB="0" anchor="ctr"/>
                </a:tc>
                <a:tc>
                  <a:txBody>
                    <a:bodyPr/>
                    <a:lstStyle/>
                    <a:p>
                      <a:pPr algn="ctr">
                        <a:lnSpc>
                          <a:spcPct val="107000"/>
                        </a:lnSpc>
                        <a:spcAft>
                          <a:spcPts val="0"/>
                        </a:spcAft>
                      </a:pPr>
                      <a:r>
                        <a:rPr lang="en-US" sz="2000" dirty="0">
                          <a:effectLst/>
                          <a:latin typeface="Constantia" panose="02030602050306030303" pitchFamily="18" charset="0"/>
                        </a:rPr>
                        <a:t>Amazon.co.uk</a:t>
                      </a:r>
                      <a:endParaRPr lang="en-US" sz="1400" dirty="0">
                        <a:effectLst/>
                        <a:latin typeface="Constantia" panose="02030602050306030303" pitchFamily="18" charset="0"/>
                        <a:ea typeface="Calibri" panose="020F0502020204030204" pitchFamily="34" charset="0"/>
                        <a:cs typeface="Arial" panose="020B0604020202020204" pitchFamily="34" charset="0"/>
                      </a:endParaRPr>
                    </a:p>
                  </a:txBody>
                  <a:tcPr marL="39250" marR="39250" marT="0" marB="0" anchor="ctr"/>
                </a:tc>
              </a:tr>
              <a:tr h="359575">
                <a:tc rowSpan="3">
                  <a:txBody>
                    <a:bodyPr/>
                    <a:lstStyle/>
                    <a:p>
                      <a:pPr algn="ctr">
                        <a:lnSpc>
                          <a:spcPct val="107000"/>
                        </a:lnSpc>
                        <a:spcAft>
                          <a:spcPts val="0"/>
                        </a:spcAft>
                      </a:pPr>
                      <a:r>
                        <a:rPr lang="ar-SA" sz="1800">
                          <a:effectLst/>
                          <a:cs typeface="B Nazanin" panose="00000400000000000000" pitchFamily="2" charset="-78"/>
                        </a:rPr>
                        <a:t>آمریکای شمالی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39250" marR="39250" marT="0" marB="0" anchor="ctr"/>
                </a:tc>
                <a:tc>
                  <a:txBody>
                    <a:bodyPr/>
                    <a:lstStyle/>
                    <a:p>
                      <a:pPr algn="ctr">
                        <a:lnSpc>
                          <a:spcPct val="107000"/>
                        </a:lnSpc>
                        <a:spcAft>
                          <a:spcPts val="0"/>
                        </a:spcAft>
                      </a:pPr>
                      <a:r>
                        <a:rPr lang="ar-SA" sz="1400">
                          <a:effectLst/>
                          <a:cs typeface="B Lotus" panose="00000400000000000000" pitchFamily="2" charset="-78"/>
                        </a:rPr>
                        <a:t>کانادا</a:t>
                      </a:r>
                      <a:endParaRPr lang="en-US" sz="600">
                        <a:effectLst/>
                        <a:latin typeface="Calibri" panose="020F0502020204030204" pitchFamily="34" charset="0"/>
                        <a:ea typeface="Calibri" panose="020F0502020204030204" pitchFamily="34" charset="0"/>
                        <a:cs typeface="B Lotus" panose="00000400000000000000" pitchFamily="2" charset="-78"/>
                      </a:endParaRPr>
                    </a:p>
                  </a:txBody>
                  <a:tcPr marL="39250" marR="39250" marT="0" marB="0" anchor="ctr"/>
                </a:tc>
                <a:tc>
                  <a:txBody>
                    <a:bodyPr/>
                    <a:lstStyle/>
                    <a:p>
                      <a:pPr algn="ctr">
                        <a:lnSpc>
                          <a:spcPct val="107000"/>
                        </a:lnSpc>
                        <a:spcAft>
                          <a:spcPts val="0"/>
                        </a:spcAft>
                      </a:pPr>
                      <a:r>
                        <a:rPr lang="en-US" sz="2000" dirty="0">
                          <a:effectLst/>
                          <a:latin typeface="Constantia" panose="02030602050306030303" pitchFamily="18" charset="0"/>
                        </a:rPr>
                        <a:t>Amazon.ca</a:t>
                      </a:r>
                      <a:endParaRPr lang="en-US" sz="1400" dirty="0">
                        <a:effectLst/>
                        <a:latin typeface="Constantia" panose="02030602050306030303" pitchFamily="18" charset="0"/>
                        <a:ea typeface="Calibri" panose="020F0502020204030204" pitchFamily="34" charset="0"/>
                        <a:cs typeface="Arial" panose="020B0604020202020204" pitchFamily="34" charset="0"/>
                      </a:endParaRPr>
                    </a:p>
                  </a:txBody>
                  <a:tcPr marL="39250" marR="39250" marT="0" marB="0" anchor="ctr"/>
                </a:tc>
              </a:tr>
              <a:tr h="437141">
                <a:tc vMerge="1">
                  <a:txBody>
                    <a:bodyPr/>
                    <a:lstStyle/>
                    <a:p>
                      <a:endParaRPr lang="en-US"/>
                    </a:p>
                  </a:txBody>
                  <a:tcPr/>
                </a:tc>
                <a:tc>
                  <a:txBody>
                    <a:bodyPr/>
                    <a:lstStyle/>
                    <a:p>
                      <a:pPr algn="ctr">
                        <a:lnSpc>
                          <a:spcPct val="107000"/>
                        </a:lnSpc>
                        <a:spcAft>
                          <a:spcPts val="0"/>
                        </a:spcAft>
                      </a:pPr>
                      <a:r>
                        <a:rPr lang="ar-SA" sz="1400" dirty="0">
                          <a:effectLst/>
                          <a:cs typeface="B Lotus" panose="00000400000000000000" pitchFamily="2" charset="-78"/>
                        </a:rPr>
                        <a:t>مکزیک</a:t>
                      </a:r>
                      <a:endParaRPr lang="en-US" sz="600" dirty="0">
                        <a:effectLst/>
                        <a:latin typeface="Calibri" panose="020F0502020204030204" pitchFamily="34" charset="0"/>
                        <a:ea typeface="Calibri" panose="020F0502020204030204" pitchFamily="34" charset="0"/>
                        <a:cs typeface="B Lotus" panose="00000400000000000000" pitchFamily="2" charset="-78"/>
                      </a:endParaRPr>
                    </a:p>
                  </a:txBody>
                  <a:tcPr marL="39250" marR="39250" marT="0" marB="0" anchor="ctr"/>
                </a:tc>
                <a:tc>
                  <a:txBody>
                    <a:bodyPr/>
                    <a:lstStyle/>
                    <a:p>
                      <a:pPr algn="ctr">
                        <a:lnSpc>
                          <a:spcPct val="107000"/>
                        </a:lnSpc>
                        <a:spcAft>
                          <a:spcPts val="0"/>
                        </a:spcAft>
                      </a:pPr>
                      <a:r>
                        <a:rPr lang="en-US" sz="2000" dirty="0">
                          <a:effectLst/>
                          <a:latin typeface="Constantia" panose="02030602050306030303" pitchFamily="18" charset="0"/>
                        </a:rPr>
                        <a:t>Amazon.com.mx</a:t>
                      </a:r>
                      <a:endParaRPr lang="en-US" sz="1400" dirty="0">
                        <a:effectLst/>
                        <a:latin typeface="Constantia" panose="02030602050306030303" pitchFamily="18" charset="0"/>
                        <a:ea typeface="Calibri" panose="020F0502020204030204" pitchFamily="34" charset="0"/>
                        <a:cs typeface="Arial" panose="020B0604020202020204" pitchFamily="34" charset="0"/>
                      </a:endParaRPr>
                    </a:p>
                  </a:txBody>
                  <a:tcPr marL="39250" marR="39250" marT="0" marB="0" anchor="ctr"/>
                </a:tc>
              </a:tr>
              <a:tr h="429436">
                <a:tc vMerge="1">
                  <a:txBody>
                    <a:bodyPr/>
                    <a:lstStyle/>
                    <a:p>
                      <a:endParaRPr lang="en-US"/>
                    </a:p>
                  </a:txBody>
                  <a:tcPr/>
                </a:tc>
                <a:tc>
                  <a:txBody>
                    <a:bodyPr/>
                    <a:lstStyle/>
                    <a:p>
                      <a:pPr algn="ctr">
                        <a:lnSpc>
                          <a:spcPct val="107000"/>
                        </a:lnSpc>
                        <a:spcAft>
                          <a:spcPts val="0"/>
                        </a:spcAft>
                      </a:pPr>
                      <a:r>
                        <a:rPr lang="ar-SA" sz="1400" dirty="0">
                          <a:effectLst/>
                          <a:cs typeface="B Lotus" panose="00000400000000000000" pitchFamily="2" charset="-78"/>
                        </a:rPr>
                        <a:t>ایالات متحده</a:t>
                      </a:r>
                      <a:endParaRPr lang="en-US" sz="600" dirty="0">
                        <a:effectLst/>
                        <a:latin typeface="Calibri" panose="020F0502020204030204" pitchFamily="34" charset="0"/>
                        <a:ea typeface="Calibri" panose="020F0502020204030204" pitchFamily="34" charset="0"/>
                        <a:cs typeface="B Lotus" panose="00000400000000000000" pitchFamily="2" charset="-78"/>
                      </a:endParaRPr>
                    </a:p>
                  </a:txBody>
                  <a:tcPr marL="39250" marR="39250" marT="0" marB="0" anchor="ctr"/>
                </a:tc>
                <a:tc>
                  <a:txBody>
                    <a:bodyPr/>
                    <a:lstStyle/>
                    <a:p>
                      <a:pPr algn="ctr">
                        <a:lnSpc>
                          <a:spcPct val="107000"/>
                        </a:lnSpc>
                        <a:spcAft>
                          <a:spcPts val="0"/>
                        </a:spcAft>
                      </a:pPr>
                      <a:r>
                        <a:rPr lang="en-US" sz="2000" dirty="0">
                          <a:effectLst/>
                          <a:latin typeface="Constantia" panose="02030602050306030303" pitchFamily="18" charset="0"/>
                        </a:rPr>
                        <a:t>Amazon.com</a:t>
                      </a:r>
                      <a:endParaRPr lang="en-US" sz="1400" dirty="0">
                        <a:effectLst/>
                        <a:latin typeface="Constantia" panose="02030602050306030303" pitchFamily="18" charset="0"/>
                        <a:ea typeface="Calibri" panose="020F0502020204030204" pitchFamily="34" charset="0"/>
                        <a:cs typeface="Arial" panose="020B0604020202020204" pitchFamily="34" charset="0"/>
                      </a:endParaRPr>
                    </a:p>
                  </a:txBody>
                  <a:tcPr marL="39250" marR="39250" marT="0" marB="0" anchor="ctr"/>
                </a:tc>
              </a:tr>
              <a:tr h="378582">
                <a:tc>
                  <a:txBody>
                    <a:bodyPr/>
                    <a:lstStyle/>
                    <a:p>
                      <a:pPr algn="ctr">
                        <a:lnSpc>
                          <a:spcPct val="107000"/>
                        </a:lnSpc>
                        <a:spcAft>
                          <a:spcPts val="0"/>
                        </a:spcAft>
                      </a:pPr>
                      <a:r>
                        <a:rPr lang="ar-SA" sz="1800">
                          <a:effectLst/>
                          <a:cs typeface="B Nazanin" panose="00000400000000000000" pitchFamily="2" charset="-78"/>
                        </a:rPr>
                        <a:t>اقیانوسیه</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39250" marR="39250" marT="0" marB="0" anchor="ctr"/>
                </a:tc>
                <a:tc>
                  <a:txBody>
                    <a:bodyPr/>
                    <a:lstStyle/>
                    <a:p>
                      <a:pPr algn="ctr">
                        <a:lnSpc>
                          <a:spcPct val="107000"/>
                        </a:lnSpc>
                        <a:spcAft>
                          <a:spcPts val="0"/>
                        </a:spcAft>
                      </a:pPr>
                      <a:r>
                        <a:rPr lang="ar-SA" sz="1400" dirty="0">
                          <a:effectLst/>
                          <a:cs typeface="B Lotus" panose="00000400000000000000" pitchFamily="2" charset="-78"/>
                        </a:rPr>
                        <a:t>استرالیا</a:t>
                      </a:r>
                      <a:endParaRPr lang="en-US" sz="600" dirty="0">
                        <a:effectLst/>
                        <a:latin typeface="Calibri" panose="020F0502020204030204" pitchFamily="34" charset="0"/>
                        <a:ea typeface="Calibri" panose="020F0502020204030204" pitchFamily="34" charset="0"/>
                        <a:cs typeface="B Lotus" panose="00000400000000000000" pitchFamily="2" charset="-78"/>
                      </a:endParaRPr>
                    </a:p>
                  </a:txBody>
                  <a:tcPr marL="39250" marR="39250" marT="0" marB="0" anchor="ctr"/>
                </a:tc>
                <a:tc>
                  <a:txBody>
                    <a:bodyPr/>
                    <a:lstStyle/>
                    <a:p>
                      <a:pPr algn="ctr">
                        <a:lnSpc>
                          <a:spcPct val="107000"/>
                        </a:lnSpc>
                        <a:spcAft>
                          <a:spcPts val="0"/>
                        </a:spcAft>
                      </a:pPr>
                      <a:r>
                        <a:rPr lang="en-US" sz="2000" dirty="0">
                          <a:effectLst/>
                          <a:latin typeface="Constantia" panose="02030602050306030303" pitchFamily="18" charset="0"/>
                        </a:rPr>
                        <a:t>Amazon.com.au</a:t>
                      </a:r>
                      <a:endParaRPr lang="en-US" sz="1400" dirty="0">
                        <a:effectLst/>
                        <a:latin typeface="Constantia" panose="02030602050306030303" pitchFamily="18" charset="0"/>
                        <a:ea typeface="Calibri" panose="020F0502020204030204" pitchFamily="34" charset="0"/>
                        <a:cs typeface="Arial" panose="020B0604020202020204" pitchFamily="34" charset="0"/>
                      </a:endParaRPr>
                    </a:p>
                  </a:txBody>
                  <a:tcPr marL="39250" marR="39250" marT="0" marB="0" anchor="ctr"/>
                </a:tc>
              </a:tr>
              <a:tr h="446387">
                <a:tc>
                  <a:txBody>
                    <a:bodyPr/>
                    <a:lstStyle/>
                    <a:p>
                      <a:pPr algn="ctr">
                        <a:lnSpc>
                          <a:spcPct val="107000"/>
                        </a:lnSpc>
                        <a:spcAft>
                          <a:spcPts val="0"/>
                        </a:spcAft>
                      </a:pPr>
                      <a:r>
                        <a:rPr lang="ar-SA" sz="1800" dirty="0">
                          <a:effectLst/>
                          <a:cs typeface="B Nazanin" panose="00000400000000000000" pitchFamily="2" charset="-78"/>
                        </a:rPr>
                        <a:t>آمریکای جنوبی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39250" marR="39250" marT="0" marB="0" anchor="ctr"/>
                </a:tc>
                <a:tc>
                  <a:txBody>
                    <a:bodyPr/>
                    <a:lstStyle/>
                    <a:p>
                      <a:pPr algn="ctr">
                        <a:lnSpc>
                          <a:spcPct val="107000"/>
                        </a:lnSpc>
                        <a:spcAft>
                          <a:spcPts val="0"/>
                        </a:spcAft>
                      </a:pPr>
                      <a:r>
                        <a:rPr lang="ar-SA" sz="1400" dirty="0">
                          <a:effectLst/>
                          <a:cs typeface="B Lotus" panose="00000400000000000000" pitchFamily="2" charset="-78"/>
                        </a:rPr>
                        <a:t>برزیل</a:t>
                      </a:r>
                      <a:endParaRPr lang="en-US" sz="600" dirty="0">
                        <a:effectLst/>
                        <a:latin typeface="Calibri" panose="020F0502020204030204" pitchFamily="34" charset="0"/>
                        <a:ea typeface="Calibri" panose="020F0502020204030204" pitchFamily="34" charset="0"/>
                        <a:cs typeface="B Lotus" panose="00000400000000000000" pitchFamily="2" charset="-78"/>
                      </a:endParaRPr>
                    </a:p>
                  </a:txBody>
                  <a:tcPr marL="39250" marR="39250" marT="0" marB="0" anchor="ctr"/>
                </a:tc>
                <a:tc>
                  <a:txBody>
                    <a:bodyPr/>
                    <a:lstStyle/>
                    <a:p>
                      <a:pPr algn="ctr">
                        <a:lnSpc>
                          <a:spcPct val="107000"/>
                        </a:lnSpc>
                        <a:spcAft>
                          <a:spcPts val="0"/>
                        </a:spcAft>
                      </a:pPr>
                      <a:r>
                        <a:rPr lang="en-US" sz="2000" dirty="0">
                          <a:effectLst/>
                          <a:latin typeface="Constantia" panose="02030602050306030303" pitchFamily="18" charset="0"/>
                        </a:rPr>
                        <a:t>Amazon.com.br</a:t>
                      </a:r>
                      <a:endParaRPr lang="en-US" sz="1400" dirty="0">
                        <a:effectLst/>
                        <a:latin typeface="Constantia" panose="02030602050306030303" pitchFamily="18" charset="0"/>
                        <a:ea typeface="Calibri" panose="020F0502020204030204" pitchFamily="34" charset="0"/>
                        <a:cs typeface="Arial" panose="020B0604020202020204" pitchFamily="34" charset="0"/>
                      </a:endParaRPr>
                    </a:p>
                  </a:txBody>
                  <a:tcPr marL="39250" marR="39250" marT="0" marB="0" anchor="ctr"/>
                </a:tc>
              </a:tr>
            </a:tbl>
          </a:graphicData>
        </a:graphic>
      </p:graphicFrame>
    </p:spTree>
    <p:extLst>
      <p:ext uri="{BB962C8B-B14F-4D97-AF65-F5344CB8AC3E}">
        <p14:creationId xmlns:p14="http://schemas.microsoft.com/office/powerpoint/2010/main" val="3682046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ثبوت</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3" name="Content Placeholder 2"/>
          <p:cNvSpPr>
            <a:spLocks noGrp="1"/>
          </p:cNvSpPr>
          <p:nvPr>
            <p:ph idx="1"/>
          </p:nvPr>
        </p:nvSpPr>
        <p:spPr>
          <a:xfrm>
            <a:off x="838200" y="1399740"/>
            <a:ext cx="10515600" cy="4351338"/>
          </a:xfrm>
        </p:spPr>
        <p:txBody>
          <a:bodyPr>
            <a:normAutofit/>
          </a:bodyPr>
          <a:lstStyle/>
          <a:p>
            <a:pPr marL="0" indent="0" algn="r" rtl="1">
              <a:buNone/>
            </a:pPr>
            <a:r>
              <a:rPr lang="fa-IR" dirty="0" smtClean="0">
                <a:cs typeface="B Lotus" panose="00000400000000000000" pitchFamily="2" charset="-78"/>
              </a:rPr>
              <a:t>آمازون مبلغ 857 میلیون دلار درآمد را در سه ماهه اخیر گزارش کرده، که به صورت سه بار متوالی بیانگر یک رکورد برای سود می باشد. </a:t>
            </a:r>
          </a:p>
          <a:p>
            <a:pPr marL="0" indent="0" algn="r" rtl="1">
              <a:buNone/>
            </a:pPr>
            <a:r>
              <a:rPr lang="fa-IR" dirty="0" smtClean="0">
                <a:cs typeface="B Lotus" panose="00000400000000000000" pitchFamily="2" charset="-78"/>
              </a:rPr>
              <a:t> </a:t>
            </a:r>
            <a:endParaRPr lang="en-US" dirty="0">
              <a:cs typeface="B Lotus" panose="000004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278156"/>
            <a:ext cx="10058400" cy="3947836"/>
          </a:xfrm>
          <a:prstGeom prst="rect">
            <a:avLst/>
          </a:prstGeom>
        </p:spPr>
      </p:pic>
    </p:spTree>
    <p:extLst>
      <p:ext uri="{BB962C8B-B14F-4D97-AF65-F5344CB8AC3E}">
        <p14:creationId xmlns:p14="http://schemas.microsoft.com/office/powerpoint/2010/main" val="2282680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جدول زمانی</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939131974"/>
              </p:ext>
            </p:extLst>
          </p:nvPr>
        </p:nvGraphicFramePr>
        <p:xfrm>
          <a:off x="838200" y="1667439"/>
          <a:ext cx="10515600" cy="4983480"/>
        </p:xfrm>
        <a:graphic>
          <a:graphicData uri="http://schemas.openxmlformats.org/drawingml/2006/table">
            <a:tbl>
              <a:tblPr firstRow="1" bandRow="1">
                <a:tableStyleId>{5C22544A-7EE6-4342-B048-85BDC9FD1C3A}</a:tableStyleId>
              </a:tblPr>
              <a:tblGrid>
                <a:gridCol w="3505200"/>
                <a:gridCol w="3505200"/>
                <a:gridCol w="3505200"/>
              </a:tblGrid>
              <a:tr h="186463">
                <a:tc>
                  <a:txBody>
                    <a:bodyPr/>
                    <a:lstStyle/>
                    <a:p>
                      <a:pPr algn="ctr"/>
                      <a:r>
                        <a:rPr lang="en-US" dirty="0" smtClean="0">
                          <a:cs typeface="B Lotus" panose="00000400000000000000" pitchFamily="2" charset="-78"/>
                        </a:rPr>
                        <a:t>Amazon</a:t>
                      </a:r>
                      <a:r>
                        <a:rPr lang="en-US" baseline="0" dirty="0" smtClean="0">
                          <a:cs typeface="B Lotus" panose="00000400000000000000" pitchFamily="2" charset="-78"/>
                        </a:rPr>
                        <a:t>.com </a:t>
                      </a:r>
                      <a:r>
                        <a:rPr lang="fa-IR" baseline="0" dirty="0" smtClean="0">
                          <a:cs typeface="B Lotus" panose="00000400000000000000" pitchFamily="2" charset="-78"/>
                        </a:rPr>
                        <a:t>راه اندازی</a:t>
                      </a:r>
                      <a:endParaRPr lang="en-US" dirty="0">
                        <a:cs typeface="B Lotus" panose="00000400000000000000" pitchFamily="2" charset="-78"/>
                      </a:endParaRPr>
                    </a:p>
                  </a:txBody>
                  <a:tcPr/>
                </a:tc>
                <a:tc>
                  <a:txBody>
                    <a:bodyPr/>
                    <a:lstStyle/>
                    <a:p>
                      <a:r>
                        <a:rPr lang="fa-IR" dirty="0" smtClean="0"/>
                        <a:t>1995</a:t>
                      </a:r>
                      <a:endParaRPr lang="en-US" dirty="0"/>
                    </a:p>
                  </a:txBody>
                  <a:tcPr/>
                </a:tc>
                <a:tc>
                  <a:txBody>
                    <a:bodyPr/>
                    <a:lstStyle/>
                    <a:p>
                      <a:endParaRPr lang="en-US" dirty="0"/>
                    </a:p>
                  </a:txBody>
                  <a:tcPr/>
                </a:tc>
              </a:tr>
              <a:tr h="370840">
                <a:tc>
                  <a:txBody>
                    <a:bodyPr/>
                    <a:lstStyle/>
                    <a:p>
                      <a:pPr algn="ctr"/>
                      <a:r>
                        <a:rPr lang="fa-IR" dirty="0" smtClean="0">
                          <a:cs typeface="B Lotus" panose="00000400000000000000" pitchFamily="2" charset="-78"/>
                        </a:rPr>
                        <a:t>راه اندازی فروشگاه موسیقی و فیلم</a:t>
                      </a:r>
                      <a:endParaRPr lang="en-US" dirty="0">
                        <a:cs typeface="B Lotus" panose="00000400000000000000" pitchFamily="2" charset="-78"/>
                      </a:endParaRPr>
                    </a:p>
                  </a:txBody>
                  <a:tcPr/>
                </a:tc>
                <a:tc>
                  <a:txBody>
                    <a:bodyPr/>
                    <a:lstStyle/>
                    <a:p>
                      <a:r>
                        <a:rPr lang="fa-IR" dirty="0" smtClean="0"/>
                        <a:t>1998</a:t>
                      </a:r>
                      <a:endParaRPr lang="en-US" dirty="0"/>
                    </a:p>
                  </a:txBody>
                  <a:tcPr/>
                </a:tc>
                <a:tc>
                  <a:txBody>
                    <a:bodyPr/>
                    <a:lstStyle/>
                    <a:p>
                      <a:r>
                        <a:rPr lang="en-US" dirty="0" err="1" smtClean="0"/>
                        <a:t>Planetall</a:t>
                      </a:r>
                      <a:r>
                        <a:rPr lang="en-US" dirty="0" smtClean="0"/>
                        <a:t>, jungle.com, bookpages.co.in</a:t>
                      </a:r>
                      <a:endParaRPr lang="en-US" dirty="0"/>
                    </a:p>
                  </a:txBody>
                  <a:tcPr/>
                </a:tc>
              </a:tr>
              <a:tr h="370840">
                <a:tc>
                  <a:txBody>
                    <a:bodyPr/>
                    <a:lstStyle/>
                    <a:p>
                      <a:pPr algn="ctr"/>
                      <a:endParaRPr lang="en-US" dirty="0">
                        <a:cs typeface="B Lotus" panose="00000400000000000000" pitchFamily="2" charset="-78"/>
                      </a:endParaRPr>
                    </a:p>
                  </a:txBody>
                  <a:tcPr/>
                </a:tc>
                <a:tc>
                  <a:txBody>
                    <a:bodyPr/>
                    <a:lstStyle/>
                    <a:p>
                      <a:r>
                        <a:rPr lang="fa-IR" dirty="0" smtClean="0"/>
                        <a:t>1999</a:t>
                      </a:r>
                      <a:endParaRPr lang="en-US" dirty="0"/>
                    </a:p>
                  </a:txBody>
                  <a:tcPr/>
                </a:tc>
                <a:tc>
                  <a:txBody>
                    <a:bodyPr/>
                    <a:lstStyle/>
                    <a:p>
                      <a:r>
                        <a:rPr lang="en-US" dirty="0" smtClean="0"/>
                        <a:t>IMDB</a:t>
                      </a:r>
                      <a:endParaRPr lang="en-US" dirty="0"/>
                    </a:p>
                  </a:txBody>
                  <a:tcPr/>
                </a:tc>
              </a:tr>
              <a:tr h="370840">
                <a:tc>
                  <a:txBody>
                    <a:bodyPr/>
                    <a:lstStyle/>
                    <a:p>
                      <a:pPr algn="ctr"/>
                      <a:r>
                        <a:rPr lang="fa-IR" dirty="0" smtClean="0">
                          <a:cs typeface="B Lotus" panose="00000400000000000000" pitchFamily="2" charset="-78"/>
                        </a:rPr>
                        <a:t>فروش شخص ثالث</a:t>
                      </a:r>
                      <a:endParaRPr lang="en-US" dirty="0">
                        <a:cs typeface="B Lotus" panose="00000400000000000000" pitchFamily="2" charset="-78"/>
                      </a:endParaRPr>
                    </a:p>
                  </a:txBody>
                  <a:tcPr/>
                </a:tc>
                <a:tc>
                  <a:txBody>
                    <a:bodyPr/>
                    <a:lstStyle/>
                    <a:p>
                      <a:r>
                        <a:rPr lang="fa-IR" dirty="0" smtClean="0"/>
                        <a:t>2003</a:t>
                      </a:r>
                      <a:endParaRPr lang="en-US" dirty="0"/>
                    </a:p>
                  </a:txBody>
                  <a:tcPr/>
                </a:tc>
                <a:tc>
                  <a:txBody>
                    <a:bodyPr/>
                    <a:lstStyle/>
                    <a:p>
                      <a:r>
                        <a:rPr lang="en-US" dirty="0" err="1" smtClean="0"/>
                        <a:t>Cdnow</a:t>
                      </a:r>
                      <a:endParaRPr lang="en-US" dirty="0"/>
                    </a:p>
                  </a:txBody>
                  <a:tcPr/>
                </a:tc>
              </a:tr>
              <a:tr h="370840">
                <a:tc>
                  <a:txBody>
                    <a:bodyPr/>
                    <a:lstStyle/>
                    <a:p>
                      <a:pPr algn="ctr"/>
                      <a:r>
                        <a:rPr lang="en-US" dirty="0" smtClean="0">
                          <a:cs typeface="B Lotus" panose="00000400000000000000" pitchFamily="2" charset="-78"/>
                        </a:rPr>
                        <a:t>Partner </a:t>
                      </a:r>
                      <a:r>
                        <a:rPr lang="en-US" dirty="0" err="1" smtClean="0">
                          <a:cs typeface="B Lotus" panose="00000400000000000000" pitchFamily="2" charset="-78"/>
                        </a:rPr>
                        <a:t>toysRU</a:t>
                      </a:r>
                      <a:endParaRPr lang="en-US" dirty="0">
                        <a:cs typeface="B Lotus" panose="00000400000000000000" pitchFamily="2" charset="-78"/>
                      </a:endParaRPr>
                    </a:p>
                  </a:txBody>
                  <a:tcPr/>
                </a:tc>
                <a:tc>
                  <a:txBody>
                    <a:bodyPr/>
                    <a:lstStyle/>
                    <a:p>
                      <a:r>
                        <a:rPr lang="fa-IR" dirty="0" smtClean="0"/>
                        <a:t>2004</a:t>
                      </a:r>
                      <a:endParaRPr lang="en-US" dirty="0"/>
                    </a:p>
                  </a:txBody>
                  <a:tcPr/>
                </a:tc>
                <a:tc>
                  <a:txBody>
                    <a:bodyPr/>
                    <a:lstStyle/>
                    <a:p>
                      <a:r>
                        <a:rPr lang="en-US" dirty="0" smtClean="0"/>
                        <a:t>Joyo.com</a:t>
                      </a:r>
                      <a:endParaRPr lang="en-US" dirty="0"/>
                    </a:p>
                  </a:txBody>
                  <a:tcPr/>
                </a:tc>
              </a:tr>
              <a:tr h="370840">
                <a:tc>
                  <a:txBody>
                    <a:bodyPr/>
                    <a:lstStyle/>
                    <a:p>
                      <a:pPr algn="ctr"/>
                      <a:r>
                        <a:rPr lang="fa-IR" baseline="0" dirty="0" smtClean="0">
                          <a:cs typeface="B Lotus" panose="00000400000000000000" pitchFamily="2" charset="-78"/>
                        </a:rPr>
                        <a:t> نشر آمازون</a:t>
                      </a:r>
                      <a:endParaRPr lang="en-US" dirty="0">
                        <a:cs typeface="B Lotus" panose="00000400000000000000" pitchFamily="2" charset="-78"/>
                      </a:endParaRPr>
                    </a:p>
                  </a:txBody>
                  <a:tcPr/>
                </a:tc>
                <a:tc>
                  <a:txBody>
                    <a:bodyPr/>
                    <a:lstStyle/>
                    <a:p>
                      <a:r>
                        <a:rPr lang="fa-IR" dirty="0" smtClean="0"/>
                        <a:t>2005</a:t>
                      </a:r>
                      <a:endParaRPr lang="en-US" dirty="0"/>
                    </a:p>
                  </a:txBody>
                  <a:tcPr/>
                </a:tc>
                <a:tc>
                  <a:txBody>
                    <a:bodyPr/>
                    <a:lstStyle/>
                    <a:p>
                      <a:r>
                        <a:rPr lang="en-US" dirty="0" err="1" smtClean="0"/>
                        <a:t>Booksurge</a:t>
                      </a:r>
                      <a:endParaRPr lang="en-US" dirty="0"/>
                    </a:p>
                  </a:txBody>
                  <a:tcPr/>
                </a:tc>
              </a:tr>
              <a:tr h="370840">
                <a:tc>
                  <a:txBody>
                    <a:bodyPr/>
                    <a:lstStyle/>
                    <a:p>
                      <a:pPr algn="ctr"/>
                      <a:r>
                        <a:rPr lang="fa-IR" dirty="0" smtClean="0">
                          <a:cs typeface="B Lotus" panose="00000400000000000000" pitchFamily="2" charset="-78"/>
                        </a:rPr>
                        <a:t>کتابخانه</a:t>
                      </a:r>
                      <a:endParaRPr lang="en-US" dirty="0">
                        <a:cs typeface="B Lotus" panose="00000400000000000000" pitchFamily="2" charset="-78"/>
                      </a:endParaRPr>
                    </a:p>
                  </a:txBody>
                  <a:tcPr/>
                </a:tc>
                <a:tc>
                  <a:txBody>
                    <a:bodyPr/>
                    <a:lstStyle/>
                    <a:p>
                      <a:r>
                        <a:rPr lang="fa-IR" dirty="0" smtClean="0"/>
                        <a:t>2007</a:t>
                      </a:r>
                      <a:endParaRPr lang="en-US" dirty="0"/>
                    </a:p>
                  </a:txBody>
                  <a:tcPr/>
                </a:tc>
                <a:tc>
                  <a:txBody>
                    <a:bodyPr/>
                    <a:lstStyle/>
                    <a:p>
                      <a:r>
                        <a:rPr lang="en-US" dirty="0" err="1" smtClean="0"/>
                        <a:t>Shopmob</a:t>
                      </a:r>
                      <a:endParaRPr lang="en-US" dirty="0"/>
                    </a:p>
                  </a:txBody>
                  <a:tcPr/>
                </a:tc>
              </a:tr>
              <a:tr h="370840">
                <a:tc>
                  <a:txBody>
                    <a:bodyPr/>
                    <a:lstStyle/>
                    <a:p>
                      <a:pPr algn="ctr"/>
                      <a:r>
                        <a:rPr lang="fa-IR" dirty="0" smtClean="0">
                          <a:cs typeface="B Lotus" panose="00000400000000000000" pitchFamily="2" charset="-78"/>
                        </a:rPr>
                        <a:t>حراجی</a:t>
                      </a:r>
                      <a:r>
                        <a:rPr lang="fa-IR" baseline="0" dirty="0" smtClean="0">
                          <a:cs typeface="B Lotus" panose="00000400000000000000" pitchFamily="2" charset="-78"/>
                        </a:rPr>
                        <a:t> آمازون</a:t>
                      </a:r>
                      <a:endParaRPr lang="en-US" dirty="0">
                        <a:cs typeface="B Lotus" panose="00000400000000000000" pitchFamily="2" charset="-78"/>
                      </a:endParaRPr>
                    </a:p>
                  </a:txBody>
                  <a:tcPr/>
                </a:tc>
                <a:tc>
                  <a:txBody>
                    <a:bodyPr/>
                    <a:lstStyle/>
                    <a:p>
                      <a:r>
                        <a:rPr lang="fa-IR" dirty="0" smtClean="0"/>
                        <a:t>2008</a:t>
                      </a:r>
                      <a:endParaRPr lang="en-US" dirty="0"/>
                    </a:p>
                  </a:txBody>
                  <a:tcPr/>
                </a:tc>
                <a:tc>
                  <a:txBody>
                    <a:bodyPr/>
                    <a:lstStyle/>
                    <a:p>
                      <a:r>
                        <a:rPr lang="en-US" dirty="0" err="1" smtClean="0"/>
                        <a:t>Dpreview</a:t>
                      </a:r>
                      <a:endParaRPr lang="en-US" dirty="0"/>
                    </a:p>
                  </a:txBody>
                  <a:tcPr/>
                </a:tc>
              </a:tr>
              <a:tr h="370840">
                <a:tc>
                  <a:txBody>
                    <a:bodyPr/>
                    <a:lstStyle/>
                    <a:p>
                      <a:pPr algn="ctr"/>
                      <a:r>
                        <a:rPr lang="en-US" dirty="0" smtClean="0">
                          <a:cs typeface="B Lotus" panose="00000400000000000000" pitchFamily="2" charset="-78"/>
                        </a:rPr>
                        <a:t>Kindle</a:t>
                      </a:r>
                      <a:r>
                        <a:rPr lang="en-US" baseline="0" dirty="0" smtClean="0">
                          <a:cs typeface="B Lotus" panose="00000400000000000000" pitchFamily="2" charset="-78"/>
                        </a:rPr>
                        <a:t> lunch</a:t>
                      </a:r>
                      <a:endParaRPr lang="en-US" dirty="0">
                        <a:cs typeface="B Lotus" panose="00000400000000000000" pitchFamily="2" charset="-78"/>
                      </a:endParaRPr>
                    </a:p>
                  </a:txBody>
                  <a:tcPr/>
                </a:tc>
                <a:tc>
                  <a:txBody>
                    <a:bodyPr/>
                    <a:lstStyle/>
                    <a:p>
                      <a:r>
                        <a:rPr lang="fa-IR" dirty="0" smtClean="0"/>
                        <a:t>2009</a:t>
                      </a:r>
                      <a:endParaRPr lang="en-US" dirty="0"/>
                    </a:p>
                  </a:txBody>
                  <a:tcPr/>
                </a:tc>
                <a:tc>
                  <a:txBody>
                    <a:bodyPr/>
                    <a:lstStyle/>
                    <a:p>
                      <a:r>
                        <a:rPr lang="en-US" dirty="0" err="1" smtClean="0"/>
                        <a:t>Abebooks</a:t>
                      </a:r>
                      <a:r>
                        <a:rPr lang="en-US" dirty="0" smtClean="0"/>
                        <a:t>, audible.com, bookfinder.com</a:t>
                      </a:r>
                      <a:endParaRPr lang="en-US" dirty="0"/>
                    </a:p>
                  </a:txBody>
                  <a:tcPr/>
                </a:tc>
              </a:tr>
              <a:tr h="370840">
                <a:tc>
                  <a:txBody>
                    <a:bodyPr/>
                    <a:lstStyle/>
                    <a:p>
                      <a:pPr algn="ctr"/>
                      <a:r>
                        <a:rPr lang="en-US" dirty="0" err="1" smtClean="0">
                          <a:cs typeface="B Lotus" panose="00000400000000000000" pitchFamily="2" charset="-78"/>
                        </a:rPr>
                        <a:t>Homegrocer</a:t>
                      </a:r>
                      <a:r>
                        <a:rPr lang="en-US" dirty="0" smtClean="0">
                          <a:cs typeface="B Lotus" panose="00000400000000000000" pitchFamily="2" charset="-78"/>
                        </a:rPr>
                        <a:t>- amazon fresh</a:t>
                      </a:r>
                      <a:endParaRPr lang="en-US" dirty="0">
                        <a:cs typeface="B Lotus" panose="00000400000000000000" pitchFamily="2" charset="-78"/>
                      </a:endParaRPr>
                    </a:p>
                  </a:txBody>
                  <a:tcPr/>
                </a:tc>
                <a:tc>
                  <a:txBody>
                    <a:bodyPr/>
                    <a:lstStyle/>
                    <a:p>
                      <a:r>
                        <a:rPr lang="fa-IR" dirty="0" smtClean="0"/>
                        <a:t>2010</a:t>
                      </a:r>
                      <a:endParaRPr lang="en-US" dirty="0"/>
                    </a:p>
                  </a:txBody>
                  <a:tcPr/>
                </a:tc>
                <a:tc>
                  <a:txBody>
                    <a:bodyPr/>
                    <a:lstStyle/>
                    <a:p>
                      <a:r>
                        <a:rPr lang="en-US" dirty="0" err="1" smtClean="0"/>
                        <a:t>Zappos</a:t>
                      </a:r>
                      <a:r>
                        <a:rPr lang="en-US" dirty="0" smtClean="0"/>
                        <a:t>,</a:t>
                      </a:r>
                      <a:r>
                        <a:rPr lang="en-US" baseline="0" dirty="0" smtClean="0"/>
                        <a:t> drugstore.com</a:t>
                      </a:r>
                      <a:endParaRPr lang="en-US" dirty="0"/>
                    </a:p>
                  </a:txBody>
                  <a:tcPr/>
                </a:tc>
              </a:tr>
              <a:tr h="370840">
                <a:tc>
                  <a:txBody>
                    <a:bodyPr/>
                    <a:lstStyle/>
                    <a:p>
                      <a:pPr algn="ctr"/>
                      <a:r>
                        <a:rPr lang="en-US" dirty="0" smtClean="0">
                          <a:cs typeface="B Lotus" panose="00000400000000000000" pitchFamily="2" charset="-78"/>
                        </a:rPr>
                        <a:t>Carsdirect.com</a:t>
                      </a:r>
                      <a:endParaRPr lang="en-US" dirty="0">
                        <a:cs typeface="B Lotus" panose="00000400000000000000" pitchFamily="2" charset="-78"/>
                      </a:endParaRPr>
                    </a:p>
                  </a:txBody>
                  <a:tcPr/>
                </a:tc>
                <a:tc>
                  <a:txBody>
                    <a:bodyPr/>
                    <a:lstStyle/>
                    <a:p>
                      <a:r>
                        <a:rPr lang="fa-IR" dirty="0" smtClean="0"/>
                        <a:t>2011</a:t>
                      </a:r>
                      <a:endParaRPr lang="en-US" dirty="0"/>
                    </a:p>
                  </a:txBody>
                  <a:tcPr/>
                </a:tc>
                <a:tc>
                  <a:txBody>
                    <a:bodyPr/>
                    <a:lstStyle/>
                    <a:p>
                      <a:r>
                        <a:rPr lang="en-US" dirty="0" smtClean="0"/>
                        <a:t>Bookfinder.com, woot, </a:t>
                      </a:r>
                      <a:r>
                        <a:rPr lang="en-US" dirty="0" err="1" smtClean="0"/>
                        <a:t>quidsi</a:t>
                      </a:r>
                      <a:endParaRPr lang="en-US" dirty="0"/>
                    </a:p>
                  </a:txBody>
                  <a:tcPr/>
                </a:tc>
              </a:tr>
              <a:tr h="370840">
                <a:tc>
                  <a:txBody>
                    <a:bodyPr/>
                    <a:lstStyle/>
                    <a:p>
                      <a:pPr algn="ctr"/>
                      <a:endParaRPr lang="en-US" dirty="0">
                        <a:cs typeface="B Lotus" panose="00000400000000000000" pitchFamily="2" charset="-78"/>
                      </a:endParaRPr>
                    </a:p>
                  </a:txBody>
                  <a:tcPr/>
                </a:tc>
                <a:tc>
                  <a:txBody>
                    <a:bodyPr/>
                    <a:lstStyle/>
                    <a:p>
                      <a:r>
                        <a:rPr lang="fa-IR" dirty="0" smtClean="0"/>
                        <a:t>2012</a:t>
                      </a:r>
                      <a:endParaRPr lang="en-US" dirty="0"/>
                    </a:p>
                  </a:txBody>
                  <a:tcPr/>
                </a:tc>
                <a:tc>
                  <a:txBody>
                    <a:bodyPr/>
                    <a:lstStyle/>
                    <a:p>
                      <a:r>
                        <a:rPr lang="en-US" dirty="0" smtClean="0"/>
                        <a:t>Kiva systems</a:t>
                      </a:r>
                      <a:endParaRPr lang="en-US" dirty="0"/>
                    </a:p>
                  </a:txBody>
                  <a:tcPr/>
                </a:tc>
              </a:tr>
            </a:tbl>
          </a:graphicData>
        </a:graphic>
      </p:graphicFrame>
    </p:spTree>
    <p:extLst>
      <p:ext uri="{BB962C8B-B14F-4D97-AF65-F5344CB8AC3E}">
        <p14:creationId xmlns:p14="http://schemas.microsoft.com/office/powerpoint/2010/main" val="2801025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این شرکت ها به آمازون تعلق دارند</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8188" y="1690687"/>
            <a:ext cx="10421703" cy="4742301"/>
          </a:xfrm>
        </p:spPr>
      </p:pic>
    </p:spTree>
    <p:extLst>
      <p:ext uri="{BB962C8B-B14F-4D97-AF65-F5344CB8AC3E}">
        <p14:creationId xmlns:p14="http://schemas.microsoft.com/office/powerpoint/2010/main" val="4292881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شرکای استراتژیک آمازون</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3" name="Content Placeholder 2"/>
          <p:cNvSpPr>
            <a:spLocks noGrp="1"/>
          </p:cNvSpPr>
          <p:nvPr>
            <p:ph idx="1"/>
          </p:nvPr>
        </p:nvSpPr>
        <p:spPr>
          <a:xfrm>
            <a:off x="838198" y="1353018"/>
            <a:ext cx="7355541" cy="1576542"/>
          </a:xfrm>
        </p:spPr>
        <p:txBody>
          <a:bodyPr>
            <a:normAutofit/>
          </a:bodyPr>
          <a:lstStyle/>
          <a:p>
            <a:pPr marL="0" indent="0" algn="r" rtl="1">
              <a:lnSpc>
                <a:spcPct val="150000"/>
              </a:lnSpc>
              <a:buNone/>
            </a:pPr>
            <a:r>
              <a:rPr lang="fa-IR" dirty="0" smtClean="0">
                <a:cs typeface="B Lotus" panose="00000400000000000000" pitchFamily="2" charset="-78"/>
              </a:rPr>
              <a:t>آمازون برای توزیع سریع تر و مقرون به صرفه محصولات از </a:t>
            </a:r>
            <a:r>
              <a:rPr lang="en-US" dirty="0" smtClean="0">
                <a:cs typeface="B Lotus" panose="00000400000000000000" pitchFamily="2" charset="-78"/>
              </a:rPr>
              <a:t>P&amp;G</a:t>
            </a:r>
            <a:r>
              <a:rPr lang="fa-IR" dirty="0" smtClean="0">
                <a:cs typeface="B Lotus" panose="00000400000000000000" pitchFamily="2" charset="-78"/>
              </a:rPr>
              <a:t> استفاده میکند.</a:t>
            </a:r>
            <a:endParaRPr lang="en-US" dirty="0">
              <a:cs typeface="B Lotus" panose="00000400000000000000" pitchFamily="2" charset="-78"/>
            </a:endParaRPr>
          </a:p>
        </p:txBody>
      </p:sp>
      <p:sp>
        <p:nvSpPr>
          <p:cNvPr id="5" name="Content Placeholder 2"/>
          <p:cNvSpPr txBox="1">
            <a:spLocks/>
          </p:cNvSpPr>
          <p:nvPr/>
        </p:nvSpPr>
        <p:spPr>
          <a:xfrm>
            <a:off x="838199" y="3016251"/>
            <a:ext cx="7355541" cy="157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50000"/>
              </a:lnSpc>
              <a:buFont typeface="Arial" panose="020B0604020202020204" pitchFamily="34" charset="0"/>
              <a:buNone/>
            </a:pPr>
            <a:r>
              <a:rPr lang="fa-IR" dirty="0" smtClean="0">
                <a:cs typeface="B Lotus" panose="00000400000000000000" pitchFamily="2" charset="-78"/>
              </a:rPr>
              <a:t>آمازون از دانش تولید قوی، نمونه کارهای تجاری گسترده و ززیرساخت منابعی </a:t>
            </a:r>
            <a:r>
              <a:rPr lang="en-US" dirty="0" smtClean="0">
                <a:cs typeface="B Lotus" panose="00000400000000000000" pitchFamily="2" charset="-78"/>
              </a:rPr>
              <a:t>Future Group </a:t>
            </a:r>
            <a:r>
              <a:rPr lang="fa-IR" dirty="0">
                <a:cs typeface="B Lotus" panose="00000400000000000000" pitchFamily="2" charset="-78"/>
              </a:rPr>
              <a:t> </a:t>
            </a:r>
            <a:r>
              <a:rPr lang="fa-IR" dirty="0" smtClean="0">
                <a:cs typeface="B Lotus" panose="00000400000000000000" pitchFamily="2" charset="-78"/>
              </a:rPr>
              <a:t>استفاده می کند. </a:t>
            </a:r>
            <a:endParaRPr lang="en-US" dirty="0">
              <a:cs typeface="B Lotus" panose="00000400000000000000" pitchFamily="2" charset="-78"/>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992" y="3976209"/>
            <a:ext cx="4059025" cy="2307752"/>
          </a:xfrm>
          <a:prstGeom prst="rect">
            <a:avLst/>
          </a:prstGeom>
        </p:spPr>
      </p:pic>
      <p:sp>
        <p:nvSpPr>
          <p:cNvPr id="6" name="Content Placeholder 2"/>
          <p:cNvSpPr txBox="1">
            <a:spLocks/>
          </p:cNvSpPr>
          <p:nvPr/>
        </p:nvSpPr>
        <p:spPr>
          <a:xfrm>
            <a:off x="838199" y="4628681"/>
            <a:ext cx="7355541" cy="157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50000"/>
              </a:lnSpc>
              <a:buFont typeface="Arial" panose="020B0604020202020204" pitchFamily="34" charset="0"/>
              <a:buNone/>
            </a:pPr>
            <a:r>
              <a:rPr lang="fa-IR" dirty="0" smtClean="0">
                <a:cs typeface="B Lotus" panose="00000400000000000000" pitchFamily="2" charset="-78"/>
              </a:rPr>
              <a:t>آمازون از راه های پرداخت ساده و قابل اعتماد </a:t>
            </a:r>
            <a:r>
              <a:rPr lang="en-US" dirty="0" smtClean="0">
                <a:cs typeface="B Lotus" panose="00000400000000000000" pitchFamily="2" charset="-78"/>
              </a:rPr>
              <a:t>SBI</a:t>
            </a:r>
            <a:r>
              <a:rPr lang="fa-IR" dirty="0" smtClean="0">
                <a:cs typeface="B Lotus" panose="00000400000000000000" pitchFamily="2" charset="-78"/>
              </a:rPr>
              <a:t> برای تجارت‌های کوچک و مشتری های نهایی استفاده میکند.</a:t>
            </a:r>
            <a:endParaRPr lang="en-US" dirty="0">
              <a:cs typeface="B Lotus" panose="00000400000000000000" pitchFamily="2"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2590" y="1463549"/>
            <a:ext cx="2282359" cy="119582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3740" y="2659377"/>
            <a:ext cx="3675531" cy="1409700"/>
          </a:xfrm>
          <a:prstGeom prst="rect">
            <a:avLst/>
          </a:prstGeom>
        </p:spPr>
      </p:pic>
    </p:spTree>
    <p:extLst>
      <p:ext uri="{BB962C8B-B14F-4D97-AF65-F5344CB8AC3E}">
        <p14:creationId xmlns:p14="http://schemas.microsoft.com/office/powerpoint/2010/main" val="1754884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دیدگاه شرکت </a:t>
            </a:r>
            <a:endParaRPr lang="en-US"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28" y="-41508"/>
            <a:ext cx="2805195" cy="1732196"/>
          </a:xfrm>
          <a:prstGeom prst="rect">
            <a:avLst/>
          </a:prstGeom>
        </p:spPr>
      </p:pic>
      <p:sp>
        <p:nvSpPr>
          <p:cNvPr id="3" name="Content Placeholder 2"/>
          <p:cNvSpPr>
            <a:spLocks noGrp="1"/>
          </p:cNvSpPr>
          <p:nvPr>
            <p:ph idx="1"/>
          </p:nvPr>
        </p:nvSpPr>
        <p:spPr>
          <a:xfrm>
            <a:off x="838200" y="1399740"/>
            <a:ext cx="10515600" cy="4351338"/>
          </a:xfrm>
        </p:spPr>
        <p:txBody>
          <a:bodyPr>
            <a:normAutofit/>
          </a:bodyPr>
          <a:lstStyle/>
          <a:p>
            <a:pPr algn="r" rtl="1">
              <a:buFont typeface="Arial" panose="020B0604020202020204" pitchFamily="34" charset="0"/>
              <a:buChar char="•"/>
            </a:pPr>
            <a:endParaRPr lang="fa-IR" dirty="0" smtClean="0">
              <a:cs typeface="B Lotus" panose="00000400000000000000" pitchFamily="2" charset="-78"/>
            </a:endParaRPr>
          </a:p>
          <a:p>
            <a:pPr algn="r" rtl="1">
              <a:buFont typeface="Arial" panose="020B0604020202020204" pitchFamily="34" charset="0"/>
              <a:buChar char="•"/>
            </a:pPr>
            <a:endParaRPr lang="fa-IR" dirty="0" smtClean="0">
              <a:cs typeface="B Lotus" panose="00000400000000000000" pitchFamily="2" charset="-78"/>
            </a:endParaRPr>
          </a:p>
          <a:p>
            <a:pPr marL="0" indent="0" algn="r" rtl="1">
              <a:buNone/>
            </a:pPr>
            <a:r>
              <a:rPr lang="fa-IR" dirty="0">
                <a:cs typeface="B Lotus" panose="00000400000000000000" pitchFamily="2" charset="-78"/>
              </a:rPr>
              <a:t>	</a:t>
            </a:r>
            <a:r>
              <a:rPr lang="fa-IR" dirty="0" smtClean="0">
                <a:cs typeface="B Lotus" panose="00000400000000000000" pitchFamily="2" charset="-78"/>
              </a:rPr>
              <a:t>		</a:t>
            </a:r>
          </a:p>
          <a:p>
            <a:pPr marL="0" indent="0" algn="r" rtl="1">
              <a:buNone/>
            </a:pPr>
            <a:r>
              <a:rPr lang="fa-IR" dirty="0">
                <a:cs typeface="B Lotus" panose="00000400000000000000" pitchFamily="2" charset="-78"/>
              </a:rPr>
              <a:t>	</a:t>
            </a:r>
            <a:r>
              <a:rPr lang="fa-IR" dirty="0" smtClean="0">
                <a:cs typeface="B Lotus" panose="00000400000000000000" pitchFamily="2" charset="-78"/>
              </a:rPr>
              <a:t>			</a:t>
            </a:r>
            <a:endParaRPr lang="en-US" dirty="0">
              <a:cs typeface="B Lotus" panose="00000400000000000000" pitchFamily="2" charset="-78"/>
            </a:endParaRPr>
          </a:p>
        </p:txBody>
      </p:sp>
      <p:sp>
        <p:nvSpPr>
          <p:cNvPr id="5" name="Rounded Rectangle 4"/>
          <p:cNvSpPr/>
          <p:nvPr/>
        </p:nvSpPr>
        <p:spPr>
          <a:xfrm>
            <a:off x="1972235" y="1559859"/>
            <a:ext cx="8713694" cy="770965"/>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cs typeface="B Lotus" panose="00000400000000000000" pitchFamily="2" charset="-78"/>
              </a:rPr>
              <a:t>از سال 1994، جف بیزوس می دانست که می تواند یک وب سایت فروشگاهی تاسیس کند</a:t>
            </a:r>
          </a:p>
          <a:p>
            <a:pPr algn="ctr"/>
            <a:r>
              <a:rPr lang="fa-IR" dirty="0" smtClean="0">
                <a:cs typeface="B Lotus" panose="00000400000000000000" pitchFamily="2" charset="-78"/>
              </a:rPr>
              <a:t>که محدودیت های رویارویی تجارت های فیزیکی را </a:t>
            </a:r>
            <a:r>
              <a:rPr lang="fa-IR" sz="2400" b="1" dirty="0" smtClean="0">
                <a:cs typeface="B Lotus" panose="00000400000000000000" pitchFamily="2" charset="-78"/>
              </a:rPr>
              <a:t>نداشتـه باشـد</a:t>
            </a:r>
            <a:r>
              <a:rPr lang="fa-IR" dirty="0" smtClean="0">
                <a:cs typeface="B Lotus" panose="00000400000000000000" pitchFamily="2" charset="-78"/>
              </a:rPr>
              <a:t>.</a:t>
            </a:r>
            <a:endParaRPr lang="en-US" dirty="0">
              <a:cs typeface="B Lotus" panose="000004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4243342"/>
            <a:ext cx="4680977" cy="2382415"/>
          </a:xfrm>
          <a:prstGeom prst="rect">
            <a:avLst/>
          </a:prstGeom>
        </p:spPr>
      </p:pic>
      <p:sp>
        <p:nvSpPr>
          <p:cNvPr id="8" name="Rectangle 7"/>
          <p:cNvSpPr/>
          <p:nvPr/>
        </p:nvSpPr>
        <p:spPr>
          <a:xfrm>
            <a:off x="1518567" y="2518250"/>
            <a:ext cx="5922140" cy="21971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013-CAI978" panose="020F0404020209090604" pitchFamily="34" charset="0"/>
                <a:cs typeface="B Lotus" panose="00000400000000000000" pitchFamily="2" charset="-78"/>
              </a:rPr>
              <a:t>شما می توانید یک فروشگاه آنلاین بسازید که به طور دیگری نتواند وجود داشته باشد.</a:t>
            </a:r>
          </a:p>
          <a:p>
            <a:pPr algn="r"/>
            <a:endParaRPr lang="fa-IR" sz="2400" dirty="0" smtClean="0">
              <a:latin typeface="013-CAI978" panose="020F0404020209090604" pitchFamily="34" charset="0"/>
              <a:cs typeface="B Lotus" panose="00000400000000000000" pitchFamily="2" charset="-78"/>
            </a:endParaRPr>
          </a:p>
          <a:p>
            <a:pPr algn="r"/>
            <a:endParaRPr lang="en-US" sz="2400" dirty="0"/>
          </a:p>
        </p:txBody>
      </p:sp>
      <p:sp>
        <p:nvSpPr>
          <p:cNvPr id="9" name="Rectangle 8"/>
          <p:cNvSpPr/>
          <p:nvPr/>
        </p:nvSpPr>
        <p:spPr>
          <a:xfrm>
            <a:off x="2097742" y="3603206"/>
            <a:ext cx="5342965" cy="16811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fa-IR"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013-CAI978" panose="020F0404020209090604" pitchFamily="34" charset="0"/>
                <a:cs typeface="B Lotus" panose="00000400000000000000" pitchFamily="2" charset="-78"/>
              </a:rPr>
              <a:t>شما می توانید یک فروشگاه عظیم با انتخاب جامع و همه شمول؛ و انتخاب ارزش مشتری داشته باشید. </a:t>
            </a:r>
          </a:p>
        </p:txBody>
      </p:sp>
      <p:sp>
        <p:nvSpPr>
          <p:cNvPr id="10" name="Rectangle 9"/>
          <p:cNvSpPr/>
          <p:nvPr/>
        </p:nvSpPr>
        <p:spPr>
          <a:xfrm>
            <a:off x="2342367" y="5129032"/>
            <a:ext cx="1147482" cy="4689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r>
              <a:rPr lang="fa-IR" b="1" smtClean="0">
                <a:ln/>
                <a:solidFill>
                  <a:schemeClr val="accent3"/>
                </a:solidFill>
                <a:latin typeface="013-CAI978" panose="020F0404020209090604" pitchFamily="34" charset="0"/>
                <a:cs typeface="B Lotus" panose="00000400000000000000" pitchFamily="2" charset="-78"/>
              </a:rPr>
              <a:t>جف بیزوس</a:t>
            </a:r>
            <a:endParaRPr lang="fa-IR" b="1" dirty="0">
              <a:ln/>
              <a:solidFill>
                <a:schemeClr val="accent3"/>
              </a:solidFill>
              <a:latin typeface="013-CAI978" panose="020F0404020209090604" pitchFamily="34" charset="0"/>
              <a:cs typeface="B Lotus" panose="00000400000000000000" pitchFamily="2" charset="-78"/>
            </a:endParaRPr>
          </a:p>
        </p:txBody>
      </p:sp>
    </p:spTree>
    <p:extLst>
      <p:ext uri="{BB962C8B-B14F-4D97-AF65-F5344CB8AC3E}">
        <p14:creationId xmlns:p14="http://schemas.microsoft.com/office/powerpoint/2010/main" val="387620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827</TotalTime>
  <Words>966</Words>
  <Application>Microsoft Office PowerPoint</Application>
  <PresentationFormat>Widescreen</PresentationFormat>
  <Paragraphs>197</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MingLiU_HKSCS-ExtB</vt:lpstr>
      <vt:lpstr>013-CAI978</vt:lpstr>
      <vt:lpstr>Arial</vt:lpstr>
      <vt:lpstr>B Lotus</vt:lpstr>
      <vt:lpstr>B Nazanin</vt:lpstr>
      <vt:lpstr>B Titr</vt:lpstr>
      <vt:lpstr>Calibri</vt:lpstr>
      <vt:lpstr>Calibri Light</vt:lpstr>
      <vt:lpstr>Constantia</vt:lpstr>
      <vt:lpstr>Office Theme</vt:lpstr>
      <vt:lpstr>PowerPoint Presentation</vt:lpstr>
      <vt:lpstr>مقدمه</vt:lpstr>
      <vt:lpstr>مقدمه</vt:lpstr>
      <vt:lpstr>وب سایت ها</vt:lpstr>
      <vt:lpstr>ثبوت</vt:lpstr>
      <vt:lpstr>جدول زمانی</vt:lpstr>
      <vt:lpstr>این شرکت ها به آمازون تعلق دارند</vt:lpstr>
      <vt:lpstr>شرکای استراتژیک آمازون</vt:lpstr>
      <vt:lpstr>دیدگاه شرکت </vt:lpstr>
      <vt:lpstr>نه آن مدل مخرب:   " فروش و رساندن اجناس به مشتریان"</vt:lpstr>
      <vt:lpstr>سه ایده بزرگ جف بیزوس</vt:lpstr>
      <vt:lpstr>استراتژی های کلیدی موفقیت</vt:lpstr>
      <vt:lpstr>محصولات</vt:lpstr>
      <vt:lpstr>مدل تجارت</vt:lpstr>
      <vt:lpstr>چگونگی سروکار زنجیره تامین با نوسان تقاضا؟</vt:lpstr>
      <vt:lpstr>نمودار زنجیره تامین</vt:lpstr>
      <vt:lpstr>راه اندازهای زنجیزه تامین</vt:lpstr>
      <vt:lpstr>انبارداری و مراکز اجرایی در سراسر جهان</vt:lpstr>
      <vt:lpstr>حمل و نقل </vt:lpstr>
      <vt:lpstr>موجودی</vt:lpstr>
      <vt:lpstr>دیدگاه چرخه ای</vt:lpstr>
      <vt:lpstr>چرخه تکمیل</vt:lpstr>
      <vt:lpstr>سفارش مشتری</vt:lpstr>
      <vt:lpstr>بخش اجرایی آمازون (FBA)</vt:lpstr>
      <vt:lpstr>هدفِ FDA</vt:lpstr>
      <vt:lpstr>بخش اجرایی آمازون (FBA)</vt:lpstr>
      <vt:lpstr>مزایای FDA –  “شما میفروشید، ما ارسال میکنیم”</vt:lpstr>
      <vt:lpstr>ارسال آسان آمازون</vt:lpstr>
      <vt:lpstr>فروش جهانی آمازون</vt:lpstr>
      <vt:lpstr>FC، FC جدید و ایستگاه های تحویل آمازون</vt:lpstr>
      <vt:lpstr>هندوستان: فرصتی بزرگ برای آمازون</vt:lpstr>
      <vt:lpstr>ارزیابی زنجیره تامین آمازون در هندوستان</vt:lpstr>
      <vt:lpstr>استراتژی آمازون در هندوستان :  بٌرد هندوستان</vt:lpstr>
      <vt:lpstr>آمازون در هندوستان</vt:lpstr>
      <vt:lpstr>نتیجه گیری</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AberA</dc:creator>
  <cp:lastModifiedBy>AberA</cp:lastModifiedBy>
  <cp:revision>99</cp:revision>
  <dcterms:created xsi:type="dcterms:W3CDTF">2018-05-31T07:38:11Z</dcterms:created>
  <dcterms:modified xsi:type="dcterms:W3CDTF">2018-06-02T10:39:41Z</dcterms:modified>
</cp:coreProperties>
</file>