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2FFBFA-E251-4009-8FD7-ADC23E2C8CE5}" type="doc">
      <dgm:prSet loTypeId="urn:microsoft.com/office/officeart/2008/layout/HorizontalMultiLevelHierarchy" loCatId="hierarchy" qsTypeId="urn:microsoft.com/office/officeart/2005/8/quickstyle/simple1" qsCatId="simple" csTypeId="urn:microsoft.com/office/officeart/2005/8/colors/colorful3" csCatId="colorful" phldr="1"/>
      <dgm:spPr/>
      <dgm:t>
        <a:bodyPr/>
        <a:lstStyle/>
        <a:p>
          <a:endParaRPr lang="en-US"/>
        </a:p>
      </dgm:t>
    </dgm:pt>
    <dgm:pt modelId="{DA26D144-900E-423E-9D13-8F5689188BF7}">
      <dgm:prSet phldrT="[Text]" custT="1"/>
      <dgm:spPr/>
      <dgm:t>
        <a:bodyPr/>
        <a:lstStyle/>
        <a:p>
          <a:pPr rtl="1"/>
          <a:r>
            <a:rPr lang="fa-IR" sz="1800" b="1" dirty="0" smtClean="0">
              <a:cs typeface="B Nazanin" pitchFamily="2" charset="-78"/>
            </a:rPr>
            <a:t>تعريف برنامه ريزي منابع سازمان</a:t>
          </a:r>
          <a:endParaRPr lang="en-US" sz="1800" dirty="0"/>
        </a:p>
      </dgm:t>
    </dgm:pt>
    <dgm:pt modelId="{74CFACB2-9186-4CE2-A2F1-6E376D8E9CCF}" type="parTrans" cxnId="{584B6273-B646-4D46-9AA6-0485686F182F}">
      <dgm:prSet/>
      <dgm:spPr/>
      <dgm:t>
        <a:bodyPr/>
        <a:lstStyle/>
        <a:p>
          <a:endParaRPr lang="en-US"/>
        </a:p>
      </dgm:t>
    </dgm:pt>
    <dgm:pt modelId="{2A2FE52A-31F0-471F-B133-5C283B592430}" type="sibTrans" cxnId="{584B6273-B646-4D46-9AA6-0485686F182F}">
      <dgm:prSet/>
      <dgm:spPr/>
      <dgm:t>
        <a:bodyPr/>
        <a:lstStyle/>
        <a:p>
          <a:endParaRPr lang="en-US"/>
        </a:p>
      </dgm:t>
    </dgm:pt>
    <dgm:pt modelId="{974E130A-AEA1-401C-ABA0-9B54CA969179}">
      <dgm:prSet phldrT="[Text]" custT="1"/>
      <dgm:spPr/>
      <dgm:t>
        <a:bodyPr/>
        <a:lstStyle/>
        <a:p>
          <a:pPr rtl="1"/>
          <a:r>
            <a:rPr lang="fa-IR" sz="1600" b="1" dirty="0" smtClean="0">
              <a:cs typeface="B Nazanin" pitchFamily="2" charset="-78"/>
            </a:rPr>
            <a:t>کلاز</a:t>
          </a:r>
          <a:r>
            <a:rPr lang="fa-IR" sz="1600" dirty="0" smtClean="0">
              <a:cs typeface="B Nazanin" pitchFamily="2" charset="-78"/>
            </a:rPr>
            <a:t>، سيستم برنامه ريزي منابع سازمان را اينگونه تعريف كرده است، يك سيستم نرم افزاري جامع كه دامنه وسيعي از عمليات و فرآيندهاي شركت را براي ارائه ديدكلي از تك تك اطلا عات و ساختار كلي فناوري اطلا عات فراهم مي كند.</a:t>
          </a:r>
          <a:endParaRPr lang="en-US" sz="1600" dirty="0"/>
        </a:p>
      </dgm:t>
    </dgm:pt>
    <dgm:pt modelId="{45CBA86B-E11C-4D10-80F6-2CC488E9A5BD}" type="parTrans" cxnId="{58EC2322-1010-4B62-A4AB-404B8FE0EB11}">
      <dgm:prSet/>
      <dgm:spPr/>
      <dgm:t>
        <a:bodyPr/>
        <a:lstStyle/>
        <a:p>
          <a:endParaRPr lang="en-US"/>
        </a:p>
      </dgm:t>
    </dgm:pt>
    <dgm:pt modelId="{A0641668-45F4-4EB8-A6FB-DBA4B61B7960}" type="sibTrans" cxnId="{58EC2322-1010-4B62-A4AB-404B8FE0EB11}">
      <dgm:prSet/>
      <dgm:spPr/>
      <dgm:t>
        <a:bodyPr/>
        <a:lstStyle/>
        <a:p>
          <a:endParaRPr lang="en-US"/>
        </a:p>
      </dgm:t>
    </dgm:pt>
    <dgm:pt modelId="{4B8F3F66-C5E0-4A1B-837B-A00C4C6329D1}">
      <dgm:prSet phldrT="[Text]" custT="1"/>
      <dgm:spPr/>
      <dgm:t>
        <a:bodyPr/>
        <a:lstStyle/>
        <a:p>
          <a:pPr rtl="1"/>
          <a:r>
            <a:rPr lang="fa-IR" sz="1600" b="1" dirty="0" smtClean="0">
              <a:cs typeface="B Nazanin" pitchFamily="2" charset="-78"/>
            </a:rPr>
            <a:t>ديپ و همكاران</a:t>
          </a:r>
          <a:r>
            <a:rPr lang="fa-IR" sz="1600" dirty="0" smtClean="0">
              <a:cs typeface="B Nazanin" pitchFamily="2" charset="-78"/>
            </a:rPr>
            <a:t>، سيستم برنامه ريزي منابع سازمان را يك سيستم اطلاعات مديريت مي دانند كه بسياري از فعاليت هاي كسب وكار مرتبط با فرآيندهاي مختلف سازمان را يكپارچه و خودكار مي كند. همچنين آنها معتقدند، سيستم برنامه ريزي منابع سازمان يكي از سيستم هايي است كه در انواع سازمان ها به ويژه مؤسسه هاي توليدي به طرز گسترد هاي استفاده شده است. اين سيستم ها تمامي بخش هاي توليدي، پشتيباني، توزيع، انبارداري، حمل، صدورفاكتور و حسابداري را دربر مي گيرد. بسياري از فعاليت هاي كسب وكار مانند بازاريابي، تحويل، صدور صورت حساب، توليد، مديريت موجودي و مديريت منابع انساني را مي توان با اين سيستم دنبال كرد. هدف اين نرم افزار تركيب منابع جداگانه اطلاعاتي در داخل يك سازمان، در يك پايگاه داده است. از آنجا كه عنصر داده فقط يك بار به سيستم وارد مي شود، اين امر ورود چندبار داده ها را حذف كرده، وضوح داده ها را در سيستم بهتر مي كند.</a:t>
          </a:r>
          <a:endParaRPr lang="en-US" sz="1600" dirty="0"/>
        </a:p>
      </dgm:t>
    </dgm:pt>
    <dgm:pt modelId="{3F2EE357-27E7-4DA0-A545-C44BA98D7134}" type="parTrans" cxnId="{76DB951D-5E20-4327-B2E6-FAE11321D6BD}">
      <dgm:prSet/>
      <dgm:spPr/>
      <dgm:t>
        <a:bodyPr/>
        <a:lstStyle/>
        <a:p>
          <a:endParaRPr lang="en-US"/>
        </a:p>
      </dgm:t>
    </dgm:pt>
    <dgm:pt modelId="{A9E9CBFA-CA2E-48A2-A0C7-9E91FF7D9F43}" type="sibTrans" cxnId="{76DB951D-5E20-4327-B2E6-FAE11321D6BD}">
      <dgm:prSet/>
      <dgm:spPr/>
      <dgm:t>
        <a:bodyPr/>
        <a:lstStyle/>
        <a:p>
          <a:endParaRPr lang="en-US"/>
        </a:p>
      </dgm:t>
    </dgm:pt>
    <dgm:pt modelId="{E87C247F-542B-4E93-91E5-2CC8D80D96EB}" type="pres">
      <dgm:prSet presAssocID="{F92FFBFA-E251-4009-8FD7-ADC23E2C8CE5}" presName="Name0" presStyleCnt="0">
        <dgm:presLayoutVars>
          <dgm:chPref val="1"/>
          <dgm:dir val="rev"/>
          <dgm:animOne val="branch"/>
          <dgm:animLvl val="lvl"/>
          <dgm:resizeHandles val="exact"/>
        </dgm:presLayoutVars>
      </dgm:prSet>
      <dgm:spPr/>
    </dgm:pt>
    <dgm:pt modelId="{CC83AD2D-8266-45D5-B4DE-C3A3AFF73DA8}" type="pres">
      <dgm:prSet presAssocID="{DA26D144-900E-423E-9D13-8F5689188BF7}" presName="root1" presStyleCnt="0"/>
      <dgm:spPr/>
    </dgm:pt>
    <dgm:pt modelId="{91BB79B7-57D6-4C8A-A6FC-585E16E6D010}" type="pres">
      <dgm:prSet presAssocID="{DA26D144-900E-423E-9D13-8F5689188BF7}" presName="LevelOneTextNode" presStyleLbl="node0" presStyleIdx="0" presStyleCnt="1" custAng="16200000" custScaleX="99161" custScaleY="33222" custLinFactNeighborY="-10183">
        <dgm:presLayoutVars>
          <dgm:chPref val="3"/>
        </dgm:presLayoutVars>
      </dgm:prSet>
      <dgm:spPr/>
      <dgm:t>
        <a:bodyPr/>
        <a:lstStyle/>
        <a:p>
          <a:endParaRPr lang="en-US"/>
        </a:p>
      </dgm:t>
    </dgm:pt>
    <dgm:pt modelId="{02A607CE-C19B-43D6-B19E-0E5D43FBBCA2}" type="pres">
      <dgm:prSet presAssocID="{DA26D144-900E-423E-9D13-8F5689188BF7}" presName="level2hierChild" presStyleCnt="0"/>
      <dgm:spPr/>
    </dgm:pt>
    <dgm:pt modelId="{480C21A1-0BB3-4F24-8AE1-930FBFD55DF8}" type="pres">
      <dgm:prSet presAssocID="{45CBA86B-E11C-4D10-80F6-2CC488E9A5BD}" presName="conn2-1" presStyleLbl="parChTrans1D2" presStyleIdx="0" presStyleCnt="2" custSzX="154307" custSzY="1224501"/>
      <dgm:spPr/>
    </dgm:pt>
    <dgm:pt modelId="{CDA0B2CA-9FBE-453A-BACF-171BEB2228DE}" type="pres">
      <dgm:prSet presAssocID="{45CBA86B-E11C-4D10-80F6-2CC488E9A5BD}" presName="connTx" presStyleLbl="parChTrans1D2" presStyleIdx="0" presStyleCnt="2"/>
      <dgm:spPr/>
    </dgm:pt>
    <dgm:pt modelId="{42651F19-E572-4B9D-A042-652E524E0661}" type="pres">
      <dgm:prSet presAssocID="{974E130A-AEA1-401C-ABA0-9B54CA969179}" presName="root2" presStyleCnt="0"/>
      <dgm:spPr/>
    </dgm:pt>
    <dgm:pt modelId="{CD947AAB-034E-4C00-9A9B-1B8C08330CD2}" type="pres">
      <dgm:prSet presAssocID="{974E130A-AEA1-401C-ABA0-9B54CA969179}" presName="LevelTwoTextNode" presStyleLbl="node2" presStyleIdx="0" presStyleCnt="2" custScaleX="187437" custScaleY="122654">
        <dgm:presLayoutVars>
          <dgm:chPref val="3"/>
        </dgm:presLayoutVars>
      </dgm:prSet>
      <dgm:spPr/>
      <dgm:t>
        <a:bodyPr/>
        <a:lstStyle/>
        <a:p>
          <a:endParaRPr lang="en-US"/>
        </a:p>
      </dgm:t>
    </dgm:pt>
    <dgm:pt modelId="{99B15E61-9123-4EBB-98EE-AFCEA20B9448}" type="pres">
      <dgm:prSet presAssocID="{974E130A-AEA1-401C-ABA0-9B54CA969179}" presName="level3hierChild" presStyleCnt="0"/>
      <dgm:spPr/>
    </dgm:pt>
    <dgm:pt modelId="{17F7B982-A3EE-4399-96F5-67D3B7960BE7}" type="pres">
      <dgm:prSet presAssocID="{3F2EE357-27E7-4DA0-A545-C44BA98D7134}" presName="conn2-1" presStyleLbl="parChTrans1D2" presStyleIdx="1" presStyleCnt="2" custSzX="154307" custSzY="1224501"/>
      <dgm:spPr/>
    </dgm:pt>
    <dgm:pt modelId="{BCDCA8A5-F8BF-4778-850B-FCE9CDD3D3FC}" type="pres">
      <dgm:prSet presAssocID="{3F2EE357-27E7-4DA0-A545-C44BA98D7134}" presName="connTx" presStyleLbl="parChTrans1D2" presStyleIdx="1" presStyleCnt="2"/>
      <dgm:spPr/>
    </dgm:pt>
    <dgm:pt modelId="{B5299DFC-4914-4DD0-8BFA-D165B05B05FA}" type="pres">
      <dgm:prSet presAssocID="{4B8F3F66-C5E0-4A1B-837B-A00C4C6329D1}" presName="root2" presStyleCnt="0"/>
      <dgm:spPr/>
    </dgm:pt>
    <dgm:pt modelId="{2D77C2F4-CC5B-4D34-BE28-31CC3E6E605D}" type="pres">
      <dgm:prSet presAssocID="{4B8F3F66-C5E0-4A1B-837B-A00C4C6329D1}" presName="LevelTwoTextNode" presStyleLbl="node2" presStyleIdx="1" presStyleCnt="2" custScaleX="187437" custScaleY="319292">
        <dgm:presLayoutVars>
          <dgm:chPref val="3"/>
        </dgm:presLayoutVars>
      </dgm:prSet>
      <dgm:spPr/>
      <dgm:t>
        <a:bodyPr/>
        <a:lstStyle/>
        <a:p>
          <a:endParaRPr lang="en-US"/>
        </a:p>
      </dgm:t>
    </dgm:pt>
    <dgm:pt modelId="{D856E2C7-88E0-4BF6-B1CE-A355DD0E6BBD}" type="pres">
      <dgm:prSet presAssocID="{4B8F3F66-C5E0-4A1B-837B-A00C4C6329D1}" presName="level3hierChild" presStyleCnt="0"/>
      <dgm:spPr/>
    </dgm:pt>
  </dgm:ptLst>
  <dgm:cxnLst>
    <dgm:cxn modelId="{EFD3D72B-F0CC-47C0-A22B-61F94563B3B6}" type="presOf" srcId="{DA26D144-900E-423E-9D13-8F5689188BF7}" destId="{91BB79B7-57D6-4C8A-A6FC-585E16E6D010}" srcOrd="0" destOrd="0" presId="urn:microsoft.com/office/officeart/2008/layout/HorizontalMultiLevelHierarchy"/>
    <dgm:cxn modelId="{76DB951D-5E20-4327-B2E6-FAE11321D6BD}" srcId="{DA26D144-900E-423E-9D13-8F5689188BF7}" destId="{4B8F3F66-C5E0-4A1B-837B-A00C4C6329D1}" srcOrd="1" destOrd="0" parTransId="{3F2EE357-27E7-4DA0-A545-C44BA98D7134}" sibTransId="{A9E9CBFA-CA2E-48A2-A0C7-9E91FF7D9F43}"/>
    <dgm:cxn modelId="{1B0EBEB7-C543-494B-B5C0-177181C4BAE9}" type="presOf" srcId="{45CBA86B-E11C-4D10-80F6-2CC488E9A5BD}" destId="{480C21A1-0BB3-4F24-8AE1-930FBFD55DF8}" srcOrd="0" destOrd="0" presId="urn:microsoft.com/office/officeart/2008/layout/HorizontalMultiLevelHierarchy"/>
    <dgm:cxn modelId="{584B6273-B646-4D46-9AA6-0485686F182F}" srcId="{F92FFBFA-E251-4009-8FD7-ADC23E2C8CE5}" destId="{DA26D144-900E-423E-9D13-8F5689188BF7}" srcOrd="0" destOrd="0" parTransId="{74CFACB2-9186-4CE2-A2F1-6E376D8E9CCF}" sibTransId="{2A2FE52A-31F0-471F-B133-5C283B592430}"/>
    <dgm:cxn modelId="{58EC2322-1010-4B62-A4AB-404B8FE0EB11}" srcId="{DA26D144-900E-423E-9D13-8F5689188BF7}" destId="{974E130A-AEA1-401C-ABA0-9B54CA969179}" srcOrd="0" destOrd="0" parTransId="{45CBA86B-E11C-4D10-80F6-2CC488E9A5BD}" sibTransId="{A0641668-45F4-4EB8-A6FB-DBA4B61B7960}"/>
    <dgm:cxn modelId="{12664148-4272-4224-915A-E333A4D2B3D7}" type="presOf" srcId="{3F2EE357-27E7-4DA0-A545-C44BA98D7134}" destId="{BCDCA8A5-F8BF-4778-850B-FCE9CDD3D3FC}" srcOrd="1" destOrd="0" presId="urn:microsoft.com/office/officeart/2008/layout/HorizontalMultiLevelHierarchy"/>
    <dgm:cxn modelId="{6F83E323-5DF2-4A9C-9542-D9894A396B9C}" type="presOf" srcId="{F92FFBFA-E251-4009-8FD7-ADC23E2C8CE5}" destId="{E87C247F-542B-4E93-91E5-2CC8D80D96EB}" srcOrd="0" destOrd="0" presId="urn:microsoft.com/office/officeart/2008/layout/HorizontalMultiLevelHierarchy"/>
    <dgm:cxn modelId="{D0221915-C611-4EBC-8FC3-CE2065710A3C}" type="presOf" srcId="{4B8F3F66-C5E0-4A1B-837B-A00C4C6329D1}" destId="{2D77C2F4-CC5B-4D34-BE28-31CC3E6E605D}" srcOrd="0" destOrd="0" presId="urn:microsoft.com/office/officeart/2008/layout/HorizontalMultiLevelHierarchy"/>
    <dgm:cxn modelId="{D62249FE-2D4C-49DA-8205-4E2970A792A8}" type="presOf" srcId="{3F2EE357-27E7-4DA0-A545-C44BA98D7134}" destId="{17F7B982-A3EE-4399-96F5-67D3B7960BE7}" srcOrd="0" destOrd="0" presId="urn:microsoft.com/office/officeart/2008/layout/HorizontalMultiLevelHierarchy"/>
    <dgm:cxn modelId="{3C6F1474-1BA7-4368-A4C0-CD04CD4587C5}" type="presOf" srcId="{974E130A-AEA1-401C-ABA0-9B54CA969179}" destId="{CD947AAB-034E-4C00-9A9B-1B8C08330CD2}" srcOrd="0" destOrd="0" presId="urn:microsoft.com/office/officeart/2008/layout/HorizontalMultiLevelHierarchy"/>
    <dgm:cxn modelId="{B397A47A-C518-43BE-AC71-ABFD4C19456A}" type="presOf" srcId="{45CBA86B-E11C-4D10-80F6-2CC488E9A5BD}" destId="{CDA0B2CA-9FBE-453A-BACF-171BEB2228DE}" srcOrd="1" destOrd="0" presId="urn:microsoft.com/office/officeart/2008/layout/HorizontalMultiLevelHierarchy"/>
    <dgm:cxn modelId="{1C0EAD52-E2B1-4FB4-907B-F2EDA71BD042}" type="presParOf" srcId="{E87C247F-542B-4E93-91E5-2CC8D80D96EB}" destId="{CC83AD2D-8266-45D5-B4DE-C3A3AFF73DA8}" srcOrd="0" destOrd="0" presId="urn:microsoft.com/office/officeart/2008/layout/HorizontalMultiLevelHierarchy"/>
    <dgm:cxn modelId="{AB56833B-F531-4EAD-9F79-1F56D6494874}" type="presParOf" srcId="{CC83AD2D-8266-45D5-B4DE-C3A3AFF73DA8}" destId="{91BB79B7-57D6-4C8A-A6FC-585E16E6D010}" srcOrd="0" destOrd="0" presId="urn:microsoft.com/office/officeart/2008/layout/HorizontalMultiLevelHierarchy"/>
    <dgm:cxn modelId="{9F8220B0-3FC5-4A2D-9E27-07669354D794}" type="presParOf" srcId="{CC83AD2D-8266-45D5-B4DE-C3A3AFF73DA8}" destId="{02A607CE-C19B-43D6-B19E-0E5D43FBBCA2}" srcOrd="1" destOrd="0" presId="urn:microsoft.com/office/officeart/2008/layout/HorizontalMultiLevelHierarchy"/>
    <dgm:cxn modelId="{BBD774E3-52B3-4EBB-AE47-8801D34EEE3A}" type="presParOf" srcId="{02A607CE-C19B-43D6-B19E-0E5D43FBBCA2}" destId="{480C21A1-0BB3-4F24-8AE1-930FBFD55DF8}" srcOrd="0" destOrd="0" presId="urn:microsoft.com/office/officeart/2008/layout/HorizontalMultiLevelHierarchy"/>
    <dgm:cxn modelId="{E3269D11-FF80-4086-A265-2DFDCEE6051A}" type="presParOf" srcId="{480C21A1-0BB3-4F24-8AE1-930FBFD55DF8}" destId="{CDA0B2CA-9FBE-453A-BACF-171BEB2228DE}" srcOrd="0" destOrd="0" presId="urn:microsoft.com/office/officeart/2008/layout/HorizontalMultiLevelHierarchy"/>
    <dgm:cxn modelId="{63616474-489D-4EE4-85FB-3E9E6D2A0764}" type="presParOf" srcId="{02A607CE-C19B-43D6-B19E-0E5D43FBBCA2}" destId="{42651F19-E572-4B9D-A042-652E524E0661}" srcOrd="1" destOrd="0" presId="urn:microsoft.com/office/officeart/2008/layout/HorizontalMultiLevelHierarchy"/>
    <dgm:cxn modelId="{6B4AF8F1-1BF0-4A0B-89E9-4093BBBF7CB4}" type="presParOf" srcId="{42651F19-E572-4B9D-A042-652E524E0661}" destId="{CD947AAB-034E-4C00-9A9B-1B8C08330CD2}" srcOrd="0" destOrd="0" presId="urn:microsoft.com/office/officeart/2008/layout/HorizontalMultiLevelHierarchy"/>
    <dgm:cxn modelId="{70161AFF-CFD3-4DD8-ABDB-47B7513E0D1E}" type="presParOf" srcId="{42651F19-E572-4B9D-A042-652E524E0661}" destId="{99B15E61-9123-4EBB-98EE-AFCEA20B9448}" srcOrd="1" destOrd="0" presId="urn:microsoft.com/office/officeart/2008/layout/HorizontalMultiLevelHierarchy"/>
    <dgm:cxn modelId="{D1C2F4B3-13E0-4D51-BC53-B9C8C974B3A3}" type="presParOf" srcId="{02A607CE-C19B-43D6-B19E-0E5D43FBBCA2}" destId="{17F7B982-A3EE-4399-96F5-67D3B7960BE7}" srcOrd="2" destOrd="0" presId="urn:microsoft.com/office/officeart/2008/layout/HorizontalMultiLevelHierarchy"/>
    <dgm:cxn modelId="{E9534098-919B-491E-A9D8-F7E46F89D18D}" type="presParOf" srcId="{17F7B982-A3EE-4399-96F5-67D3B7960BE7}" destId="{BCDCA8A5-F8BF-4778-850B-FCE9CDD3D3FC}" srcOrd="0" destOrd="0" presId="urn:microsoft.com/office/officeart/2008/layout/HorizontalMultiLevelHierarchy"/>
    <dgm:cxn modelId="{90A35036-E07A-4E01-AF94-2486EA88B733}" type="presParOf" srcId="{02A607CE-C19B-43D6-B19E-0E5D43FBBCA2}" destId="{B5299DFC-4914-4DD0-8BFA-D165B05B05FA}" srcOrd="3" destOrd="0" presId="urn:microsoft.com/office/officeart/2008/layout/HorizontalMultiLevelHierarchy"/>
    <dgm:cxn modelId="{F119445A-D7E0-4A79-8201-1DAAA85082E1}" type="presParOf" srcId="{B5299DFC-4914-4DD0-8BFA-D165B05B05FA}" destId="{2D77C2F4-CC5B-4D34-BE28-31CC3E6E605D}" srcOrd="0" destOrd="0" presId="urn:microsoft.com/office/officeart/2008/layout/HorizontalMultiLevelHierarchy"/>
    <dgm:cxn modelId="{F3D254DC-64A9-438F-8EA9-C295F935FAFB}" type="presParOf" srcId="{B5299DFC-4914-4DD0-8BFA-D165B05B05FA}" destId="{D856E2C7-88E0-4BF6-B1CE-A355DD0E6BBD}"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B9E439D-2001-4BDE-83EE-60889D7D6B03}" type="doc">
      <dgm:prSet loTypeId="urn:microsoft.com/office/officeart/2005/8/layout/chevron2" loCatId="process" qsTypeId="urn:microsoft.com/office/officeart/2005/8/quickstyle/simple1" qsCatId="simple" csTypeId="urn:microsoft.com/office/officeart/2005/8/colors/colorful2" csCatId="colorful" phldr="1"/>
      <dgm:spPr/>
      <dgm:t>
        <a:bodyPr/>
        <a:lstStyle/>
        <a:p>
          <a:endParaRPr lang="en-US"/>
        </a:p>
      </dgm:t>
    </dgm:pt>
    <dgm:pt modelId="{31EF955B-8ED3-495A-972A-1A7B11F88DA8}">
      <dgm:prSet phldrT="[Text]" custT="1"/>
      <dgm:spPr/>
      <dgm:t>
        <a:bodyPr/>
        <a:lstStyle/>
        <a:p>
          <a:r>
            <a:rPr lang="fa-IR" sz="1800" dirty="0" smtClean="0">
              <a:cs typeface="B Nazanin" pitchFamily="2" charset="-78"/>
            </a:rPr>
            <a:t>فلسفه ي مديريت ارتباط با مشتري</a:t>
          </a:r>
          <a:endParaRPr lang="en-US" sz="1800" dirty="0"/>
        </a:p>
      </dgm:t>
    </dgm:pt>
    <dgm:pt modelId="{49B4F90D-7161-4572-8CFE-CB0F49B86E7E}" type="parTrans" cxnId="{628F9455-BECF-493B-B061-D1B1714E9E7E}">
      <dgm:prSet/>
      <dgm:spPr/>
      <dgm:t>
        <a:bodyPr/>
        <a:lstStyle/>
        <a:p>
          <a:endParaRPr lang="en-US"/>
        </a:p>
      </dgm:t>
    </dgm:pt>
    <dgm:pt modelId="{1EB26BE5-52A0-44D0-B8C1-D7995FDAA5D2}" type="sibTrans" cxnId="{628F9455-BECF-493B-B061-D1B1714E9E7E}">
      <dgm:prSet/>
      <dgm:spPr/>
      <dgm:t>
        <a:bodyPr/>
        <a:lstStyle/>
        <a:p>
          <a:endParaRPr lang="en-US"/>
        </a:p>
      </dgm:t>
    </dgm:pt>
    <dgm:pt modelId="{5F07E4A2-1BF8-41DA-B3FB-80E2CC0844CA}">
      <dgm:prSet phldrT="[Text]"/>
      <dgm:spPr/>
      <dgm:t>
        <a:bodyPr/>
        <a:lstStyle/>
        <a:p>
          <a:pPr rtl="1"/>
          <a:r>
            <a:rPr lang="fa-IR" dirty="0" smtClean="0">
              <a:cs typeface="B Nazanin" pitchFamily="2" charset="-78"/>
            </a:rPr>
            <a:t>مجموعه اي از ارزش هاي درنظر گرفته شده درباره ي كل استراتژي و تكنولوژي سازمان. فلسفه ي مديريت ارتباط با مشتري در ارتباط با فرهنگ مشتري مداري و تأكيد شديد بر ايجاد ساختار بلندمدت در ارتباط با مشتري است.</a:t>
          </a:r>
          <a:endParaRPr lang="en-US" dirty="0"/>
        </a:p>
      </dgm:t>
    </dgm:pt>
    <dgm:pt modelId="{D963838F-6958-46C0-B718-62CE314CC7C0}" type="parTrans" cxnId="{F5B3C503-7454-4926-8FC9-3968A10993C8}">
      <dgm:prSet/>
      <dgm:spPr/>
      <dgm:t>
        <a:bodyPr/>
        <a:lstStyle/>
        <a:p>
          <a:endParaRPr lang="en-US"/>
        </a:p>
      </dgm:t>
    </dgm:pt>
    <dgm:pt modelId="{61569F30-4A51-4B73-8331-036F665D7303}" type="sibTrans" cxnId="{F5B3C503-7454-4926-8FC9-3968A10993C8}">
      <dgm:prSet/>
      <dgm:spPr/>
      <dgm:t>
        <a:bodyPr/>
        <a:lstStyle/>
        <a:p>
          <a:endParaRPr lang="en-US"/>
        </a:p>
      </dgm:t>
    </dgm:pt>
    <dgm:pt modelId="{1831FB55-C541-4665-93D2-82A1358A1B40}">
      <dgm:prSet phldrT="[Text]" custT="1"/>
      <dgm:spPr/>
      <dgm:t>
        <a:bodyPr/>
        <a:lstStyle/>
        <a:p>
          <a:r>
            <a:rPr lang="fa-IR" sz="1800" dirty="0" smtClean="0">
              <a:cs typeface="B Nazanin" pitchFamily="2" charset="-78"/>
            </a:rPr>
            <a:t>استراتژي مديريت ارتباط با مشتري</a:t>
          </a:r>
          <a:endParaRPr lang="en-US" sz="1800" dirty="0"/>
        </a:p>
      </dgm:t>
    </dgm:pt>
    <dgm:pt modelId="{DFE5DD0A-98C6-4CD3-A9C2-7BD7F44325F8}" type="parTrans" cxnId="{1D254F43-574B-4055-9CE9-1C2B522B5EF9}">
      <dgm:prSet/>
      <dgm:spPr/>
      <dgm:t>
        <a:bodyPr/>
        <a:lstStyle/>
        <a:p>
          <a:endParaRPr lang="en-US"/>
        </a:p>
      </dgm:t>
    </dgm:pt>
    <dgm:pt modelId="{A032F7BD-7091-457E-8124-2391DD00E46B}" type="sibTrans" cxnId="{1D254F43-574B-4055-9CE9-1C2B522B5EF9}">
      <dgm:prSet/>
      <dgm:spPr/>
      <dgm:t>
        <a:bodyPr/>
        <a:lstStyle/>
        <a:p>
          <a:endParaRPr lang="en-US"/>
        </a:p>
      </dgm:t>
    </dgm:pt>
    <dgm:pt modelId="{3F856D52-D08D-4557-A063-EA953D5F4FCB}">
      <dgm:prSet phldrT="[Text]"/>
      <dgm:spPr/>
      <dgm:t>
        <a:bodyPr/>
        <a:lstStyle/>
        <a:p>
          <a:pPr rtl="1"/>
          <a:r>
            <a:rPr lang="fa-IR" dirty="0" smtClean="0">
              <a:cs typeface="B Nazanin" pitchFamily="2" charset="-78"/>
            </a:rPr>
            <a:t>استراتژي هاي سازماني كه نواحي وظيفه اي سازمان را به سمت ارتباط با مشتريان هدايت مي كند.</a:t>
          </a:r>
          <a:endParaRPr lang="en-US" dirty="0"/>
        </a:p>
      </dgm:t>
    </dgm:pt>
    <dgm:pt modelId="{0683235C-52BE-434A-B447-4EDD1A4B2B7C}" type="parTrans" cxnId="{2E31A4B8-2516-434A-BFBE-FF81412E7ED7}">
      <dgm:prSet/>
      <dgm:spPr/>
      <dgm:t>
        <a:bodyPr/>
        <a:lstStyle/>
        <a:p>
          <a:endParaRPr lang="en-US"/>
        </a:p>
      </dgm:t>
    </dgm:pt>
    <dgm:pt modelId="{E15F4F38-E2CC-4477-9EF5-78B5A53D5D4D}" type="sibTrans" cxnId="{2E31A4B8-2516-434A-BFBE-FF81412E7ED7}">
      <dgm:prSet/>
      <dgm:spPr/>
      <dgm:t>
        <a:bodyPr/>
        <a:lstStyle/>
        <a:p>
          <a:endParaRPr lang="en-US"/>
        </a:p>
      </dgm:t>
    </dgm:pt>
    <dgm:pt modelId="{3D642160-993D-4B64-98B2-110E5DCC1054}">
      <dgm:prSet phldrT="[Text]" custT="1"/>
      <dgm:spPr/>
      <dgm:t>
        <a:bodyPr/>
        <a:lstStyle/>
        <a:p>
          <a:r>
            <a:rPr lang="fa-IR" sz="1800" dirty="0" smtClean="0">
              <a:cs typeface="B Nazanin" pitchFamily="2" charset="-78"/>
            </a:rPr>
            <a:t>تكنولوژي مديريت ارتباط با مشتري</a:t>
          </a:r>
          <a:endParaRPr lang="en-US" sz="1800" dirty="0"/>
        </a:p>
      </dgm:t>
    </dgm:pt>
    <dgm:pt modelId="{59557CC6-215E-4425-8E9E-88AD51092D93}" type="parTrans" cxnId="{904A5B4B-CBCB-414B-BA3E-253137B07264}">
      <dgm:prSet/>
      <dgm:spPr/>
      <dgm:t>
        <a:bodyPr/>
        <a:lstStyle/>
        <a:p>
          <a:endParaRPr lang="en-US"/>
        </a:p>
      </dgm:t>
    </dgm:pt>
    <dgm:pt modelId="{08312620-B4D3-46E8-BB36-FF5D06CD6D73}" type="sibTrans" cxnId="{904A5B4B-CBCB-414B-BA3E-253137B07264}">
      <dgm:prSet/>
      <dgm:spPr/>
      <dgm:t>
        <a:bodyPr/>
        <a:lstStyle/>
        <a:p>
          <a:endParaRPr lang="en-US"/>
        </a:p>
      </dgm:t>
    </dgm:pt>
    <dgm:pt modelId="{32882DD4-D8F3-45BC-9541-CCD218CE8EC5}">
      <dgm:prSet phldrT="[Text]"/>
      <dgm:spPr/>
      <dgm:t>
        <a:bodyPr/>
        <a:lstStyle/>
        <a:p>
          <a:pPr rtl="1"/>
          <a:r>
            <a:rPr lang="fa-IR" dirty="0" smtClean="0">
              <a:cs typeface="B Nazanin" pitchFamily="2" charset="-78"/>
            </a:rPr>
            <a:t>تمركز بر نقش سيستم اطلاعات در استفاده، جمع آوري، تجزيه وتحليل و به كارگيري داده ها براي ساخت و مديريت ارتباط بامشتريان دارد.</a:t>
          </a:r>
          <a:endParaRPr lang="en-US" dirty="0"/>
        </a:p>
      </dgm:t>
    </dgm:pt>
    <dgm:pt modelId="{BDBD3C97-27FF-460A-B531-15278C8522FD}" type="parTrans" cxnId="{0C1F69C9-AAA0-4F55-9CBA-D6D0ED6354E4}">
      <dgm:prSet/>
      <dgm:spPr/>
      <dgm:t>
        <a:bodyPr/>
        <a:lstStyle/>
        <a:p>
          <a:endParaRPr lang="en-US"/>
        </a:p>
      </dgm:t>
    </dgm:pt>
    <dgm:pt modelId="{760693C4-5A2D-4E66-8A0B-A6C3C9355F3B}" type="sibTrans" cxnId="{0C1F69C9-AAA0-4F55-9CBA-D6D0ED6354E4}">
      <dgm:prSet/>
      <dgm:spPr/>
      <dgm:t>
        <a:bodyPr/>
        <a:lstStyle/>
        <a:p>
          <a:endParaRPr lang="en-US"/>
        </a:p>
      </dgm:t>
    </dgm:pt>
    <dgm:pt modelId="{F4AFB37E-F162-4A56-8F63-31CEE614CAD1}" type="pres">
      <dgm:prSet presAssocID="{0B9E439D-2001-4BDE-83EE-60889D7D6B03}" presName="linearFlow" presStyleCnt="0">
        <dgm:presLayoutVars>
          <dgm:dir val="rev"/>
          <dgm:animLvl val="lvl"/>
          <dgm:resizeHandles val="exact"/>
        </dgm:presLayoutVars>
      </dgm:prSet>
      <dgm:spPr/>
    </dgm:pt>
    <dgm:pt modelId="{ED1068E2-A3FD-45CC-B0A3-974F903159B0}" type="pres">
      <dgm:prSet presAssocID="{31EF955B-8ED3-495A-972A-1A7B11F88DA8}" presName="composite" presStyleCnt="0"/>
      <dgm:spPr/>
    </dgm:pt>
    <dgm:pt modelId="{8F21842C-13D2-4F0E-819F-29EAAA2DFC1F}" type="pres">
      <dgm:prSet presAssocID="{31EF955B-8ED3-495A-972A-1A7B11F88DA8}" presName="parentText" presStyleLbl="alignNode1" presStyleIdx="0" presStyleCnt="3">
        <dgm:presLayoutVars>
          <dgm:chMax val="1"/>
          <dgm:bulletEnabled val="1"/>
        </dgm:presLayoutVars>
      </dgm:prSet>
      <dgm:spPr/>
      <dgm:t>
        <a:bodyPr/>
        <a:lstStyle/>
        <a:p>
          <a:endParaRPr lang="en-US"/>
        </a:p>
      </dgm:t>
    </dgm:pt>
    <dgm:pt modelId="{E0519C43-7455-469C-A25F-C0EA999B125B}" type="pres">
      <dgm:prSet presAssocID="{31EF955B-8ED3-495A-972A-1A7B11F88DA8}" presName="descendantText" presStyleLbl="alignAcc1" presStyleIdx="0" presStyleCnt="3">
        <dgm:presLayoutVars>
          <dgm:bulletEnabled val="1"/>
        </dgm:presLayoutVars>
      </dgm:prSet>
      <dgm:spPr/>
      <dgm:t>
        <a:bodyPr/>
        <a:lstStyle/>
        <a:p>
          <a:endParaRPr lang="en-US"/>
        </a:p>
      </dgm:t>
    </dgm:pt>
    <dgm:pt modelId="{88B8D781-A38A-4E5B-9495-63A67D1C0431}" type="pres">
      <dgm:prSet presAssocID="{1EB26BE5-52A0-44D0-B8C1-D7995FDAA5D2}" presName="sp" presStyleCnt="0"/>
      <dgm:spPr/>
    </dgm:pt>
    <dgm:pt modelId="{F68AE644-12D4-471B-869D-1CACC6F0BCFC}" type="pres">
      <dgm:prSet presAssocID="{1831FB55-C541-4665-93D2-82A1358A1B40}" presName="composite" presStyleCnt="0"/>
      <dgm:spPr/>
    </dgm:pt>
    <dgm:pt modelId="{4A7A8C95-4DB0-40ED-AAC6-6A705C03F356}" type="pres">
      <dgm:prSet presAssocID="{1831FB55-C541-4665-93D2-82A1358A1B40}" presName="parentText" presStyleLbl="alignNode1" presStyleIdx="1" presStyleCnt="3">
        <dgm:presLayoutVars>
          <dgm:chMax val="1"/>
          <dgm:bulletEnabled val="1"/>
        </dgm:presLayoutVars>
      </dgm:prSet>
      <dgm:spPr/>
      <dgm:t>
        <a:bodyPr/>
        <a:lstStyle/>
        <a:p>
          <a:endParaRPr lang="en-US"/>
        </a:p>
      </dgm:t>
    </dgm:pt>
    <dgm:pt modelId="{E58F3024-1461-4CB0-AC54-A741C7DE0563}" type="pres">
      <dgm:prSet presAssocID="{1831FB55-C541-4665-93D2-82A1358A1B40}" presName="descendantText" presStyleLbl="alignAcc1" presStyleIdx="1" presStyleCnt="3" custLinFactNeighborX="-1046">
        <dgm:presLayoutVars>
          <dgm:bulletEnabled val="1"/>
        </dgm:presLayoutVars>
      </dgm:prSet>
      <dgm:spPr/>
      <dgm:t>
        <a:bodyPr/>
        <a:lstStyle/>
        <a:p>
          <a:endParaRPr lang="en-US"/>
        </a:p>
      </dgm:t>
    </dgm:pt>
    <dgm:pt modelId="{397E737F-767C-4F7B-AB85-01BC4725ACDD}" type="pres">
      <dgm:prSet presAssocID="{A032F7BD-7091-457E-8124-2391DD00E46B}" presName="sp" presStyleCnt="0"/>
      <dgm:spPr/>
    </dgm:pt>
    <dgm:pt modelId="{ED518449-6617-4C97-9B70-B520EAFA5606}" type="pres">
      <dgm:prSet presAssocID="{3D642160-993D-4B64-98B2-110E5DCC1054}" presName="composite" presStyleCnt="0"/>
      <dgm:spPr/>
    </dgm:pt>
    <dgm:pt modelId="{AF8C091D-9194-45E8-A489-C305A33FADDD}" type="pres">
      <dgm:prSet presAssocID="{3D642160-993D-4B64-98B2-110E5DCC1054}" presName="parentText" presStyleLbl="alignNode1" presStyleIdx="2" presStyleCnt="3">
        <dgm:presLayoutVars>
          <dgm:chMax val="1"/>
          <dgm:bulletEnabled val="1"/>
        </dgm:presLayoutVars>
      </dgm:prSet>
      <dgm:spPr/>
      <dgm:t>
        <a:bodyPr/>
        <a:lstStyle/>
        <a:p>
          <a:endParaRPr lang="en-US"/>
        </a:p>
      </dgm:t>
    </dgm:pt>
    <dgm:pt modelId="{A2B79382-A875-4EE2-8748-FD4EBF1123D6}" type="pres">
      <dgm:prSet presAssocID="{3D642160-993D-4B64-98B2-110E5DCC1054}" presName="descendantText" presStyleLbl="alignAcc1" presStyleIdx="2" presStyleCnt="3">
        <dgm:presLayoutVars>
          <dgm:bulletEnabled val="1"/>
        </dgm:presLayoutVars>
      </dgm:prSet>
      <dgm:spPr/>
      <dgm:t>
        <a:bodyPr/>
        <a:lstStyle/>
        <a:p>
          <a:endParaRPr lang="en-US"/>
        </a:p>
      </dgm:t>
    </dgm:pt>
  </dgm:ptLst>
  <dgm:cxnLst>
    <dgm:cxn modelId="{87DEDC74-5624-4B9D-9765-B3BB422B41F3}" type="presOf" srcId="{31EF955B-8ED3-495A-972A-1A7B11F88DA8}" destId="{8F21842C-13D2-4F0E-819F-29EAAA2DFC1F}" srcOrd="0" destOrd="0" presId="urn:microsoft.com/office/officeart/2005/8/layout/chevron2"/>
    <dgm:cxn modelId="{9810D9AA-72A8-427C-B57D-1B88A025E86B}" type="presOf" srcId="{3D642160-993D-4B64-98B2-110E5DCC1054}" destId="{AF8C091D-9194-45E8-A489-C305A33FADDD}" srcOrd="0" destOrd="0" presId="urn:microsoft.com/office/officeart/2005/8/layout/chevron2"/>
    <dgm:cxn modelId="{4E6CCE05-ECD8-4056-B6F8-0AC42CE206FB}" type="presOf" srcId="{0B9E439D-2001-4BDE-83EE-60889D7D6B03}" destId="{F4AFB37E-F162-4A56-8F63-31CEE614CAD1}" srcOrd="0" destOrd="0" presId="urn:microsoft.com/office/officeart/2005/8/layout/chevron2"/>
    <dgm:cxn modelId="{628F9455-BECF-493B-B061-D1B1714E9E7E}" srcId="{0B9E439D-2001-4BDE-83EE-60889D7D6B03}" destId="{31EF955B-8ED3-495A-972A-1A7B11F88DA8}" srcOrd="0" destOrd="0" parTransId="{49B4F90D-7161-4572-8CFE-CB0F49B86E7E}" sibTransId="{1EB26BE5-52A0-44D0-B8C1-D7995FDAA5D2}"/>
    <dgm:cxn modelId="{0C1F69C9-AAA0-4F55-9CBA-D6D0ED6354E4}" srcId="{3D642160-993D-4B64-98B2-110E5DCC1054}" destId="{32882DD4-D8F3-45BC-9541-CCD218CE8EC5}" srcOrd="0" destOrd="0" parTransId="{BDBD3C97-27FF-460A-B531-15278C8522FD}" sibTransId="{760693C4-5A2D-4E66-8A0B-A6C3C9355F3B}"/>
    <dgm:cxn modelId="{904A5B4B-CBCB-414B-BA3E-253137B07264}" srcId="{0B9E439D-2001-4BDE-83EE-60889D7D6B03}" destId="{3D642160-993D-4B64-98B2-110E5DCC1054}" srcOrd="2" destOrd="0" parTransId="{59557CC6-215E-4425-8E9E-88AD51092D93}" sibTransId="{08312620-B4D3-46E8-BB36-FF5D06CD6D73}"/>
    <dgm:cxn modelId="{C566FCED-354D-4DB3-80DA-517CDD03EFFB}" type="presOf" srcId="{3F856D52-D08D-4557-A063-EA953D5F4FCB}" destId="{E58F3024-1461-4CB0-AC54-A741C7DE0563}" srcOrd="0" destOrd="0" presId="urn:microsoft.com/office/officeart/2005/8/layout/chevron2"/>
    <dgm:cxn modelId="{2E31A4B8-2516-434A-BFBE-FF81412E7ED7}" srcId="{1831FB55-C541-4665-93D2-82A1358A1B40}" destId="{3F856D52-D08D-4557-A063-EA953D5F4FCB}" srcOrd="0" destOrd="0" parTransId="{0683235C-52BE-434A-B447-4EDD1A4B2B7C}" sibTransId="{E15F4F38-E2CC-4477-9EF5-78B5A53D5D4D}"/>
    <dgm:cxn modelId="{8D71FDDF-2FE3-4843-AA01-A0AE9ECB1BCC}" type="presOf" srcId="{32882DD4-D8F3-45BC-9541-CCD218CE8EC5}" destId="{A2B79382-A875-4EE2-8748-FD4EBF1123D6}" srcOrd="0" destOrd="0" presId="urn:microsoft.com/office/officeart/2005/8/layout/chevron2"/>
    <dgm:cxn modelId="{16CCCEF0-8E7B-48D5-A9D2-C7CF6EE2C5D8}" type="presOf" srcId="{1831FB55-C541-4665-93D2-82A1358A1B40}" destId="{4A7A8C95-4DB0-40ED-AAC6-6A705C03F356}" srcOrd="0" destOrd="0" presId="urn:microsoft.com/office/officeart/2005/8/layout/chevron2"/>
    <dgm:cxn modelId="{1D254F43-574B-4055-9CE9-1C2B522B5EF9}" srcId="{0B9E439D-2001-4BDE-83EE-60889D7D6B03}" destId="{1831FB55-C541-4665-93D2-82A1358A1B40}" srcOrd="1" destOrd="0" parTransId="{DFE5DD0A-98C6-4CD3-A9C2-7BD7F44325F8}" sibTransId="{A032F7BD-7091-457E-8124-2391DD00E46B}"/>
    <dgm:cxn modelId="{B8DA8F43-BB3A-47BA-A1FE-D1A216DE1283}" type="presOf" srcId="{5F07E4A2-1BF8-41DA-B3FB-80E2CC0844CA}" destId="{E0519C43-7455-469C-A25F-C0EA999B125B}" srcOrd="0" destOrd="0" presId="urn:microsoft.com/office/officeart/2005/8/layout/chevron2"/>
    <dgm:cxn modelId="{F5B3C503-7454-4926-8FC9-3968A10993C8}" srcId="{31EF955B-8ED3-495A-972A-1A7B11F88DA8}" destId="{5F07E4A2-1BF8-41DA-B3FB-80E2CC0844CA}" srcOrd="0" destOrd="0" parTransId="{D963838F-6958-46C0-B718-62CE314CC7C0}" sibTransId="{61569F30-4A51-4B73-8331-036F665D7303}"/>
    <dgm:cxn modelId="{EA94A9A0-017B-4238-81ED-38CC833499BD}" type="presParOf" srcId="{F4AFB37E-F162-4A56-8F63-31CEE614CAD1}" destId="{ED1068E2-A3FD-45CC-B0A3-974F903159B0}" srcOrd="0" destOrd="0" presId="urn:microsoft.com/office/officeart/2005/8/layout/chevron2"/>
    <dgm:cxn modelId="{D9ADD9C2-10C1-49B9-9DD5-03629A203A7C}" type="presParOf" srcId="{ED1068E2-A3FD-45CC-B0A3-974F903159B0}" destId="{8F21842C-13D2-4F0E-819F-29EAAA2DFC1F}" srcOrd="0" destOrd="0" presId="urn:microsoft.com/office/officeart/2005/8/layout/chevron2"/>
    <dgm:cxn modelId="{975AA7D5-DD75-42BE-8828-E480011283B6}" type="presParOf" srcId="{ED1068E2-A3FD-45CC-B0A3-974F903159B0}" destId="{E0519C43-7455-469C-A25F-C0EA999B125B}" srcOrd="1" destOrd="0" presId="urn:microsoft.com/office/officeart/2005/8/layout/chevron2"/>
    <dgm:cxn modelId="{DC290A20-7D98-4704-8098-DE3D4B2D4340}" type="presParOf" srcId="{F4AFB37E-F162-4A56-8F63-31CEE614CAD1}" destId="{88B8D781-A38A-4E5B-9495-63A67D1C0431}" srcOrd="1" destOrd="0" presId="urn:microsoft.com/office/officeart/2005/8/layout/chevron2"/>
    <dgm:cxn modelId="{BE6EC1D9-B59E-49F0-ABAF-6D0E999145B0}" type="presParOf" srcId="{F4AFB37E-F162-4A56-8F63-31CEE614CAD1}" destId="{F68AE644-12D4-471B-869D-1CACC6F0BCFC}" srcOrd="2" destOrd="0" presId="urn:microsoft.com/office/officeart/2005/8/layout/chevron2"/>
    <dgm:cxn modelId="{AAC887C2-A95F-427B-8081-CE99F037E56D}" type="presParOf" srcId="{F68AE644-12D4-471B-869D-1CACC6F0BCFC}" destId="{4A7A8C95-4DB0-40ED-AAC6-6A705C03F356}" srcOrd="0" destOrd="0" presId="urn:microsoft.com/office/officeart/2005/8/layout/chevron2"/>
    <dgm:cxn modelId="{7053EDAE-B23C-4948-AC9E-DE787BFFC051}" type="presParOf" srcId="{F68AE644-12D4-471B-869D-1CACC6F0BCFC}" destId="{E58F3024-1461-4CB0-AC54-A741C7DE0563}" srcOrd="1" destOrd="0" presId="urn:microsoft.com/office/officeart/2005/8/layout/chevron2"/>
    <dgm:cxn modelId="{F30942C6-0C0B-41E3-AD7E-E0A075035073}" type="presParOf" srcId="{F4AFB37E-F162-4A56-8F63-31CEE614CAD1}" destId="{397E737F-767C-4F7B-AB85-01BC4725ACDD}" srcOrd="3" destOrd="0" presId="urn:microsoft.com/office/officeart/2005/8/layout/chevron2"/>
    <dgm:cxn modelId="{4091AE31-E3CE-42E0-B4CA-7F44B90CE893}" type="presParOf" srcId="{F4AFB37E-F162-4A56-8F63-31CEE614CAD1}" destId="{ED518449-6617-4C97-9B70-B520EAFA5606}" srcOrd="4" destOrd="0" presId="urn:microsoft.com/office/officeart/2005/8/layout/chevron2"/>
    <dgm:cxn modelId="{2DA0A3CC-B2DF-40A2-80F8-096532BC6AD9}" type="presParOf" srcId="{ED518449-6617-4C97-9B70-B520EAFA5606}" destId="{AF8C091D-9194-45E8-A489-C305A33FADDD}" srcOrd="0" destOrd="0" presId="urn:microsoft.com/office/officeart/2005/8/layout/chevron2"/>
    <dgm:cxn modelId="{5B0FD896-9274-4E9E-86C4-B8A8EAC4C102}" type="presParOf" srcId="{ED518449-6617-4C97-9B70-B520EAFA5606}" destId="{A2B79382-A875-4EE2-8748-FD4EBF1123D6}"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6DA3611-429F-4D05-B247-73A0EC09D12C}" type="doc">
      <dgm:prSet loTypeId="urn:microsoft.com/office/officeart/2008/layout/RadialCluster" loCatId="cycle" qsTypeId="urn:microsoft.com/office/officeart/2005/8/quickstyle/simple1" qsCatId="simple" csTypeId="urn:microsoft.com/office/officeart/2005/8/colors/colorful4" csCatId="colorful" phldr="1"/>
      <dgm:spPr/>
      <dgm:t>
        <a:bodyPr/>
        <a:lstStyle/>
        <a:p>
          <a:endParaRPr lang="en-US"/>
        </a:p>
      </dgm:t>
    </dgm:pt>
    <dgm:pt modelId="{08BFBC0D-A427-4C21-A726-965A663DA072}">
      <dgm:prSet phldrT="[Text]" custT="1"/>
      <dgm:spPr/>
      <dgm:t>
        <a:bodyPr/>
        <a:lstStyle/>
        <a:p>
          <a:pPr rtl="1"/>
          <a:r>
            <a:rPr lang="fa-IR" sz="1600" b="1" dirty="0">
              <a:cs typeface="B Nazanin" pitchFamily="2" charset="-78"/>
            </a:rPr>
            <a:t>پیاده سازی سیستم های </a:t>
          </a:r>
          <a:r>
            <a:rPr lang="en-US" sz="1600" b="1" dirty="0">
              <a:cs typeface="B Nazanin" pitchFamily="2" charset="-78"/>
            </a:rPr>
            <a:t>ERP</a:t>
          </a:r>
          <a:r>
            <a:rPr lang="fa-IR" sz="1600" b="1" dirty="0">
              <a:cs typeface="B Nazanin" pitchFamily="2" charset="-78"/>
            </a:rPr>
            <a:t> و </a:t>
          </a:r>
          <a:r>
            <a:rPr lang="en-US" sz="1600" b="1" dirty="0">
              <a:cs typeface="B Nazanin" pitchFamily="2" charset="-78"/>
            </a:rPr>
            <a:t>CRM</a:t>
          </a:r>
        </a:p>
      </dgm:t>
    </dgm:pt>
    <dgm:pt modelId="{E8615420-1634-46A8-B60C-2C9ADF1B4710}" type="parTrans" cxnId="{B380CD47-D43D-43DE-8987-17F4328DF2B9}">
      <dgm:prSet/>
      <dgm:spPr/>
      <dgm:t>
        <a:bodyPr/>
        <a:lstStyle/>
        <a:p>
          <a:endParaRPr lang="en-US" sz="1800">
            <a:cs typeface="B Nazanin" pitchFamily="2" charset="-78"/>
          </a:endParaRPr>
        </a:p>
      </dgm:t>
    </dgm:pt>
    <dgm:pt modelId="{FA53D0D7-8C90-4997-BD12-1B56A4740525}" type="sibTrans" cxnId="{B380CD47-D43D-43DE-8987-17F4328DF2B9}">
      <dgm:prSet/>
      <dgm:spPr/>
      <dgm:t>
        <a:bodyPr/>
        <a:lstStyle/>
        <a:p>
          <a:endParaRPr lang="en-US" sz="1800">
            <a:cs typeface="B Nazanin" pitchFamily="2" charset="-78"/>
          </a:endParaRPr>
        </a:p>
      </dgm:t>
    </dgm:pt>
    <dgm:pt modelId="{B557EA6A-E70F-4CC3-A603-984C12EF7ACE}">
      <dgm:prSet phldrT="[Text]" custT="1"/>
      <dgm:spPr/>
      <dgm:t>
        <a:bodyPr/>
        <a:lstStyle/>
        <a:p>
          <a:pPr rtl="1"/>
          <a:r>
            <a:rPr lang="fa-IR" sz="1400" b="1">
              <a:cs typeface="B Nazanin" pitchFamily="2" charset="-78"/>
            </a:rPr>
            <a:t>نتایج</a:t>
          </a:r>
          <a:endParaRPr lang="en-US" sz="1400" b="1">
            <a:cs typeface="B Nazanin" pitchFamily="2" charset="-78"/>
          </a:endParaRPr>
        </a:p>
      </dgm:t>
    </dgm:pt>
    <dgm:pt modelId="{F933CD53-781A-4EF7-94EC-3483C22B7319}" type="parTrans" cxnId="{3408B9C3-390E-470A-B499-602B867127D1}">
      <dgm:prSet/>
      <dgm:spPr/>
      <dgm:t>
        <a:bodyPr/>
        <a:lstStyle/>
        <a:p>
          <a:endParaRPr lang="en-US" sz="1800">
            <a:cs typeface="B Nazanin" pitchFamily="2" charset="-78"/>
          </a:endParaRPr>
        </a:p>
      </dgm:t>
    </dgm:pt>
    <dgm:pt modelId="{0CC21437-839F-418F-BE65-4E94E9757A31}" type="sibTrans" cxnId="{3408B9C3-390E-470A-B499-602B867127D1}">
      <dgm:prSet/>
      <dgm:spPr/>
      <dgm:t>
        <a:bodyPr/>
        <a:lstStyle/>
        <a:p>
          <a:endParaRPr lang="en-US" sz="1800">
            <a:cs typeface="B Nazanin" pitchFamily="2" charset="-78"/>
          </a:endParaRPr>
        </a:p>
      </dgm:t>
    </dgm:pt>
    <dgm:pt modelId="{FCCC6AA3-D223-4D20-AB47-81608790B5D8}">
      <dgm:prSet phldrT="[Text]" custT="1"/>
      <dgm:spPr/>
      <dgm:t>
        <a:bodyPr/>
        <a:lstStyle/>
        <a:p>
          <a:pPr rtl="1"/>
          <a:r>
            <a:rPr lang="fa-IR" sz="1400" b="1">
              <a:cs typeface="B Nazanin" pitchFamily="2" charset="-78"/>
            </a:rPr>
            <a:t>انگیزه ها</a:t>
          </a:r>
          <a:endParaRPr lang="en-US" sz="1400" b="1">
            <a:cs typeface="B Nazanin" pitchFamily="2" charset="-78"/>
          </a:endParaRPr>
        </a:p>
      </dgm:t>
    </dgm:pt>
    <dgm:pt modelId="{23929147-4340-4660-978A-141266B9BDF0}" type="parTrans" cxnId="{330C55B0-DA29-4602-B5A9-D10FC8889CB4}">
      <dgm:prSet/>
      <dgm:spPr/>
      <dgm:t>
        <a:bodyPr/>
        <a:lstStyle/>
        <a:p>
          <a:endParaRPr lang="en-US" sz="1800">
            <a:cs typeface="B Nazanin" pitchFamily="2" charset="-78"/>
          </a:endParaRPr>
        </a:p>
      </dgm:t>
    </dgm:pt>
    <dgm:pt modelId="{674CFE97-6181-445A-8922-BBC234BF45C5}" type="sibTrans" cxnId="{330C55B0-DA29-4602-B5A9-D10FC8889CB4}">
      <dgm:prSet/>
      <dgm:spPr/>
      <dgm:t>
        <a:bodyPr/>
        <a:lstStyle/>
        <a:p>
          <a:endParaRPr lang="en-US" sz="1800">
            <a:cs typeface="B Nazanin" pitchFamily="2" charset="-78"/>
          </a:endParaRPr>
        </a:p>
      </dgm:t>
    </dgm:pt>
    <dgm:pt modelId="{1EBA3478-4A52-4451-83FF-1A09951E02BA}">
      <dgm:prSet phldrT="[Text]" custT="1"/>
      <dgm:spPr/>
      <dgm:t>
        <a:bodyPr/>
        <a:lstStyle/>
        <a:p>
          <a:pPr rtl="1"/>
          <a:r>
            <a:rPr lang="fa-IR" sz="1400" b="1">
              <a:cs typeface="B Nazanin" pitchFamily="2" charset="-78"/>
            </a:rPr>
            <a:t>عوامل کلیدی موفقیت</a:t>
          </a:r>
          <a:endParaRPr lang="en-US" sz="1400" b="1">
            <a:cs typeface="B Nazanin" pitchFamily="2" charset="-78"/>
          </a:endParaRPr>
        </a:p>
      </dgm:t>
    </dgm:pt>
    <dgm:pt modelId="{A10A4BE7-FEA9-45B6-9618-0B0A28B7B2FC}" type="parTrans" cxnId="{5AE9D1A4-D25A-4F67-AEF3-297CAE0A4D49}">
      <dgm:prSet/>
      <dgm:spPr/>
      <dgm:t>
        <a:bodyPr/>
        <a:lstStyle/>
        <a:p>
          <a:endParaRPr lang="en-US" sz="1800">
            <a:cs typeface="B Nazanin" pitchFamily="2" charset="-78"/>
          </a:endParaRPr>
        </a:p>
      </dgm:t>
    </dgm:pt>
    <dgm:pt modelId="{52E21913-7F81-472E-BE2A-7D36E8BAF9C3}" type="sibTrans" cxnId="{5AE9D1A4-D25A-4F67-AEF3-297CAE0A4D49}">
      <dgm:prSet/>
      <dgm:spPr/>
      <dgm:t>
        <a:bodyPr/>
        <a:lstStyle/>
        <a:p>
          <a:endParaRPr lang="en-US" sz="1800">
            <a:cs typeface="B Nazanin" pitchFamily="2" charset="-78"/>
          </a:endParaRPr>
        </a:p>
      </dgm:t>
    </dgm:pt>
    <dgm:pt modelId="{F19B4B1A-EE13-48B5-9400-F6831EEFDE49}">
      <dgm:prSet phldrT="[Text]" custT="1"/>
      <dgm:spPr/>
      <dgm:t>
        <a:bodyPr/>
        <a:lstStyle/>
        <a:p>
          <a:pPr rtl="1"/>
          <a:r>
            <a:rPr lang="fa-IR" sz="1400" b="1" dirty="0">
              <a:cs typeface="B Nazanin" pitchFamily="2" charset="-78"/>
            </a:rPr>
            <a:t>معیارهای گزینش عرضه کننده</a:t>
          </a:r>
          <a:endParaRPr lang="en-US" sz="1400" b="1" dirty="0">
            <a:cs typeface="B Nazanin" pitchFamily="2" charset="-78"/>
          </a:endParaRPr>
        </a:p>
      </dgm:t>
    </dgm:pt>
    <dgm:pt modelId="{D725F2B3-BB8E-4A3E-A292-67592AD75470}" type="parTrans" cxnId="{E1947132-0075-4AD5-AC97-73BFF4A10FFA}">
      <dgm:prSet/>
      <dgm:spPr/>
      <dgm:t>
        <a:bodyPr/>
        <a:lstStyle/>
        <a:p>
          <a:endParaRPr lang="en-US" sz="1800">
            <a:cs typeface="B Nazanin" pitchFamily="2" charset="-78"/>
          </a:endParaRPr>
        </a:p>
      </dgm:t>
    </dgm:pt>
    <dgm:pt modelId="{C4ED5545-BAD5-41D4-8D87-770121F866AC}" type="sibTrans" cxnId="{E1947132-0075-4AD5-AC97-73BFF4A10FFA}">
      <dgm:prSet/>
      <dgm:spPr/>
      <dgm:t>
        <a:bodyPr/>
        <a:lstStyle/>
        <a:p>
          <a:endParaRPr lang="en-US" sz="1800">
            <a:cs typeface="B Nazanin" pitchFamily="2" charset="-78"/>
          </a:endParaRPr>
        </a:p>
      </dgm:t>
    </dgm:pt>
    <dgm:pt modelId="{6C05C5FD-EB65-4F3E-8BC1-A924432BC01D}">
      <dgm:prSet phldrT="[Text]" custT="1"/>
      <dgm:spPr/>
      <dgm:t>
        <a:bodyPr/>
        <a:lstStyle/>
        <a:p>
          <a:pPr rtl="1"/>
          <a:r>
            <a:rPr lang="fa-IR" sz="1400" b="1">
              <a:cs typeface="B Nazanin" pitchFamily="2" charset="-78"/>
            </a:rPr>
            <a:t>موانع و مشکلات</a:t>
          </a:r>
          <a:endParaRPr lang="en-US" sz="1400" b="1">
            <a:cs typeface="B Nazanin" pitchFamily="2" charset="-78"/>
          </a:endParaRPr>
        </a:p>
      </dgm:t>
    </dgm:pt>
    <dgm:pt modelId="{BA7C2BE7-0AB1-4C55-87BF-604B226BB891}" type="parTrans" cxnId="{A5D86578-8EAF-457D-8BEB-D71888BFF0D2}">
      <dgm:prSet/>
      <dgm:spPr/>
      <dgm:t>
        <a:bodyPr/>
        <a:lstStyle/>
        <a:p>
          <a:endParaRPr lang="en-US" sz="1800">
            <a:cs typeface="B Nazanin" pitchFamily="2" charset="-78"/>
          </a:endParaRPr>
        </a:p>
      </dgm:t>
    </dgm:pt>
    <dgm:pt modelId="{4BC37ACC-73E0-4D75-A53C-78570FFD804A}" type="sibTrans" cxnId="{A5D86578-8EAF-457D-8BEB-D71888BFF0D2}">
      <dgm:prSet/>
      <dgm:spPr/>
      <dgm:t>
        <a:bodyPr/>
        <a:lstStyle/>
        <a:p>
          <a:endParaRPr lang="en-US" sz="1800">
            <a:cs typeface="B Nazanin" pitchFamily="2" charset="-78"/>
          </a:endParaRPr>
        </a:p>
      </dgm:t>
    </dgm:pt>
    <dgm:pt modelId="{9033DD29-63BF-403D-9419-38B9F609B1FA}">
      <dgm:prSet phldrT="[Text]" custT="1"/>
      <dgm:spPr/>
      <dgm:t>
        <a:bodyPr/>
        <a:lstStyle/>
        <a:p>
          <a:pPr rtl="1"/>
          <a:r>
            <a:rPr lang="fa-IR" sz="1400" b="1">
              <a:cs typeface="B Nazanin" pitchFamily="2" charset="-78"/>
            </a:rPr>
            <a:t>معیارهای گزینش سیستم</a:t>
          </a:r>
          <a:endParaRPr lang="en-US" sz="1400" b="1">
            <a:cs typeface="B Nazanin" pitchFamily="2" charset="-78"/>
          </a:endParaRPr>
        </a:p>
      </dgm:t>
    </dgm:pt>
    <dgm:pt modelId="{0F6C5A59-D3F0-4F9D-AC14-4D74D8EEC50F}" type="parTrans" cxnId="{DF91B390-BB59-495B-8CBF-EEE7B1C295EE}">
      <dgm:prSet/>
      <dgm:spPr/>
      <dgm:t>
        <a:bodyPr/>
        <a:lstStyle/>
        <a:p>
          <a:endParaRPr lang="en-US" sz="1800">
            <a:cs typeface="B Nazanin" pitchFamily="2" charset="-78"/>
          </a:endParaRPr>
        </a:p>
      </dgm:t>
    </dgm:pt>
    <dgm:pt modelId="{F736B5A9-C6E6-4792-938D-9A5AB98079F3}" type="sibTrans" cxnId="{DF91B390-BB59-495B-8CBF-EEE7B1C295EE}">
      <dgm:prSet/>
      <dgm:spPr/>
      <dgm:t>
        <a:bodyPr/>
        <a:lstStyle/>
        <a:p>
          <a:endParaRPr lang="en-US" sz="1800">
            <a:cs typeface="B Nazanin" pitchFamily="2" charset="-78"/>
          </a:endParaRPr>
        </a:p>
      </dgm:t>
    </dgm:pt>
    <dgm:pt modelId="{46AECA65-FA49-42E8-8961-AB27E9A867D6}" type="pres">
      <dgm:prSet presAssocID="{26DA3611-429F-4D05-B247-73A0EC09D12C}" presName="Name0" presStyleCnt="0">
        <dgm:presLayoutVars>
          <dgm:chMax val="1"/>
          <dgm:chPref val="1"/>
          <dgm:dir/>
          <dgm:animOne val="branch"/>
          <dgm:animLvl val="lvl"/>
        </dgm:presLayoutVars>
      </dgm:prSet>
      <dgm:spPr/>
      <dgm:t>
        <a:bodyPr/>
        <a:lstStyle/>
        <a:p>
          <a:endParaRPr lang="en-US"/>
        </a:p>
      </dgm:t>
    </dgm:pt>
    <dgm:pt modelId="{B058350A-830F-4A91-907E-52F1D6A91E24}" type="pres">
      <dgm:prSet presAssocID="{08BFBC0D-A427-4C21-A726-965A663DA072}" presName="singleCycle" presStyleCnt="0"/>
      <dgm:spPr/>
    </dgm:pt>
    <dgm:pt modelId="{63B6B826-8910-4098-8A50-E01935B36C0A}" type="pres">
      <dgm:prSet presAssocID="{08BFBC0D-A427-4C21-A726-965A663DA072}" presName="singleCenter" presStyleLbl="node1" presStyleIdx="0" presStyleCnt="7">
        <dgm:presLayoutVars>
          <dgm:chMax val="7"/>
          <dgm:chPref val="7"/>
        </dgm:presLayoutVars>
      </dgm:prSet>
      <dgm:spPr/>
      <dgm:t>
        <a:bodyPr/>
        <a:lstStyle/>
        <a:p>
          <a:endParaRPr lang="en-US"/>
        </a:p>
      </dgm:t>
    </dgm:pt>
    <dgm:pt modelId="{0456E36B-5FA2-4A44-9460-5033443768CC}" type="pres">
      <dgm:prSet presAssocID="{F933CD53-781A-4EF7-94EC-3483C22B7319}" presName="Name56" presStyleLbl="parChTrans1D2" presStyleIdx="0" presStyleCnt="6"/>
      <dgm:spPr/>
      <dgm:t>
        <a:bodyPr/>
        <a:lstStyle/>
        <a:p>
          <a:endParaRPr lang="en-US"/>
        </a:p>
      </dgm:t>
    </dgm:pt>
    <dgm:pt modelId="{1CF73B30-9F06-4530-9312-C2DBF18D64A8}" type="pres">
      <dgm:prSet presAssocID="{B557EA6A-E70F-4CC3-A603-984C12EF7ACE}" presName="text0" presStyleLbl="node1" presStyleIdx="1" presStyleCnt="7">
        <dgm:presLayoutVars>
          <dgm:bulletEnabled val="1"/>
        </dgm:presLayoutVars>
      </dgm:prSet>
      <dgm:spPr/>
      <dgm:t>
        <a:bodyPr/>
        <a:lstStyle/>
        <a:p>
          <a:endParaRPr lang="en-US"/>
        </a:p>
      </dgm:t>
    </dgm:pt>
    <dgm:pt modelId="{187D231F-0556-43C4-8FCB-6BAEF6DDC454}" type="pres">
      <dgm:prSet presAssocID="{23929147-4340-4660-978A-141266B9BDF0}" presName="Name56" presStyleLbl="parChTrans1D2" presStyleIdx="1" presStyleCnt="6"/>
      <dgm:spPr/>
      <dgm:t>
        <a:bodyPr/>
        <a:lstStyle/>
        <a:p>
          <a:endParaRPr lang="en-US"/>
        </a:p>
      </dgm:t>
    </dgm:pt>
    <dgm:pt modelId="{D96CA7BE-F811-4513-9146-3DB85B335EE2}" type="pres">
      <dgm:prSet presAssocID="{FCCC6AA3-D223-4D20-AB47-81608790B5D8}" presName="text0" presStyleLbl="node1" presStyleIdx="2" presStyleCnt="7">
        <dgm:presLayoutVars>
          <dgm:bulletEnabled val="1"/>
        </dgm:presLayoutVars>
      </dgm:prSet>
      <dgm:spPr/>
      <dgm:t>
        <a:bodyPr/>
        <a:lstStyle/>
        <a:p>
          <a:endParaRPr lang="en-US"/>
        </a:p>
      </dgm:t>
    </dgm:pt>
    <dgm:pt modelId="{D1510966-EB7D-402A-BCAF-76565EC33BE6}" type="pres">
      <dgm:prSet presAssocID="{A10A4BE7-FEA9-45B6-9618-0B0A28B7B2FC}" presName="Name56" presStyleLbl="parChTrans1D2" presStyleIdx="2" presStyleCnt="6"/>
      <dgm:spPr/>
      <dgm:t>
        <a:bodyPr/>
        <a:lstStyle/>
        <a:p>
          <a:endParaRPr lang="en-US"/>
        </a:p>
      </dgm:t>
    </dgm:pt>
    <dgm:pt modelId="{BCC993A3-B245-4A41-8963-582583777B3C}" type="pres">
      <dgm:prSet presAssocID="{1EBA3478-4A52-4451-83FF-1A09951E02BA}" presName="text0" presStyleLbl="node1" presStyleIdx="3" presStyleCnt="7">
        <dgm:presLayoutVars>
          <dgm:bulletEnabled val="1"/>
        </dgm:presLayoutVars>
      </dgm:prSet>
      <dgm:spPr/>
      <dgm:t>
        <a:bodyPr/>
        <a:lstStyle/>
        <a:p>
          <a:endParaRPr lang="en-US"/>
        </a:p>
      </dgm:t>
    </dgm:pt>
    <dgm:pt modelId="{2A1AF37E-6AE8-4877-ADFB-C061CBA0F22E}" type="pres">
      <dgm:prSet presAssocID="{BA7C2BE7-0AB1-4C55-87BF-604B226BB891}" presName="Name56" presStyleLbl="parChTrans1D2" presStyleIdx="3" presStyleCnt="6"/>
      <dgm:spPr/>
      <dgm:t>
        <a:bodyPr/>
        <a:lstStyle/>
        <a:p>
          <a:endParaRPr lang="en-US"/>
        </a:p>
      </dgm:t>
    </dgm:pt>
    <dgm:pt modelId="{1303E145-1B31-43E5-AA26-E67335B410A4}" type="pres">
      <dgm:prSet presAssocID="{6C05C5FD-EB65-4F3E-8BC1-A924432BC01D}" presName="text0" presStyleLbl="node1" presStyleIdx="4" presStyleCnt="7">
        <dgm:presLayoutVars>
          <dgm:bulletEnabled val="1"/>
        </dgm:presLayoutVars>
      </dgm:prSet>
      <dgm:spPr/>
      <dgm:t>
        <a:bodyPr/>
        <a:lstStyle/>
        <a:p>
          <a:endParaRPr lang="en-US"/>
        </a:p>
      </dgm:t>
    </dgm:pt>
    <dgm:pt modelId="{4B61890B-FEFA-45C8-B8F3-7CD5E5CA9BCD}" type="pres">
      <dgm:prSet presAssocID="{0F6C5A59-D3F0-4F9D-AC14-4D74D8EEC50F}" presName="Name56" presStyleLbl="parChTrans1D2" presStyleIdx="4" presStyleCnt="6"/>
      <dgm:spPr/>
      <dgm:t>
        <a:bodyPr/>
        <a:lstStyle/>
        <a:p>
          <a:endParaRPr lang="en-US"/>
        </a:p>
      </dgm:t>
    </dgm:pt>
    <dgm:pt modelId="{D3F057BF-5A66-40B1-B9A3-1668069EA41A}" type="pres">
      <dgm:prSet presAssocID="{9033DD29-63BF-403D-9419-38B9F609B1FA}" presName="text0" presStyleLbl="node1" presStyleIdx="5" presStyleCnt="7">
        <dgm:presLayoutVars>
          <dgm:bulletEnabled val="1"/>
        </dgm:presLayoutVars>
      </dgm:prSet>
      <dgm:spPr/>
      <dgm:t>
        <a:bodyPr/>
        <a:lstStyle/>
        <a:p>
          <a:endParaRPr lang="en-US"/>
        </a:p>
      </dgm:t>
    </dgm:pt>
    <dgm:pt modelId="{750FBEEE-09E8-4D42-BC23-24D011C4E777}" type="pres">
      <dgm:prSet presAssocID="{D725F2B3-BB8E-4A3E-A292-67592AD75470}" presName="Name56" presStyleLbl="parChTrans1D2" presStyleIdx="5" presStyleCnt="6"/>
      <dgm:spPr/>
      <dgm:t>
        <a:bodyPr/>
        <a:lstStyle/>
        <a:p>
          <a:endParaRPr lang="en-US"/>
        </a:p>
      </dgm:t>
    </dgm:pt>
    <dgm:pt modelId="{AB60889E-29E6-4040-838C-6E910004D100}" type="pres">
      <dgm:prSet presAssocID="{F19B4B1A-EE13-48B5-9400-F6831EEFDE49}" presName="text0" presStyleLbl="node1" presStyleIdx="6" presStyleCnt="7" custScaleX="101370" custScaleY="108097">
        <dgm:presLayoutVars>
          <dgm:bulletEnabled val="1"/>
        </dgm:presLayoutVars>
      </dgm:prSet>
      <dgm:spPr/>
      <dgm:t>
        <a:bodyPr/>
        <a:lstStyle/>
        <a:p>
          <a:endParaRPr lang="en-US"/>
        </a:p>
      </dgm:t>
    </dgm:pt>
  </dgm:ptLst>
  <dgm:cxnLst>
    <dgm:cxn modelId="{3408B9C3-390E-470A-B499-602B867127D1}" srcId="{08BFBC0D-A427-4C21-A726-965A663DA072}" destId="{B557EA6A-E70F-4CC3-A603-984C12EF7ACE}" srcOrd="0" destOrd="0" parTransId="{F933CD53-781A-4EF7-94EC-3483C22B7319}" sibTransId="{0CC21437-839F-418F-BE65-4E94E9757A31}"/>
    <dgm:cxn modelId="{5AE9D1A4-D25A-4F67-AEF3-297CAE0A4D49}" srcId="{08BFBC0D-A427-4C21-A726-965A663DA072}" destId="{1EBA3478-4A52-4451-83FF-1A09951E02BA}" srcOrd="2" destOrd="0" parTransId="{A10A4BE7-FEA9-45B6-9618-0B0A28B7B2FC}" sibTransId="{52E21913-7F81-472E-BE2A-7D36E8BAF9C3}"/>
    <dgm:cxn modelId="{DF91B390-BB59-495B-8CBF-EEE7B1C295EE}" srcId="{08BFBC0D-A427-4C21-A726-965A663DA072}" destId="{9033DD29-63BF-403D-9419-38B9F609B1FA}" srcOrd="4" destOrd="0" parTransId="{0F6C5A59-D3F0-4F9D-AC14-4D74D8EEC50F}" sibTransId="{F736B5A9-C6E6-4792-938D-9A5AB98079F3}"/>
    <dgm:cxn modelId="{68631302-D5C7-4CF2-A2DC-C74176EF085A}" type="presOf" srcId="{08BFBC0D-A427-4C21-A726-965A663DA072}" destId="{63B6B826-8910-4098-8A50-E01935B36C0A}" srcOrd="0" destOrd="0" presId="urn:microsoft.com/office/officeart/2008/layout/RadialCluster"/>
    <dgm:cxn modelId="{5F7AEC3A-BB23-4AAA-A24D-2C7044460719}" type="presOf" srcId="{1EBA3478-4A52-4451-83FF-1A09951E02BA}" destId="{BCC993A3-B245-4A41-8963-582583777B3C}" srcOrd="0" destOrd="0" presId="urn:microsoft.com/office/officeart/2008/layout/RadialCluster"/>
    <dgm:cxn modelId="{6A6F7FE7-35FF-47E5-A17D-F831759D6B99}" type="presOf" srcId="{F19B4B1A-EE13-48B5-9400-F6831EEFDE49}" destId="{AB60889E-29E6-4040-838C-6E910004D100}" srcOrd="0" destOrd="0" presId="urn:microsoft.com/office/officeart/2008/layout/RadialCluster"/>
    <dgm:cxn modelId="{33B67F44-6F98-4D39-8228-BD74366C7150}" type="presOf" srcId="{B557EA6A-E70F-4CC3-A603-984C12EF7ACE}" destId="{1CF73B30-9F06-4530-9312-C2DBF18D64A8}" srcOrd="0" destOrd="0" presId="urn:microsoft.com/office/officeart/2008/layout/RadialCluster"/>
    <dgm:cxn modelId="{0AF68A16-0AEE-4658-90DE-C407C0E57B93}" type="presOf" srcId="{BA7C2BE7-0AB1-4C55-87BF-604B226BB891}" destId="{2A1AF37E-6AE8-4877-ADFB-C061CBA0F22E}" srcOrd="0" destOrd="0" presId="urn:microsoft.com/office/officeart/2008/layout/RadialCluster"/>
    <dgm:cxn modelId="{54FA92BD-C073-44FB-AB04-1AB99AA3D2B1}" type="presOf" srcId="{6C05C5FD-EB65-4F3E-8BC1-A924432BC01D}" destId="{1303E145-1B31-43E5-AA26-E67335B410A4}" srcOrd="0" destOrd="0" presId="urn:microsoft.com/office/officeart/2008/layout/RadialCluster"/>
    <dgm:cxn modelId="{F6A3A950-78D6-46C2-93C2-F89A0A511216}" type="presOf" srcId="{F933CD53-781A-4EF7-94EC-3483C22B7319}" destId="{0456E36B-5FA2-4A44-9460-5033443768CC}" srcOrd="0" destOrd="0" presId="urn:microsoft.com/office/officeart/2008/layout/RadialCluster"/>
    <dgm:cxn modelId="{0EDA085C-4AFE-4CF9-BB68-18B385B7B595}" type="presOf" srcId="{A10A4BE7-FEA9-45B6-9618-0B0A28B7B2FC}" destId="{D1510966-EB7D-402A-BCAF-76565EC33BE6}" srcOrd="0" destOrd="0" presId="urn:microsoft.com/office/officeart/2008/layout/RadialCluster"/>
    <dgm:cxn modelId="{A5D86578-8EAF-457D-8BEB-D71888BFF0D2}" srcId="{08BFBC0D-A427-4C21-A726-965A663DA072}" destId="{6C05C5FD-EB65-4F3E-8BC1-A924432BC01D}" srcOrd="3" destOrd="0" parTransId="{BA7C2BE7-0AB1-4C55-87BF-604B226BB891}" sibTransId="{4BC37ACC-73E0-4D75-A53C-78570FFD804A}"/>
    <dgm:cxn modelId="{21EF13E6-21E6-451A-BA55-2B57E68F6152}" type="presOf" srcId="{23929147-4340-4660-978A-141266B9BDF0}" destId="{187D231F-0556-43C4-8FCB-6BAEF6DDC454}" srcOrd="0" destOrd="0" presId="urn:microsoft.com/office/officeart/2008/layout/RadialCluster"/>
    <dgm:cxn modelId="{1B5E9E8C-CE2F-4B7B-B626-20E3C5C0393E}" type="presOf" srcId="{D725F2B3-BB8E-4A3E-A292-67592AD75470}" destId="{750FBEEE-09E8-4D42-BC23-24D011C4E777}" srcOrd="0" destOrd="0" presId="urn:microsoft.com/office/officeart/2008/layout/RadialCluster"/>
    <dgm:cxn modelId="{809EEFD4-6DF4-43B7-B4B2-648D712B4FF7}" type="presOf" srcId="{9033DD29-63BF-403D-9419-38B9F609B1FA}" destId="{D3F057BF-5A66-40B1-B9A3-1668069EA41A}" srcOrd="0" destOrd="0" presId="urn:microsoft.com/office/officeart/2008/layout/RadialCluster"/>
    <dgm:cxn modelId="{B380CD47-D43D-43DE-8987-17F4328DF2B9}" srcId="{26DA3611-429F-4D05-B247-73A0EC09D12C}" destId="{08BFBC0D-A427-4C21-A726-965A663DA072}" srcOrd="0" destOrd="0" parTransId="{E8615420-1634-46A8-B60C-2C9ADF1B4710}" sibTransId="{FA53D0D7-8C90-4997-BD12-1B56A4740525}"/>
    <dgm:cxn modelId="{330C55B0-DA29-4602-B5A9-D10FC8889CB4}" srcId="{08BFBC0D-A427-4C21-A726-965A663DA072}" destId="{FCCC6AA3-D223-4D20-AB47-81608790B5D8}" srcOrd="1" destOrd="0" parTransId="{23929147-4340-4660-978A-141266B9BDF0}" sibTransId="{674CFE97-6181-445A-8922-BBC234BF45C5}"/>
    <dgm:cxn modelId="{8A16CA79-B7D9-4580-B626-9E11EB48C969}" type="presOf" srcId="{FCCC6AA3-D223-4D20-AB47-81608790B5D8}" destId="{D96CA7BE-F811-4513-9146-3DB85B335EE2}" srcOrd="0" destOrd="0" presId="urn:microsoft.com/office/officeart/2008/layout/RadialCluster"/>
    <dgm:cxn modelId="{E1947132-0075-4AD5-AC97-73BFF4A10FFA}" srcId="{08BFBC0D-A427-4C21-A726-965A663DA072}" destId="{F19B4B1A-EE13-48B5-9400-F6831EEFDE49}" srcOrd="5" destOrd="0" parTransId="{D725F2B3-BB8E-4A3E-A292-67592AD75470}" sibTransId="{C4ED5545-BAD5-41D4-8D87-770121F866AC}"/>
    <dgm:cxn modelId="{F4C41BE5-380E-4ED0-9FA8-282C23A934F9}" type="presOf" srcId="{0F6C5A59-D3F0-4F9D-AC14-4D74D8EEC50F}" destId="{4B61890B-FEFA-45C8-B8F3-7CD5E5CA9BCD}" srcOrd="0" destOrd="0" presId="urn:microsoft.com/office/officeart/2008/layout/RadialCluster"/>
    <dgm:cxn modelId="{7F2C8AA8-F8F8-4EB7-A363-246CF92C35A7}" type="presOf" srcId="{26DA3611-429F-4D05-B247-73A0EC09D12C}" destId="{46AECA65-FA49-42E8-8961-AB27E9A867D6}" srcOrd="0" destOrd="0" presId="urn:microsoft.com/office/officeart/2008/layout/RadialCluster"/>
    <dgm:cxn modelId="{84FC1C46-BD9C-4FA5-B2C7-093AACCC7CB8}" type="presParOf" srcId="{46AECA65-FA49-42E8-8961-AB27E9A867D6}" destId="{B058350A-830F-4A91-907E-52F1D6A91E24}" srcOrd="0" destOrd="0" presId="urn:microsoft.com/office/officeart/2008/layout/RadialCluster"/>
    <dgm:cxn modelId="{6981EEE3-3BEF-46FE-AB08-C670000844B1}" type="presParOf" srcId="{B058350A-830F-4A91-907E-52F1D6A91E24}" destId="{63B6B826-8910-4098-8A50-E01935B36C0A}" srcOrd="0" destOrd="0" presId="urn:microsoft.com/office/officeart/2008/layout/RadialCluster"/>
    <dgm:cxn modelId="{D9E6F2A6-7B09-4326-A6D8-B750EB4AE35E}" type="presParOf" srcId="{B058350A-830F-4A91-907E-52F1D6A91E24}" destId="{0456E36B-5FA2-4A44-9460-5033443768CC}" srcOrd="1" destOrd="0" presId="urn:microsoft.com/office/officeart/2008/layout/RadialCluster"/>
    <dgm:cxn modelId="{5271E4D9-ABFD-48E3-974D-C22EBEA4568D}" type="presParOf" srcId="{B058350A-830F-4A91-907E-52F1D6A91E24}" destId="{1CF73B30-9F06-4530-9312-C2DBF18D64A8}" srcOrd="2" destOrd="0" presId="urn:microsoft.com/office/officeart/2008/layout/RadialCluster"/>
    <dgm:cxn modelId="{1B1B404F-E018-41CC-8945-CA498ED6C7AE}" type="presParOf" srcId="{B058350A-830F-4A91-907E-52F1D6A91E24}" destId="{187D231F-0556-43C4-8FCB-6BAEF6DDC454}" srcOrd="3" destOrd="0" presId="urn:microsoft.com/office/officeart/2008/layout/RadialCluster"/>
    <dgm:cxn modelId="{EDDBBD3D-E35F-4A5C-B182-5CDAF84488D6}" type="presParOf" srcId="{B058350A-830F-4A91-907E-52F1D6A91E24}" destId="{D96CA7BE-F811-4513-9146-3DB85B335EE2}" srcOrd="4" destOrd="0" presId="urn:microsoft.com/office/officeart/2008/layout/RadialCluster"/>
    <dgm:cxn modelId="{AF4114A3-57B8-4C8A-8C9C-6A11D090B863}" type="presParOf" srcId="{B058350A-830F-4A91-907E-52F1D6A91E24}" destId="{D1510966-EB7D-402A-BCAF-76565EC33BE6}" srcOrd="5" destOrd="0" presId="urn:microsoft.com/office/officeart/2008/layout/RadialCluster"/>
    <dgm:cxn modelId="{13AF51E7-1969-4286-A95A-9BEDFFFC77A0}" type="presParOf" srcId="{B058350A-830F-4A91-907E-52F1D6A91E24}" destId="{BCC993A3-B245-4A41-8963-582583777B3C}" srcOrd="6" destOrd="0" presId="urn:microsoft.com/office/officeart/2008/layout/RadialCluster"/>
    <dgm:cxn modelId="{236C969A-4E37-44AD-9351-D530C5DBDBB9}" type="presParOf" srcId="{B058350A-830F-4A91-907E-52F1D6A91E24}" destId="{2A1AF37E-6AE8-4877-ADFB-C061CBA0F22E}" srcOrd="7" destOrd="0" presId="urn:microsoft.com/office/officeart/2008/layout/RadialCluster"/>
    <dgm:cxn modelId="{2087DD6A-74CB-41A5-9C72-766C835207E6}" type="presParOf" srcId="{B058350A-830F-4A91-907E-52F1D6A91E24}" destId="{1303E145-1B31-43E5-AA26-E67335B410A4}" srcOrd="8" destOrd="0" presId="urn:microsoft.com/office/officeart/2008/layout/RadialCluster"/>
    <dgm:cxn modelId="{11141CF2-5DB4-4381-994B-B12038740DF1}" type="presParOf" srcId="{B058350A-830F-4A91-907E-52F1D6A91E24}" destId="{4B61890B-FEFA-45C8-B8F3-7CD5E5CA9BCD}" srcOrd="9" destOrd="0" presId="urn:microsoft.com/office/officeart/2008/layout/RadialCluster"/>
    <dgm:cxn modelId="{DCC29C35-F885-413D-BFFB-3E4B4ED48354}" type="presParOf" srcId="{B058350A-830F-4A91-907E-52F1D6A91E24}" destId="{D3F057BF-5A66-40B1-B9A3-1668069EA41A}" srcOrd="10" destOrd="0" presId="urn:microsoft.com/office/officeart/2008/layout/RadialCluster"/>
    <dgm:cxn modelId="{6E73B6F7-EF80-4382-9CB7-8436AF1274C9}" type="presParOf" srcId="{B058350A-830F-4A91-907E-52F1D6A91E24}" destId="{750FBEEE-09E8-4D42-BC23-24D011C4E777}" srcOrd="11" destOrd="0" presId="urn:microsoft.com/office/officeart/2008/layout/RadialCluster"/>
    <dgm:cxn modelId="{45928FE6-69C3-4AC1-BBCE-5AF25B1AC524}" type="presParOf" srcId="{B058350A-830F-4A91-907E-52F1D6A91E24}" destId="{AB60889E-29E6-4040-838C-6E910004D100}" srcOrd="12"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F7B982-A3EE-4399-96F5-67D3B7960BE7}">
      <dsp:nvSpPr>
        <dsp:cNvPr id="0" name=""/>
        <dsp:cNvSpPr/>
      </dsp:nvSpPr>
      <dsp:spPr>
        <a:xfrm>
          <a:off x="6434482" y="2094543"/>
          <a:ext cx="654052" cy="1270435"/>
        </a:xfrm>
        <a:custGeom>
          <a:avLst/>
          <a:gdLst/>
          <a:ahLst/>
          <a:cxnLst/>
          <a:rect l="0" t="0" r="0" b="0"/>
          <a:pathLst>
            <a:path>
              <a:moveTo>
                <a:pt x="654052" y="0"/>
              </a:moveTo>
              <a:lnTo>
                <a:pt x="327026" y="0"/>
              </a:lnTo>
              <a:lnTo>
                <a:pt x="327026" y="1270435"/>
              </a:lnTo>
              <a:lnTo>
                <a:pt x="0" y="1270435"/>
              </a:lnTo>
            </a:path>
          </a:pathLst>
        </a:custGeom>
        <a:noFill/>
        <a:ln w="381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178050">
            <a:lnSpc>
              <a:spcPct val="90000"/>
            </a:lnSpc>
            <a:spcBef>
              <a:spcPct val="0"/>
            </a:spcBef>
            <a:spcAft>
              <a:spcPct val="35000"/>
            </a:spcAft>
          </a:pPr>
          <a:endParaRPr lang="en-US" sz="4900" kern="1200"/>
        </a:p>
      </dsp:txBody>
      <dsp:txXfrm>
        <a:off x="6334417" y="2383894"/>
        <a:ext cx="854183" cy="691732"/>
      </dsp:txXfrm>
    </dsp:sp>
    <dsp:sp modelId="{480C21A1-0BB3-4F24-8AE1-930FBFD55DF8}">
      <dsp:nvSpPr>
        <dsp:cNvPr id="0" name=""/>
        <dsp:cNvSpPr/>
      </dsp:nvSpPr>
      <dsp:spPr>
        <a:xfrm>
          <a:off x="6434482" y="912549"/>
          <a:ext cx="654052" cy="1181993"/>
        </a:xfrm>
        <a:custGeom>
          <a:avLst/>
          <a:gdLst/>
          <a:ahLst/>
          <a:cxnLst/>
          <a:rect l="0" t="0" r="0" b="0"/>
          <a:pathLst>
            <a:path>
              <a:moveTo>
                <a:pt x="654052" y="1181993"/>
              </a:moveTo>
              <a:lnTo>
                <a:pt x="327026" y="1181993"/>
              </a:lnTo>
              <a:lnTo>
                <a:pt x="327026" y="0"/>
              </a:lnTo>
              <a:lnTo>
                <a:pt x="0" y="0"/>
              </a:lnTo>
            </a:path>
          </a:pathLst>
        </a:custGeom>
        <a:noFill/>
        <a:ln w="381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178050">
            <a:lnSpc>
              <a:spcPct val="90000"/>
            </a:lnSpc>
            <a:spcBef>
              <a:spcPct val="0"/>
            </a:spcBef>
            <a:spcAft>
              <a:spcPct val="35000"/>
            </a:spcAft>
          </a:pPr>
          <a:endParaRPr lang="en-US" sz="4900" kern="1200"/>
        </a:p>
      </dsp:txBody>
      <dsp:txXfrm>
        <a:off x="6334417" y="1157680"/>
        <a:ext cx="854183" cy="691732"/>
      </dsp:txXfrm>
    </dsp:sp>
    <dsp:sp modelId="{91BB79B7-57D6-4C8A-A6FC-585E16E6D010}">
      <dsp:nvSpPr>
        <dsp:cNvPr id="0" name=""/>
        <dsp:cNvSpPr/>
      </dsp:nvSpPr>
      <dsp:spPr>
        <a:xfrm>
          <a:off x="6711200" y="1600210"/>
          <a:ext cx="1743336" cy="988666"/>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b="1" kern="1200" dirty="0" smtClean="0">
              <a:cs typeface="B Nazanin" pitchFamily="2" charset="-78"/>
            </a:rPr>
            <a:t>تعريف برنامه ريزي منابع سازمان</a:t>
          </a:r>
          <a:endParaRPr lang="en-US" sz="1800" kern="1200" dirty="0"/>
        </a:p>
      </dsp:txBody>
      <dsp:txXfrm>
        <a:off x="6711200" y="1600210"/>
        <a:ext cx="1743336" cy="988666"/>
      </dsp:txXfrm>
    </dsp:sp>
    <dsp:sp modelId="{CD947AAB-034E-4C00-9A9B-1B8C08330CD2}">
      <dsp:nvSpPr>
        <dsp:cNvPr id="0" name=""/>
        <dsp:cNvSpPr/>
      </dsp:nvSpPr>
      <dsp:spPr>
        <a:xfrm>
          <a:off x="304797" y="301099"/>
          <a:ext cx="6129685" cy="1222899"/>
        </a:xfrm>
        <a:prstGeom prst="rec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Nazanin" pitchFamily="2" charset="-78"/>
            </a:rPr>
            <a:t>کلاز</a:t>
          </a:r>
          <a:r>
            <a:rPr lang="fa-IR" sz="1600" kern="1200" dirty="0" smtClean="0">
              <a:cs typeface="B Nazanin" pitchFamily="2" charset="-78"/>
            </a:rPr>
            <a:t>، سيستم برنامه ريزي منابع سازمان را اينگونه تعريف كرده است، يك سيستم نرم افزاري جامع كه دامنه وسيعي از عمليات و فرآيندهاي شركت را براي ارائه ديدكلي از تك تك اطلا عات و ساختار كلي فناوري اطلا عات فراهم مي كند.</a:t>
          </a:r>
          <a:endParaRPr lang="en-US" sz="1600" kern="1200" dirty="0"/>
        </a:p>
      </dsp:txBody>
      <dsp:txXfrm>
        <a:off x="304797" y="301099"/>
        <a:ext cx="6129685" cy="1222899"/>
      </dsp:txXfrm>
    </dsp:sp>
    <dsp:sp modelId="{2D77C2F4-CC5B-4D34-BE28-31CC3E6E605D}">
      <dsp:nvSpPr>
        <dsp:cNvPr id="0" name=""/>
        <dsp:cNvSpPr/>
      </dsp:nvSpPr>
      <dsp:spPr>
        <a:xfrm>
          <a:off x="304797" y="1773257"/>
          <a:ext cx="6129685" cy="3183442"/>
        </a:xfrm>
        <a:prstGeom prst="rec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Nazanin" pitchFamily="2" charset="-78"/>
            </a:rPr>
            <a:t>ديپ و همكاران</a:t>
          </a:r>
          <a:r>
            <a:rPr lang="fa-IR" sz="1600" kern="1200" dirty="0" smtClean="0">
              <a:cs typeface="B Nazanin" pitchFamily="2" charset="-78"/>
            </a:rPr>
            <a:t>، سيستم برنامه ريزي منابع سازمان را يك سيستم اطلاعات مديريت مي دانند كه بسياري از فعاليت هاي كسب وكار مرتبط با فرآيندهاي مختلف سازمان را يكپارچه و خودكار مي كند. همچنين آنها معتقدند، سيستم برنامه ريزي منابع سازمان يكي از سيستم هايي است كه در انواع سازمان ها به ويژه مؤسسه هاي توليدي به طرز گسترد هاي استفاده شده است. اين سيستم ها تمامي بخش هاي توليدي، پشتيباني، توزيع، انبارداري، حمل، صدورفاكتور و حسابداري را دربر مي گيرد. بسياري از فعاليت هاي كسب وكار مانند بازاريابي، تحويل، صدور صورت حساب، توليد، مديريت موجودي و مديريت منابع انساني را مي توان با اين سيستم دنبال كرد. هدف اين نرم افزار تركيب منابع جداگانه اطلاعاتي در داخل يك سازمان، در يك پايگاه داده است. از آنجا كه عنصر داده فقط يك بار به سيستم وارد مي شود، اين امر ورود چندبار داده ها را حذف كرده، وضوح داده ها را در سيستم بهتر مي كند.</a:t>
          </a:r>
          <a:endParaRPr lang="en-US" sz="1600" kern="1200" dirty="0"/>
        </a:p>
      </dsp:txBody>
      <dsp:txXfrm>
        <a:off x="304797" y="1773257"/>
        <a:ext cx="6129685" cy="31834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21842C-13D2-4F0E-819F-29EAAA2DFC1F}">
      <dsp:nvSpPr>
        <dsp:cNvPr id="0" name=""/>
        <dsp:cNvSpPr/>
      </dsp:nvSpPr>
      <dsp:spPr>
        <a:xfrm rot="5400000">
          <a:off x="7033924" y="255121"/>
          <a:ext cx="1675617" cy="1172932"/>
        </a:xfrm>
        <a:prstGeom prst="chevron">
          <a:avLst/>
        </a:prstGeom>
        <a:solidFill>
          <a:schemeClr val="accent2">
            <a:hueOff val="0"/>
            <a:satOff val="0"/>
            <a:lumOff val="0"/>
            <a:alphaOff val="0"/>
          </a:schemeClr>
        </a:solidFill>
        <a:ln w="381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a-IR" sz="1800" kern="1200" dirty="0" smtClean="0">
              <a:cs typeface="B Nazanin" pitchFamily="2" charset="-78"/>
            </a:rPr>
            <a:t>فلسفه ي مديريت ارتباط با مشتري</a:t>
          </a:r>
          <a:endParaRPr lang="en-US" sz="1800" kern="1200" dirty="0"/>
        </a:p>
      </dsp:txBody>
      <dsp:txXfrm rot="-5400000">
        <a:off x="7285267" y="590244"/>
        <a:ext cx="1172932" cy="502685"/>
      </dsp:txXfrm>
    </dsp:sp>
    <dsp:sp modelId="{E0519C43-7455-469C-A25F-C0EA999B125B}">
      <dsp:nvSpPr>
        <dsp:cNvPr id="0" name=""/>
        <dsp:cNvSpPr/>
      </dsp:nvSpPr>
      <dsp:spPr>
        <a:xfrm rot="16200000">
          <a:off x="3097771" y="-3093992"/>
          <a:ext cx="1089724" cy="7285267"/>
        </a:xfrm>
        <a:prstGeom prst="round2SameRect">
          <a:avLst/>
        </a:prstGeom>
        <a:solidFill>
          <a:schemeClr val="lt1">
            <a:alpha val="90000"/>
            <a:hueOff val="0"/>
            <a:satOff val="0"/>
            <a:lumOff val="0"/>
            <a:alphaOff val="0"/>
          </a:schemeClr>
        </a:solidFill>
        <a:ln w="381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28016" bIns="11430" numCol="1" spcCol="1270" anchor="ctr" anchorCtr="0">
          <a:noAutofit/>
        </a:bodyPr>
        <a:lstStyle/>
        <a:p>
          <a:pPr marL="171450" lvl="1" indent="-171450" algn="r" defTabSz="800100" rtl="1">
            <a:lnSpc>
              <a:spcPct val="90000"/>
            </a:lnSpc>
            <a:spcBef>
              <a:spcPct val="0"/>
            </a:spcBef>
            <a:spcAft>
              <a:spcPct val="15000"/>
            </a:spcAft>
            <a:buChar char="••"/>
          </a:pPr>
          <a:r>
            <a:rPr lang="fa-IR" sz="1800" kern="1200" dirty="0" smtClean="0">
              <a:cs typeface="B Nazanin" pitchFamily="2" charset="-78"/>
            </a:rPr>
            <a:t>مجموعه اي از ارزش هاي درنظر گرفته شده درباره ي كل استراتژي و تكنولوژي سازمان. فلسفه ي مديريت ارتباط با مشتري در ارتباط با فرهنگ مشتري مداري و تأكيد شديد بر ايجاد ساختار بلندمدت در ارتباط با مشتري است.</a:t>
          </a:r>
          <a:endParaRPr lang="en-US" sz="1800" kern="1200" dirty="0"/>
        </a:p>
      </dsp:txBody>
      <dsp:txXfrm rot="5400000">
        <a:off x="53196" y="56975"/>
        <a:ext cx="7232071" cy="983332"/>
      </dsp:txXfrm>
    </dsp:sp>
    <dsp:sp modelId="{4A7A8C95-4DB0-40ED-AAC6-6A705C03F356}">
      <dsp:nvSpPr>
        <dsp:cNvPr id="0" name=""/>
        <dsp:cNvSpPr/>
      </dsp:nvSpPr>
      <dsp:spPr>
        <a:xfrm rot="5400000">
          <a:off x="7033924" y="1737633"/>
          <a:ext cx="1675617" cy="1172932"/>
        </a:xfrm>
        <a:prstGeom prst="chevron">
          <a:avLst/>
        </a:prstGeom>
        <a:solidFill>
          <a:schemeClr val="accent2">
            <a:hueOff val="-419062"/>
            <a:satOff val="-4829"/>
            <a:lumOff val="1079"/>
            <a:alphaOff val="0"/>
          </a:schemeClr>
        </a:solidFill>
        <a:ln w="38100" cap="flat" cmpd="sng" algn="ctr">
          <a:solidFill>
            <a:schemeClr val="accent2">
              <a:hueOff val="-419062"/>
              <a:satOff val="-4829"/>
              <a:lumOff val="107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a-IR" sz="1800" kern="1200" dirty="0" smtClean="0">
              <a:cs typeface="B Nazanin" pitchFamily="2" charset="-78"/>
            </a:rPr>
            <a:t>استراتژي مديريت ارتباط با مشتري</a:t>
          </a:r>
          <a:endParaRPr lang="en-US" sz="1800" kern="1200" dirty="0"/>
        </a:p>
      </dsp:txBody>
      <dsp:txXfrm rot="-5400000">
        <a:off x="7285267" y="2072756"/>
        <a:ext cx="1172932" cy="502685"/>
      </dsp:txXfrm>
    </dsp:sp>
    <dsp:sp modelId="{E58F3024-1461-4CB0-AC54-A741C7DE0563}">
      <dsp:nvSpPr>
        <dsp:cNvPr id="0" name=""/>
        <dsp:cNvSpPr/>
      </dsp:nvSpPr>
      <dsp:spPr>
        <a:xfrm rot="16200000">
          <a:off x="3098057" y="-1611766"/>
          <a:ext cx="1089151" cy="7285267"/>
        </a:xfrm>
        <a:prstGeom prst="round2SameRect">
          <a:avLst/>
        </a:prstGeom>
        <a:solidFill>
          <a:schemeClr val="lt1">
            <a:alpha val="90000"/>
            <a:hueOff val="0"/>
            <a:satOff val="0"/>
            <a:lumOff val="0"/>
            <a:alphaOff val="0"/>
          </a:schemeClr>
        </a:solidFill>
        <a:ln w="38100" cap="flat" cmpd="sng" algn="ctr">
          <a:solidFill>
            <a:schemeClr val="accent2">
              <a:hueOff val="-419062"/>
              <a:satOff val="-4829"/>
              <a:lumOff val="107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28016" bIns="11430" numCol="1" spcCol="1270" anchor="ctr" anchorCtr="0">
          <a:noAutofit/>
        </a:bodyPr>
        <a:lstStyle/>
        <a:p>
          <a:pPr marL="171450" lvl="1" indent="-171450" algn="r" defTabSz="800100" rtl="1">
            <a:lnSpc>
              <a:spcPct val="90000"/>
            </a:lnSpc>
            <a:spcBef>
              <a:spcPct val="0"/>
            </a:spcBef>
            <a:spcAft>
              <a:spcPct val="15000"/>
            </a:spcAft>
            <a:buChar char="••"/>
          </a:pPr>
          <a:r>
            <a:rPr lang="fa-IR" sz="1800" kern="1200" dirty="0" smtClean="0">
              <a:cs typeface="B Nazanin" pitchFamily="2" charset="-78"/>
            </a:rPr>
            <a:t>استراتژي هاي سازماني كه نواحي وظيفه اي سازمان را به سمت ارتباط با مشتريان هدايت مي كند.</a:t>
          </a:r>
          <a:endParaRPr lang="en-US" sz="1800" kern="1200" dirty="0"/>
        </a:p>
      </dsp:txBody>
      <dsp:txXfrm rot="5400000">
        <a:off x="53167" y="1539460"/>
        <a:ext cx="7232099" cy="982815"/>
      </dsp:txXfrm>
    </dsp:sp>
    <dsp:sp modelId="{AF8C091D-9194-45E8-A489-C305A33FADDD}">
      <dsp:nvSpPr>
        <dsp:cNvPr id="0" name=""/>
        <dsp:cNvSpPr/>
      </dsp:nvSpPr>
      <dsp:spPr>
        <a:xfrm rot="5400000">
          <a:off x="7033924" y="3220145"/>
          <a:ext cx="1675617" cy="1172932"/>
        </a:xfrm>
        <a:prstGeom prst="chevron">
          <a:avLst/>
        </a:prstGeom>
        <a:solidFill>
          <a:schemeClr val="accent2">
            <a:hueOff val="-838123"/>
            <a:satOff val="-9658"/>
            <a:lumOff val="2159"/>
            <a:alphaOff val="0"/>
          </a:schemeClr>
        </a:solidFill>
        <a:ln w="38100" cap="flat" cmpd="sng" algn="ctr">
          <a:solidFill>
            <a:schemeClr val="accent2">
              <a:hueOff val="-838123"/>
              <a:satOff val="-9658"/>
              <a:lumOff val="215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a-IR" sz="1800" kern="1200" dirty="0" smtClean="0">
              <a:cs typeface="B Nazanin" pitchFamily="2" charset="-78"/>
            </a:rPr>
            <a:t>تكنولوژي مديريت ارتباط با مشتري</a:t>
          </a:r>
          <a:endParaRPr lang="en-US" sz="1800" kern="1200" dirty="0"/>
        </a:p>
      </dsp:txBody>
      <dsp:txXfrm rot="-5400000">
        <a:off x="7285267" y="3555268"/>
        <a:ext cx="1172932" cy="502685"/>
      </dsp:txXfrm>
    </dsp:sp>
    <dsp:sp modelId="{A2B79382-A875-4EE2-8748-FD4EBF1123D6}">
      <dsp:nvSpPr>
        <dsp:cNvPr id="0" name=""/>
        <dsp:cNvSpPr/>
      </dsp:nvSpPr>
      <dsp:spPr>
        <a:xfrm rot="16200000">
          <a:off x="3098057" y="-129254"/>
          <a:ext cx="1089151" cy="7285267"/>
        </a:xfrm>
        <a:prstGeom prst="round2SameRect">
          <a:avLst/>
        </a:prstGeom>
        <a:solidFill>
          <a:schemeClr val="lt1">
            <a:alpha val="90000"/>
            <a:hueOff val="0"/>
            <a:satOff val="0"/>
            <a:lumOff val="0"/>
            <a:alphaOff val="0"/>
          </a:schemeClr>
        </a:solidFill>
        <a:ln w="38100" cap="flat" cmpd="sng" algn="ctr">
          <a:solidFill>
            <a:schemeClr val="accent2">
              <a:hueOff val="-838123"/>
              <a:satOff val="-9658"/>
              <a:lumOff val="215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28016" bIns="11430" numCol="1" spcCol="1270" anchor="ctr" anchorCtr="0">
          <a:noAutofit/>
        </a:bodyPr>
        <a:lstStyle/>
        <a:p>
          <a:pPr marL="171450" lvl="1" indent="-171450" algn="r" defTabSz="800100" rtl="1">
            <a:lnSpc>
              <a:spcPct val="90000"/>
            </a:lnSpc>
            <a:spcBef>
              <a:spcPct val="0"/>
            </a:spcBef>
            <a:spcAft>
              <a:spcPct val="15000"/>
            </a:spcAft>
            <a:buChar char="••"/>
          </a:pPr>
          <a:r>
            <a:rPr lang="fa-IR" sz="1800" kern="1200" dirty="0" smtClean="0">
              <a:cs typeface="B Nazanin" pitchFamily="2" charset="-78"/>
            </a:rPr>
            <a:t>تمركز بر نقش سيستم اطلاعات در استفاده، جمع آوري، تجزيه وتحليل و به كارگيري داده ها براي ساخت و مديريت ارتباط بامشتريان دارد.</a:t>
          </a:r>
          <a:endParaRPr lang="en-US" sz="1800" kern="1200" dirty="0"/>
        </a:p>
      </dsp:txBody>
      <dsp:txXfrm rot="5400000">
        <a:off x="53167" y="3021972"/>
        <a:ext cx="7232099" cy="98281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B6B826-8910-4098-8A50-E01935B36C0A}">
      <dsp:nvSpPr>
        <dsp:cNvPr id="0" name=""/>
        <dsp:cNvSpPr/>
      </dsp:nvSpPr>
      <dsp:spPr>
        <a:xfrm>
          <a:off x="2641381" y="1489011"/>
          <a:ext cx="1276295" cy="1276295"/>
        </a:xfrm>
        <a:prstGeom prst="roundRec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rtl="1">
            <a:lnSpc>
              <a:spcPct val="90000"/>
            </a:lnSpc>
            <a:spcBef>
              <a:spcPct val="0"/>
            </a:spcBef>
            <a:spcAft>
              <a:spcPct val="35000"/>
            </a:spcAft>
          </a:pPr>
          <a:r>
            <a:rPr lang="fa-IR" sz="1600" b="1" kern="1200" dirty="0">
              <a:cs typeface="B Nazanin" pitchFamily="2" charset="-78"/>
            </a:rPr>
            <a:t>پیاده سازی سیستم های </a:t>
          </a:r>
          <a:r>
            <a:rPr lang="en-US" sz="1600" b="1" kern="1200" dirty="0">
              <a:cs typeface="B Nazanin" pitchFamily="2" charset="-78"/>
            </a:rPr>
            <a:t>ERP</a:t>
          </a:r>
          <a:r>
            <a:rPr lang="fa-IR" sz="1600" b="1" kern="1200" dirty="0">
              <a:cs typeface="B Nazanin" pitchFamily="2" charset="-78"/>
            </a:rPr>
            <a:t> و </a:t>
          </a:r>
          <a:r>
            <a:rPr lang="en-US" sz="1600" b="1" kern="1200" dirty="0">
              <a:cs typeface="B Nazanin" pitchFamily="2" charset="-78"/>
            </a:rPr>
            <a:t>CRM</a:t>
          </a:r>
        </a:p>
      </dsp:txBody>
      <dsp:txXfrm>
        <a:off x="2703685" y="1551315"/>
        <a:ext cx="1151687" cy="1151687"/>
      </dsp:txXfrm>
    </dsp:sp>
    <dsp:sp modelId="{0456E36B-5FA2-4A44-9460-5033443768CC}">
      <dsp:nvSpPr>
        <dsp:cNvPr id="0" name=""/>
        <dsp:cNvSpPr/>
      </dsp:nvSpPr>
      <dsp:spPr>
        <a:xfrm rot="16200000">
          <a:off x="2962764" y="1172247"/>
          <a:ext cx="633527" cy="0"/>
        </a:xfrm>
        <a:custGeom>
          <a:avLst/>
          <a:gdLst/>
          <a:ahLst/>
          <a:cxnLst/>
          <a:rect l="0" t="0" r="0" b="0"/>
          <a:pathLst>
            <a:path>
              <a:moveTo>
                <a:pt x="0" y="0"/>
              </a:moveTo>
              <a:lnTo>
                <a:pt x="633527" y="0"/>
              </a:lnTo>
            </a:path>
          </a:pathLst>
        </a:custGeom>
        <a:noFill/>
        <a:ln w="381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F73B30-9F06-4530-9312-C2DBF18D64A8}">
      <dsp:nvSpPr>
        <dsp:cNvPr id="0" name=""/>
        <dsp:cNvSpPr/>
      </dsp:nvSpPr>
      <dsp:spPr>
        <a:xfrm>
          <a:off x="2851969" y="365"/>
          <a:ext cx="855117" cy="855117"/>
        </a:xfrm>
        <a:prstGeom prst="roundRect">
          <a:avLst/>
        </a:prstGeom>
        <a:solidFill>
          <a:schemeClr val="accent4">
            <a:hueOff val="-586657"/>
            <a:satOff val="-6022"/>
            <a:lumOff val="2517"/>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622300" rtl="1">
            <a:lnSpc>
              <a:spcPct val="90000"/>
            </a:lnSpc>
            <a:spcBef>
              <a:spcPct val="0"/>
            </a:spcBef>
            <a:spcAft>
              <a:spcPct val="35000"/>
            </a:spcAft>
          </a:pPr>
          <a:r>
            <a:rPr lang="fa-IR" sz="1400" b="1" kern="1200">
              <a:cs typeface="B Nazanin" pitchFamily="2" charset="-78"/>
            </a:rPr>
            <a:t>نتایج</a:t>
          </a:r>
          <a:endParaRPr lang="en-US" sz="1400" b="1" kern="1200">
            <a:cs typeface="B Nazanin" pitchFamily="2" charset="-78"/>
          </a:endParaRPr>
        </a:p>
      </dsp:txBody>
      <dsp:txXfrm>
        <a:off x="2893712" y="42108"/>
        <a:ext cx="771631" cy="771631"/>
      </dsp:txXfrm>
    </dsp:sp>
    <dsp:sp modelId="{187D231F-0556-43C4-8FCB-6BAEF6DDC454}">
      <dsp:nvSpPr>
        <dsp:cNvPr id="0" name=""/>
        <dsp:cNvSpPr/>
      </dsp:nvSpPr>
      <dsp:spPr>
        <a:xfrm rot="19800000">
          <a:off x="3886282" y="1641558"/>
          <a:ext cx="468662" cy="0"/>
        </a:xfrm>
        <a:custGeom>
          <a:avLst/>
          <a:gdLst/>
          <a:ahLst/>
          <a:cxnLst/>
          <a:rect l="0" t="0" r="0" b="0"/>
          <a:pathLst>
            <a:path>
              <a:moveTo>
                <a:pt x="0" y="0"/>
              </a:moveTo>
              <a:lnTo>
                <a:pt x="468662" y="0"/>
              </a:lnTo>
            </a:path>
          </a:pathLst>
        </a:custGeom>
        <a:noFill/>
        <a:ln w="381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6CA7BE-F811-4513-9146-3DB85B335EE2}">
      <dsp:nvSpPr>
        <dsp:cNvPr id="0" name=""/>
        <dsp:cNvSpPr/>
      </dsp:nvSpPr>
      <dsp:spPr>
        <a:xfrm>
          <a:off x="4323550" y="849982"/>
          <a:ext cx="855117" cy="855117"/>
        </a:xfrm>
        <a:prstGeom prst="roundRect">
          <a:avLst/>
        </a:prstGeom>
        <a:solidFill>
          <a:schemeClr val="accent4">
            <a:hueOff val="-1173315"/>
            <a:satOff val="-12043"/>
            <a:lumOff val="5033"/>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622300" rtl="1">
            <a:lnSpc>
              <a:spcPct val="90000"/>
            </a:lnSpc>
            <a:spcBef>
              <a:spcPct val="0"/>
            </a:spcBef>
            <a:spcAft>
              <a:spcPct val="35000"/>
            </a:spcAft>
          </a:pPr>
          <a:r>
            <a:rPr lang="fa-IR" sz="1400" b="1" kern="1200">
              <a:cs typeface="B Nazanin" pitchFamily="2" charset="-78"/>
            </a:rPr>
            <a:t>انگیزه ها</a:t>
          </a:r>
          <a:endParaRPr lang="en-US" sz="1400" b="1" kern="1200">
            <a:cs typeface="B Nazanin" pitchFamily="2" charset="-78"/>
          </a:endParaRPr>
        </a:p>
      </dsp:txBody>
      <dsp:txXfrm>
        <a:off x="4365293" y="891725"/>
        <a:ext cx="771631" cy="771631"/>
      </dsp:txXfrm>
    </dsp:sp>
    <dsp:sp modelId="{D1510966-EB7D-402A-BCAF-76565EC33BE6}">
      <dsp:nvSpPr>
        <dsp:cNvPr id="0" name=""/>
        <dsp:cNvSpPr/>
      </dsp:nvSpPr>
      <dsp:spPr>
        <a:xfrm rot="1800000">
          <a:off x="3886282" y="2612759"/>
          <a:ext cx="468662" cy="0"/>
        </a:xfrm>
        <a:custGeom>
          <a:avLst/>
          <a:gdLst/>
          <a:ahLst/>
          <a:cxnLst/>
          <a:rect l="0" t="0" r="0" b="0"/>
          <a:pathLst>
            <a:path>
              <a:moveTo>
                <a:pt x="0" y="0"/>
              </a:moveTo>
              <a:lnTo>
                <a:pt x="468662" y="0"/>
              </a:lnTo>
            </a:path>
          </a:pathLst>
        </a:custGeom>
        <a:noFill/>
        <a:ln w="381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C993A3-B245-4A41-8963-582583777B3C}">
      <dsp:nvSpPr>
        <dsp:cNvPr id="0" name=""/>
        <dsp:cNvSpPr/>
      </dsp:nvSpPr>
      <dsp:spPr>
        <a:xfrm>
          <a:off x="4323550" y="2549217"/>
          <a:ext cx="855117" cy="855117"/>
        </a:xfrm>
        <a:prstGeom prst="roundRect">
          <a:avLst/>
        </a:prstGeom>
        <a:solidFill>
          <a:schemeClr val="accent4">
            <a:hueOff val="-1759972"/>
            <a:satOff val="-18065"/>
            <a:lumOff val="755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622300" rtl="1">
            <a:lnSpc>
              <a:spcPct val="90000"/>
            </a:lnSpc>
            <a:spcBef>
              <a:spcPct val="0"/>
            </a:spcBef>
            <a:spcAft>
              <a:spcPct val="35000"/>
            </a:spcAft>
          </a:pPr>
          <a:r>
            <a:rPr lang="fa-IR" sz="1400" b="1" kern="1200">
              <a:cs typeface="B Nazanin" pitchFamily="2" charset="-78"/>
            </a:rPr>
            <a:t>عوامل کلیدی موفقیت</a:t>
          </a:r>
          <a:endParaRPr lang="en-US" sz="1400" b="1" kern="1200">
            <a:cs typeface="B Nazanin" pitchFamily="2" charset="-78"/>
          </a:endParaRPr>
        </a:p>
      </dsp:txBody>
      <dsp:txXfrm>
        <a:off x="4365293" y="2590960"/>
        <a:ext cx="771631" cy="771631"/>
      </dsp:txXfrm>
    </dsp:sp>
    <dsp:sp modelId="{2A1AF37E-6AE8-4877-ADFB-C061CBA0F22E}">
      <dsp:nvSpPr>
        <dsp:cNvPr id="0" name=""/>
        <dsp:cNvSpPr/>
      </dsp:nvSpPr>
      <dsp:spPr>
        <a:xfrm rot="5400000">
          <a:off x="2962764" y="3082070"/>
          <a:ext cx="633527" cy="0"/>
        </a:xfrm>
        <a:custGeom>
          <a:avLst/>
          <a:gdLst/>
          <a:ahLst/>
          <a:cxnLst/>
          <a:rect l="0" t="0" r="0" b="0"/>
          <a:pathLst>
            <a:path>
              <a:moveTo>
                <a:pt x="0" y="0"/>
              </a:moveTo>
              <a:lnTo>
                <a:pt x="633527" y="0"/>
              </a:lnTo>
            </a:path>
          </a:pathLst>
        </a:custGeom>
        <a:noFill/>
        <a:ln w="381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303E145-1B31-43E5-AA26-E67335B410A4}">
      <dsp:nvSpPr>
        <dsp:cNvPr id="0" name=""/>
        <dsp:cNvSpPr/>
      </dsp:nvSpPr>
      <dsp:spPr>
        <a:xfrm>
          <a:off x="2851969" y="3398834"/>
          <a:ext cx="855117" cy="855117"/>
        </a:xfrm>
        <a:prstGeom prst="roundRect">
          <a:avLst/>
        </a:prstGeom>
        <a:solidFill>
          <a:schemeClr val="accent4">
            <a:hueOff val="-2346630"/>
            <a:satOff val="-24086"/>
            <a:lumOff val="10066"/>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622300" rtl="1">
            <a:lnSpc>
              <a:spcPct val="90000"/>
            </a:lnSpc>
            <a:spcBef>
              <a:spcPct val="0"/>
            </a:spcBef>
            <a:spcAft>
              <a:spcPct val="35000"/>
            </a:spcAft>
          </a:pPr>
          <a:r>
            <a:rPr lang="fa-IR" sz="1400" b="1" kern="1200">
              <a:cs typeface="B Nazanin" pitchFamily="2" charset="-78"/>
            </a:rPr>
            <a:t>موانع و مشکلات</a:t>
          </a:r>
          <a:endParaRPr lang="en-US" sz="1400" b="1" kern="1200">
            <a:cs typeface="B Nazanin" pitchFamily="2" charset="-78"/>
          </a:endParaRPr>
        </a:p>
      </dsp:txBody>
      <dsp:txXfrm>
        <a:off x="2893712" y="3440577"/>
        <a:ext cx="771631" cy="771631"/>
      </dsp:txXfrm>
    </dsp:sp>
    <dsp:sp modelId="{4B61890B-FEFA-45C8-B8F3-7CD5E5CA9BCD}">
      <dsp:nvSpPr>
        <dsp:cNvPr id="0" name=""/>
        <dsp:cNvSpPr/>
      </dsp:nvSpPr>
      <dsp:spPr>
        <a:xfrm rot="9000000">
          <a:off x="2204113" y="2612759"/>
          <a:ext cx="468662" cy="0"/>
        </a:xfrm>
        <a:custGeom>
          <a:avLst/>
          <a:gdLst/>
          <a:ahLst/>
          <a:cxnLst/>
          <a:rect l="0" t="0" r="0" b="0"/>
          <a:pathLst>
            <a:path>
              <a:moveTo>
                <a:pt x="0" y="0"/>
              </a:moveTo>
              <a:lnTo>
                <a:pt x="468662" y="0"/>
              </a:lnTo>
            </a:path>
          </a:pathLst>
        </a:custGeom>
        <a:noFill/>
        <a:ln w="381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F057BF-5A66-40B1-B9A3-1668069EA41A}">
      <dsp:nvSpPr>
        <dsp:cNvPr id="0" name=""/>
        <dsp:cNvSpPr/>
      </dsp:nvSpPr>
      <dsp:spPr>
        <a:xfrm>
          <a:off x="1380389" y="2549217"/>
          <a:ext cx="855117" cy="855117"/>
        </a:xfrm>
        <a:prstGeom prst="roundRect">
          <a:avLst/>
        </a:prstGeom>
        <a:solidFill>
          <a:schemeClr val="accent4">
            <a:hueOff val="-2933287"/>
            <a:satOff val="-30108"/>
            <a:lumOff val="12583"/>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622300" rtl="1">
            <a:lnSpc>
              <a:spcPct val="90000"/>
            </a:lnSpc>
            <a:spcBef>
              <a:spcPct val="0"/>
            </a:spcBef>
            <a:spcAft>
              <a:spcPct val="35000"/>
            </a:spcAft>
          </a:pPr>
          <a:r>
            <a:rPr lang="fa-IR" sz="1400" b="1" kern="1200">
              <a:cs typeface="B Nazanin" pitchFamily="2" charset="-78"/>
            </a:rPr>
            <a:t>معیارهای گزینش سیستم</a:t>
          </a:r>
          <a:endParaRPr lang="en-US" sz="1400" b="1" kern="1200">
            <a:cs typeface="B Nazanin" pitchFamily="2" charset="-78"/>
          </a:endParaRPr>
        </a:p>
      </dsp:txBody>
      <dsp:txXfrm>
        <a:off x="1422132" y="2590960"/>
        <a:ext cx="771631" cy="771631"/>
      </dsp:txXfrm>
    </dsp:sp>
    <dsp:sp modelId="{750FBEEE-09E8-4D42-BC23-24D011C4E777}">
      <dsp:nvSpPr>
        <dsp:cNvPr id="0" name=""/>
        <dsp:cNvSpPr/>
      </dsp:nvSpPr>
      <dsp:spPr>
        <a:xfrm rot="12600000">
          <a:off x="2210423" y="1643249"/>
          <a:ext cx="461898" cy="0"/>
        </a:xfrm>
        <a:custGeom>
          <a:avLst/>
          <a:gdLst/>
          <a:ahLst/>
          <a:cxnLst/>
          <a:rect l="0" t="0" r="0" b="0"/>
          <a:pathLst>
            <a:path>
              <a:moveTo>
                <a:pt x="0" y="0"/>
              </a:moveTo>
              <a:lnTo>
                <a:pt x="461898" y="0"/>
              </a:lnTo>
            </a:path>
          </a:pathLst>
        </a:custGeom>
        <a:noFill/>
        <a:ln w="381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60889E-29E6-4040-838C-6E910004D100}">
      <dsp:nvSpPr>
        <dsp:cNvPr id="0" name=""/>
        <dsp:cNvSpPr/>
      </dsp:nvSpPr>
      <dsp:spPr>
        <a:xfrm>
          <a:off x="1374532" y="815363"/>
          <a:ext cx="866833" cy="924356"/>
        </a:xfrm>
        <a:prstGeom prst="roundRect">
          <a:avLst/>
        </a:prstGeom>
        <a:solidFill>
          <a:schemeClr val="accent4">
            <a:hueOff val="-3519944"/>
            <a:satOff val="-36129"/>
            <a:lumOff val="15099"/>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622300" rtl="1">
            <a:lnSpc>
              <a:spcPct val="90000"/>
            </a:lnSpc>
            <a:spcBef>
              <a:spcPct val="0"/>
            </a:spcBef>
            <a:spcAft>
              <a:spcPct val="35000"/>
            </a:spcAft>
          </a:pPr>
          <a:r>
            <a:rPr lang="fa-IR" sz="1400" b="1" kern="1200" dirty="0">
              <a:cs typeface="B Nazanin" pitchFamily="2" charset="-78"/>
            </a:rPr>
            <a:t>معیارهای گزینش عرضه کننده</a:t>
          </a:r>
          <a:endParaRPr lang="en-US" sz="1400" b="1" kern="1200" dirty="0">
            <a:cs typeface="B Nazanin" pitchFamily="2" charset="-78"/>
          </a:endParaRPr>
        </a:p>
      </dsp:txBody>
      <dsp:txXfrm>
        <a:off x="1416847" y="857678"/>
        <a:ext cx="782203" cy="839726"/>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11/22/2018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11/22/2018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spd="slow">
    <p:wipe/>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3600"/>
            <a:ext cx="7851648" cy="1828800"/>
          </a:xfrm>
        </p:spPr>
        <p:txBody>
          <a:bodyPr>
            <a:normAutofit/>
          </a:bodyPr>
          <a:lstStyle/>
          <a:p>
            <a:pPr algn="ctr" rtl="1"/>
            <a:r>
              <a:rPr lang="fa-IR" dirty="0" smtClean="0">
                <a:solidFill>
                  <a:schemeClr val="accent3">
                    <a:lumMod val="20000"/>
                    <a:lumOff val="80000"/>
                  </a:schemeClr>
                </a:solidFill>
                <a:effectLst>
                  <a:outerShdw blurRad="38100" dist="38100" dir="2700000" algn="tl">
                    <a:srgbClr val="000000">
                      <a:alpha val="43137"/>
                    </a:srgbClr>
                  </a:outerShdw>
                </a:effectLst>
              </a:rPr>
              <a:t>پیمایشی از ابعاد پیاده سازی سیستم های برنامه ریزی منابع سازمان</a:t>
            </a:r>
            <a:endParaRPr lang="en-US" dirty="0">
              <a:solidFill>
                <a:schemeClr val="accent3">
                  <a:lumMod val="20000"/>
                  <a:lumOff val="8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1830015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85800" y="471753"/>
            <a:ext cx="7772400" cy="366447"/>
          </a:xfrm>
          <a:prstGeom prst="rect">
            <a:avLst/>
          </a:prstGeom>
          <a:noFill/>
        </p:spPr>
        <p:txBody>
          <a:bodyPr wrap="square" rtlCol="0">
            <a:spAutoFit/>
          </a:bodyPr>
          <a:lstStyle/>
          <a:p>
            <a:pPr algn="ctr" rtl="1">
              <a:lnSpc>
                <a:spcPct val="120000"/>
              </a:lnSpc>
            </a:pPr>
            <a:r>
              <a:rPr lang="fa-IR" sz="1600" b="1" dirty="0" smtClean="0"/>
              <a:t>موانع </a:t>
            </a:r>
            <a:r>
              <a:rPr lang="fa-IR" sz="1600" b="1" dirty="0"/>
              <a:t>و مشکلات پیاده سازی در دو سیستم </a:t>
            </a:r>
            <a:r>
              <a:rPr lang="en-US" sz="1600" b="1" dirty="0"/>
              <a:t>ERP </a:t>
            </a:r>
            <a:r>
              <a:rPr lang="fa-IR" sz="1600" b="1" dirty="0"/>
              <a:t>و </a:t>
            </a:r>
            <a:r>
              <a:rPr lang="en-US" sz="1600" b="1" dirty="0"/>
              <a:t>CRM</a:t>
            </a:r>
            <a:endParaRPr lang="en-US" sz="1600" b="1" dirty="0">
              <a:cs typeface="B Nazanin" pitchFamily="2" charset="-78"/>
            </a:endParaRPr>
          </a:p>
        </p:txBody>
      </p:sp>
      <p:graphicFrame>
        <p:nvGraphicFramePr>
          <p:cNvPr id="2" name="Table 1"/>
          <p:cNvGraphicFramePr>
            <a:graphicFrameLocks noGrp="1"/>
          </p:cNvGraphicFramePr>
          <p:nvPr>
            <p:extLst>
              <p:ext uri="{D42A27DB-BD31-4B8C-83A1-F6EECF244321}">
                <p14:modId xmlns:p14="http://schemas.microsoft.com/office/powerpoint/2010/main" val="641079527"/>
              </p:ext>
            </p:extLst>
          </p:nvPr>
        </p:nvGraphicFramePr>
        <p:xfrm>
          <a:off x="304800" y="990600"/>
          <a:ext cx="8610600" cy="5309940"/>
        </p:xfrm>
        <a:graphic>
          <a:graphicData uri="http://schemas.openxmlformats.org/drawingml/2006/table">
            <a:tbl>
              <a:tblPr rtl="1" firstRow="1" firstCol="1" bandRow="1">
                <a:tableStyleId>{91EBBBCC-DAD2-459C-BE2E-F6DE35CF9A28}</a:tableStyleId>
              </a:tblPr>
              <a:tblGrid>
                <a:gridCol w="1076325"/>
                <a:gridCol w="1076325"/>
                <a:gridCol w="1076325"/>
                <a:gridCol w="1076325"/>
                <a:gridCol w="1076325"/>
                <a:gridCol w="1076325"/>
                <a:gridCol w="1076325"/>
                <a:gridCol w="1076325"/>
              </a:tblGrid>
              <a:tr h="83885">
                <a:tc gridSpan="4">
                  <a:txBody>
                    <a:bodyPr/>
                    <a:lstStyle/>
                    <a:p>
                      <a:pPr algn="ctr" rtl="1">
                        <a:lnSpc>
                          <a:spcPct val="115000"/>
                        </a:lnSpc>
                        <a:spcAft>
                          <a:spcPts val="0"/>
                        </a:spcAft>
                      </a:pPr>
                      <a:r>
                        <a:rPr lang="fa-IR" sz="1600" dirty="0">
                          <a:effectLst/>
                        </a:rPr>
                        <a:t>سیستم </a:t>
                      </a:r>
                      <a:r>
                        <a:rPr lang="en-US" sz="1400" dirty="0">
                          <a:effectLst/>
                        </a:rPr>
                        <a:t>ERP</a:t>
                      </a:r>
                      <a:endParaRPr lang="en-US" sz="1400" dirty="0">
                        <a:effectLst/>
                        <a:latin typeface="Times New Roman"/>
                        <a:ea typeface="Calibri"/>
                        <a:cs typeface="B Nazanin" pitchFamily="2" charset="-78"/>
                      </a:endParaRPr>
                    </a:p>
                  </a:txBody>
                  <a:tcPr marL="21363" marR="21363"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rtl="1">
                        <a:lnSpc>
                          <a:spcPct val="115000"/>
                        </a:lnSpc>
                        <a:spcAft>
                          <a:spcPts val="0"/>
                        </a:spcAft>
                      </a:pPr>
                      <a:r>
                        <a:rPr lang="fa-IR" sz="1600" dirty="0">
                          <a:effectLst/>
                        </a:rPr>
                        <a:t>سیستم </a:t>
                      </a:r>
                      <a:r>
                        <a:rPr lang="en-US" sz="1400" dirty="0">
                          <a:effectLst/>
                        </a:rPr>
                        <a:t>CRM</a:t>
                      </a:r>
                      <a:endParaRPr lang="en-US" sz="1400" dirty="0">
                        <a:effectLst/>
                        <a:latin typeface="Times New Roman"/>
                        <a:ea typeface="Calibri"/>
                        <a:cs typeface="B Nazanin" pitchFamily="2" charset="-78"/>
                      </a:endParaRPr>
                    </a:p>
                  </a:txBody>
                  <a:tcPr marL="21363" marR="21363" marT="0" marB="0" anchor="ctr"/>
                </a:tc>
                <a:tc hMerge="1">
                  <a:txBody>
                    <a:bodyPr/>
                    <a:lstStyle/>
                    <a:p>
                      <a:endParaRPr lang="en-US"/>
                    </a:p>
                  </a:txBody>
                  <a:tcPr/>
                </a:tc>
                <a:tc hMerge="1">
                  <a:txBody>
                    <a:bodyPr/>
                    <a:lstStyle/>
                    <a:p>
                      <a:endParaRPr lang="en-US"/>
                    </a:p>
                  </a:txBody>
                  <a:tcPr/>
                </a:tc>
                <a:tc hMerge="1">
                  <a:txBody>
                    <a:bodyPr/>
                    <a:lstStyle/>
                    <a:p>
                      <a:endParaRPr lang="en-US"/>
                    </a:p>
                  </a:txBody>
                  <a:tcPr/>
                </a:tc>
              </a:tr>
              <a:tr h="235178">
                <a:tc>
                  <a:txBody>
                    <a:bodyPr/>
                    <a:lstStyle/>
                    <a:p>
                      <a:pPr algn="ctr" rtl="1">
                        <a:lnSpc>
                          <a:spcPct val="115000"/>
                        </a:lnSpc>
                        <a:spcAft>
                          <a:spcPts val="0"/>
                        </a:spcAft>
                      </a:pPr>
                      <a:r>
                        <a:rPr lang="fa-IR" sz="1200" b="1">
                          <a:effectLst/>
                        </a:rPr>
                        <a:t>موانع و مشکلات پیاده سازی</a:t>
                      </a:r>
                      <a:endParaRPr lang="en-US" sz="1100" b="1">
                        <a:effectLst/>
                        <a:latin typeface="Times New Roman"/>
                        <a:ea typeface="Calibri"/>
                        <a:cs typeface="B Nazanin" pitchFamily="2" charset="-78"/>
                      </a:endParaRPr>
                    </a:p>
                  </a:txBody>
                  <a:tcPr marL="21363" marR="21363" marT="0" marB="0" anchor="ctr">
                    <a:solidFill>
                      <a:schemeClr val="accent4"/>
                    </a:solidFill>
                  </a:tcPr>
                </a:tc>
                <a:tc>
                  <a:txBody>
                    <a:bodyPr/>
                    <a:lstStyle/>
                    <a:p>
                      <a:pPr algn="ctr" rtl="1">
                        <a:lnSpc>
                          <a:spcPct val="115000"/>
                        </a:lnSpc>
                        <a:spcAft>
                          <a:spcPts val="0"/>
                        </a:spcAft>
                      </a:pPr>
                      <a:r>
                        <a:rPr lang="ar-SA" sz="1200" b="1">
                          <a:effectLst/>
                        </a:rPr>
                        <a:t>تعداد علامت</a:t>
                      </a:r>
                      <a:r>
                        <a:rPr lang="ar-SA" sz="1100" b="1">
                          <a:effectLst/>
                        </a:rPr>
                        <a:t> </a:t>
                      </a:r>
                      <a:r>
                        <a:rPr lang="ar-SA" sz="1200" b="1">
                          <a:effectLst/>
                        </a:rPr>
                        <a:t>هاي مثبت</a:t>
                      </a:r>
                      <a:endParaRPr lang="en-US" sz="1100" b="1">
                        <a:effectLst/>
                        <a:latin typeface="Times New Roman"/>
                        <a:ea typeface="Calibri"/>
                        <a:cs typeface="B Nazanin" pitchFamily="2" charset="-78"/>
                      </a:endParaRPr>
                    </a:p>
                  </a:txBody>
                  <a:tcPr marL="21363" marR="21363" marT="0" marB="0" anchor="ctr">
                    <a:solidFill>
                      <a:schemeClr val="accent4"/>
                    </a:solidFill>
                  </a:tcPr>
                </a:tc>
                <a:tc>
                  <a:txBody>
                    <a:bodyPr/>
                    <a:lstStyle/>
                    <a:p>
                      <a:pPr algn="ctr" rtl="1">
                        <a:lnSpc>
                          <a:spcPct val="115000"/>
                        </a:lnSpc>
                        <a:spcAft>
                          <a:spcPts val="0"/>
                        </a:spcAft>
                      </a:pPr>
                      <a:r>
                        <a:rPr lang="fa-IR" sz="1200" b="1">
                          <a:effectLst/>
                        </a:rPr>
                        <a:t>مقدار آمار مشاهده شده</a:t>
                      </a:r>
                      <a:endParaRPr lang="en-US" sz="1100" b="1">
                        <a:effectLst/>
                        <a:latin typeface="Times New Roman"/>
                        <a:ea typeface="Calibri"/>
                        <a:cs typeface="B Nazanin" pitchFamily="2" charset="-78"/>
                      </a:endParaRPr>
                    </a:p>
                  </a:txBody>
                  <a:tcPr marL="21363" marR="21363" marT="0" marB="0" anchor="ctr">
                    <a:solidFill>
                      <a:schemeClr val="accent4"/>
                    </a:solidFill>
                  </a:tcPr>
                </a:tc>
                <a:tc>
                  <a:txBody>
                    <a:bodyPr/>
                    <a:lstStyle/>
                    <a:p>
                      <a:pPr algn="ctr" rtl="1">
                        <a:lnSpc>
                          <a:spcPct val="115000"/>
                        </a:lnSpc>
                        <a:spcAft>
                          <a:spcPts val="0"/>
                        </a:spcAft>
                      </a:pPr>
                      <a:r>
                        <a:rPr lang="fa-IR" sz="1200" b="1">
                          <a:effectLst/>
                        </a:rPr>
                        <a:t>نتیجه گیری</a:t>
                      </a:r>
                      <a:endParaRPr lang="en-US" sz="1100" b="1">
                        <a:effectLst/>
                        <a:latin typeface="Times New Roman"/>
                        <a:ea typeface="Calibri"/>
                        <a:cs typeface="B Nazanin" pitchFamily="2" charset="-78"/>
                      </a:endParaRPr>
                    </a:p>
                  </a:txBody>
                  <a:tcPr marL="21363" marR="21363" marT="0" marB="0" anchor="ctr">
                    <a:solidFill>
                      <a:schemeClr val="accent4"/>
                    </a:solidFill>
                  </a:tcPr>
                </a:tc>
                <a:tc>
                  <a:txBody>
                    <a:bodyPr/>
                    <a:lstStyle/>
                    <a:p>
                      <a:pPr algn="ctr" rtl="1">
                        <a:lnSpc>
                          <a:spcPct val="115000"/>
                        </a:lnSpc>
                        <a:spcAft>
                          <a:spcPts val="0"/>
                        </a:spcAft>
                      </a:pPr>
                      <a:r>
                        <a:rPr lang="ar-SA" sz="1200" b="1">
                          <a:effectLst/>
                        </a:rPr>
                        <a:t>انگيزه</a:t>
                      </a:r>
                      <a:endParaRPr lang="en-US" sz="1100" b="1">
                        <a:effectLst/>
                        <a:latin typeface="Times New Roman"/>
                        <a:ea typeface="Calibri"/>
                        <a:cs typeface="B Nazanin" pitchFamily="2" charset="-78"/>
                      </a:endParaRPr>
                    </a:p>
                  </a:txBody>
                  <a:tcPr marL="21363" marR="21363" marT="0" marB="0" anchor="ctr">
                    <a:solidFill>
                      <a:schemeClr val="accent4"/>
                    </a:solidFill>
                  </a:tcPr>
                </a:tc>
                <a:tc>
                  <a:txBody>
                    <a:bodyPr/>
                    <a:lstStyle/>
                    <a:p>
                      <a:pPr algn="ctr" rtl="1">
                        <a:lnSpc>
                          <a:spcPct val="115000"/>
                        </a:lnSpc>
                        <a:spcAft>
                          <a:spcPts val="0"/>
                        </a:spcAft>
                      </a:pPr>
                      <a:r>
                        <a:rPr lang="ar-SA" sz="1200" b="1">
                          <a:effectLst/>
                        </a:rPr>
                        <a:t>تعداد علامت</a:t>
                      </a:r>
                      <a:r>
                        <a:rPr lang="ar-SA" sz="1100" b="1">
                          <a:effectLst/>
                        </a:rPr>
                        <a:t> </a:t>
                      </a:r>
                      <a:r>
                        <a:rPr lang="ar-SA" sz="1200" b="1">
                          <a:effectLst/>
                        </a:rPr>
                        <a:t>هاي مثبت</a:t>
                      </a:r>
                      <a:endParaRPr lang="en-US" sz="1100" b="1">
                        <a:effectLst/>
                        <a:latin typeface="Times New Roman"/>
                        <a:ea typeface="Calibri"/>
                        <a:cs typeface="B Nazanin" pitchFamily="2" charset="-78"/>
                      </a:endParaRPr>
                    </a:p>
                  </a:txBody>
                  <a:tcPr marL="21363" marR="21363" marT="0" marB="0" anchor="ctr">
                    <a:solidFill>
                      <a:schemeClr val="accent4"/>
                    </a:solidFill>
                  </a:tcPr>
                </a:tc>
                <a:tc>
                  <a:txBody>
                    <a:bodyPr/>
                    <a:lstStyle/>
                    <a:p>
                      <a:pPr algn="ctr" rtl="1">
                        <a:lnSpc>
                          <a:spcPct val="115000"/>
                        </a:lnSpc>
                        <a:spcAft>
                          <a:spcPts val="0"/>
                        </a:spcAft>
                      </a:pPr>
                      <a:r>
                        <a:rPr lang="fa-IR" sz="1200" b="1">
                          <a:effectLst/>
                        </a:rPr>
                        <a:t>مقدار آمار مشاهده شده</a:t>
                      </a:r>
                      <a:endParaRPr lang="en-US" sz="1100" b="1">
                        <a:effectLst/>
                        <a:latin typeface="Times New Roman"/>
                        <a:ea typeface="Calibri"/>
                        <a:cs typeface="B Nazanin" pitchFamily="2" charset="-78"/>
                      </a:endParaRPr>
                    </a:p>
                  </a:txBody>
                  <a:tcPr marL="21363" marR="21363" marT="0" marB="0" anchor="ctr">
                    <a:solidFill>
                      <a:schemeClr val="accent4"/>
                    </a:solidFill>
                  </a:tcPr>
                </a:tc>
                <a:tc>
                  <a:txBody>
                    <a:bodyPr/>
                    <a:lstStyle/>
                    <a:p>
                      <a:pPr algn="ctr" rtl="1">
                        <a:lnSpc>
                          <a:spcPct val="115000"/>
                        </a:lnSpc>
                        <a:spcAft>
                          <a:spcPts val="0"/>
                        </a:spcAft>
                      </a:pPr>
                      <a:r>
                        <a:rPr lang="fa-IR" sz="1200" b="1" dirty="0">
                          <a:effectLst/>
                        </a:rPr>
                        <a:t>نتیجه گیری</a:t>
                      </a:r>
                      <a:endParaRPr lang="en-US" sz="1100" b="1" dirty="0">
                        <a:effectLst/>
                        <a:latin typeface="Times New Roman"/>
                        <a:ea typeface="Calibri"/>
                        <a:cs typeface="B Nazanin" pitchFamily="2" charset="-78"/>
                      </a:endParaRPr>
                    </a:p>
                  </a:txBody>
                  <a:tcPr marL="21363" marR="21363" marT="0" marB="0" anchor="ctr">
                    <a:solidFill>
                      <a:schemeClr val="accent4"/>
                    </a:solidFill>
                  </a:tcPr>
                </a:tc>
              </a:tr>
              <a:tr h="235178">
                <a:tc>
                  <a:txBody>
                    <a:bodyPr/>
                    <a:lstStyle/>
                    <a:p>
                      <a:pPr algn="ctr" rtl="1">
                        <a:lnSpc>
                          <a:spcPct val="115000"/>
                        </a:lnSpc>
                        <a:spcAft>
                          <a:spcPts val="0"/>
                        </a:spcAft>
                      </a:pPr>
                      <a:r>
                        <a:rPr lang="ar-SA" sz="1200" b="0">
                          <a:effectLst/>
                        </a:rPr>
                        <a:t>زمان طولانی فرآیند پیاده سازی</a:t>
                      </a:r>
                      <a:endParaRPr lang="en-US" sz="1100" b="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23</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1.298</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غیر قابل ملاحظه</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ar-SA" sz="1200">
                          <a:effectLst/>
                        </a:rPr>
                        <a:t>زمان طولانی فرآیند پیاده سازی</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6</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1.414</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غیر قابل ملاحظه</a:t>
                      </a:r>
                      <a:endParaRPr lang="en-US" sz="1100">
                        <a:effectLst/>
                        <a:latin typeface="Times New Roman"/>
                        <a:ea typeface="Calibri"/>
                        <a:cs typeface="B Nazanin" pitchFamily="2" charset="-78"/>
                      </a:endParaRPr>
                    </a:p>
                  </a:txBody>
                  <a:tcPr marL="21363" marR="21363" marT="0" marB="0" anchor="ctr"/>
                </a:tc>
              </a:tr>
              <a:tr h="313571">
                <a:tc>
                  <a:txBody>
                    <a:bodyPr/>
                    <a:lstStyle/>
                    <a:p>
                      <a:pPr algn="ctr" rtl="1">
                        <a:lnSpc>
                          <a:spcPct val="115000"/>
                        </a:lnSpc>
                        <a:spcAft>
                          <a:spcPts val="0"/>
                        </a:spcAft>
                      </a:pPr>
                      <a:r>
                        <a:rPr lang="fa-IR" sz="1200" b="0">
                          <a:effectLst/>
                        </a:rPr>
                        <a:t>مشکلات یکپارچه سازی اطلاعات</a:t>
                      </a:r>
                      <a:endParaRPr lang="en-US" sz="1100" b="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25</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1.947</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قابل ملاحظه</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مشکلات یکپارچه سازی اطلاعات</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9</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1.732</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قابل ملاحظه</a:t>
                      </a:r>
                      <a:endParaRPr lang="en-US" sz="1100">
                        <a:effectLst/>
                        <a:latin typeface="Times New Roman"/>
                        <a:ea typeface="Calibri"/>
                        <a:cs typeface="B Nazanin" pitchFamily="2" charset="-78"/>
                      </a:endParaRPr>
                    </a:p>
                  </a:txBody>
                  <a:tcPr marL="21363" marR="21363" marT="0" marB="0" anchor="ctr"/>
                </a:tc>
              </a:tr>
              <a:tr h="235178">
                <a:tc>
                  <a:txBody>
                    <a:bodyPr/>
                    <a:lstStyle/>
                    <a:p>
                      <a:pPr algn="ctr" rtl="1">
                        <a:lnSpc>
                          <a:spcPct val="115000"/>
                        </a:lnSpc>
                        <a:spcAft>
                          <a:spcPts val="0"/>
                        </a:spcAft>
                      </a:pPr>
                      <a:r>
                        <a:rPr lang="fa-IR" sz="1200" b="0">
                          <a:effectLst/>
                        </a:rPr>
                        <a:t>ایجاد هزینه های غیر قابل پیش بینی</a:t>
                      </a:r>
                      <a:endParaRPr lang="en-US" sz="1100" b="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24</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1.808</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قابل ملاحظه</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ایجاد هزینه های غیر قابل پیش بینی</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5</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0.707</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غیر قابل ملاحظه</a:t>
                      </a:r>
                      <a:endParaRPr lang="en-US" sz="1100">
                        <a:effectLst/>
                        <a:latin typeface="Times New Roman"/>
                        <a:ea typeface="Calibri"/>
                        <a:cs typeface="B Nazanin" pitchFamily="2" charset="-78"/>
                      </a:endParaRPr>
                    </a:p>
                  </a:txBody>
                  <a:tcPr marL="21363" marR="21363" marT="0" marB="0" anchor="ctr"/>
                </a:tc>
              </a:tr>
              <a:tr h="235178">
                <a:tc>
                  <a:txBody>
                    <a:bodyPr/>
                    <a:lstStyle/>
                    <a:p>
                      <a:pPr algn="ctr" rtl="1">
                        <a:lnSpc>
                          <a:spcPct val="115000"/>
                        </a:lnSpc>
                        <a:spcAft>
                          <a:spcPts val="0"/>
                        </a:spcAft>
                      </a:pPr>
                      <a:r>
                        <a:rPr lang="fa-IR" sz="1200" b="0">
                          <a:effectLst/>
                        </a:rPr>
                        <a:t>اجبار در تغییرات سازمانی</a:t>
                      </a:r>
                      <a:endParaRPr lang="en-US" sz="1100" b="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25</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1.947</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قابل ملاحظه</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اجبار در تغییرات سازمانی</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9</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2.111</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قابل ملاحظه</a:t>
                      </a:r>
                      <a:endParaRPr lang="en-US" sz="1100">
                        <a:effectLst/>
                        <a:latin typeface="Times New Roman"/>
                        <a:ea typeface="Calibri"/>
                        <a:cs typeface="B Nazanin" pitchFamily="2" charset="-78"/>
                      </a:endParaRPr>
                    </a:p>
                  </a:txBody>
                  <a:tcPr marL="21363" marR="21363" marT="0" marB="0" anchor="ctr"/>
                </a:tc>
              </a:tr>
              <a:tr h="156786">
                <a:tc>
                  <a:txBody>
                    <a:bodyPr/>
                    <a:lstStyle/>
                    <a:p>
                      <a:pPr algn="ctr" rtl="1">
                        <a:lnSpc>
                          <a:spcPct val="115000"/>
                        </a:lnSpc>
                        <a:spcAft>
                          <a:spcPts val="0"/>
                        </a:spcAft>
                      </a:pPr>
                      <a:r>
                        <a:rPr lang="fa-IR" sz="1200" b="0">
                          <a:effectLst/>
                        </a:rPr>
                        <a:t>روند کند یادگیری</a:t>
                      </a:r>
                      <a:endParaRPr lang="en-US" sz="1100" b="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12</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1.095-</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غیر قابل ملاحظه</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روند کند یادگیری</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5</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0.707</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غیر قابل ملاحظه</a:t>
                      </a:r>
                      <a:endParaRPr lang="en-US" sz="1100">
                        <a:effectLst/>
                        <a:latin typeface="Times New Roman"/>
                        <a:ea typeface="Calibri"/>
                        <a:cs typeface="B Nazanin" pitchFamily="2" charset="-78"/>
                      </a:endParaRPr>
                    </a:p>
                  </a:txBody>
                  <a:tcPr marL="21363" marR="21363" marT="0" marB="0" anchor="ctr"/>
                </a:tc>
              </a:tr>
              <a:tr h="313571">
                <a:tc>
                  <a:txBody>
                    <a:bodyPr/>
                    <a:lstStyle/>
                    <a:p>
                      <a:pPr algn="ctr" rtl="1">
                        <a:lnSpc>
                          <a:spcPct val="115000"/>
                        </a:lnSpc>
                        <a:spcAft>
                          <a:spcPts val="0"/>
                        </a:spcAft>
                      </a:pPr>
                      <a:r>
                        <a:rPr lang="fa-IR" sz="1200" b="0" dirty="0">
                          <a:effectLst/>
                        </a:rPr>
                        <a:t>مقاومت در برابر تغییرات توسط کارکنان</a:t>
                      </a:r>
                      <a:endParaRPr lang="en-US" sz="1100" b="0" dirty="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24</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2.197</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قابل ملاحظه</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مقاومت در برابر تغییرات توسط کارکنان</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11</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3.317</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قابل ملاحظه</a:t>
                      </a:r>
                      <a:endParaRPr lang="en-US" sz="1100">
                        <a:effectLst/>
                        <a:latin typeface="Times New Roman"/>
                        <a:ea typeface="Calibri"/>
                        <a:cs typeface="B Nazanin" pitchFamily="2" charset="-78"/>
                      </a:endParaRPr>
                    </a:p>
                  </a:txBody>
                  <a:tcPr marL="21363" marR="21363" marT="0" marB="0" anchor="ctr"/>
                </a:tc>
              </a:tr>
              <a:tr h="156786">
                <a:tc>
                  <a:txBody>
                    <a:bodyPr/>
                    <a:lstStyle/>
                    <a:p>
                      <a:pPr algn="ctr" rtl="1">
                        <a:lnSpc>
                          <a:spcPct val="115000"/>
                        </a:lnSpc>
                        <a:spcAft>
                          <a:spcPts val="0"/>
                        </a:spcAft>
                      </a:pPr>
                      <a:r>
                        <a:rPr lang="fa-IR" sz="1200" b="0">
                          <a:effectLst/>
                        </a:rPr>
                        <a:t>امنیت اطلاعات</a:t>
                      </a:r>
                      <a:endParaRPr lang="en-US" sz="1100" b="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3</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5.096-</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غیر قابل ملاحظه</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امنیت اطلاعات</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4</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0.632-</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غیر قابل ملاحظه</a:t>
                      </a:r>
                      <a:endParaRPr lang="en-US" sz="1100">
                        <a:effectLst/>
                        <a:latin typeface="Times New Roman"/>
                        <a:ea typeface="Calibri"/>
                        <a:cs typeface="B Nazanin" pitchFamily="2" charset="-78"/>
                      </a:endParaRPr>
                    </a:p>
                  </a:txBody>
                  <a:tcPr marL="21363" marR="21363" marT="0" marB="0" anchor="ctr"/>
                </a:tc>
              </a:tr>
              <a:tr h="313571">
                <a:tc>
                  <a:txBody>
                    <a:bodyPr/>
                    <a:lstStyle/>
                    <a:p>
                      <a:pPr algn="ctr" rtl="1">
                        <a:lnSpc>
                          <a:spcPct val="115000"/>
                        </a:lnSpc>
                        <a:spcAft>
                          <a:spcPts val="0"/>
                        </a:spcAft>
                      </a:pPr>
                      <a:r>
                        <a:rPr lang="fa-IR" sz="1200" b="0">
                          <a:effectLst/>
                        </a:rPr>
                        <a:t>کاهش جهانی عملکرد تجاری</a:t>
                      </a:r>
                      <a:endParaRPr lang="en-US" sz="1100" b="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5</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4.004-</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غیر قابل ملاحظه</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کاهش جهانی عملکرد تجاری</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3</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1.508-</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غیر قابل ملاحظه</a:t>
                      </a:r>
                      <a:endParaRPr lang="en-US" sz="1100">
                        <a:effectLst/>
                        <a:latin typeface="Times New Roman"/>
                        <a:ea typeface="Calibri"/>
                        <a:cs typeface="B Nazanin" pitchFamily="2" charset="-78"/>
                      </a:endParaRPr>
                    </a:p>
                  </a:txBody>
                  <a:tcPr marL="21363" marR="21363" marT="0" marB="0" anchor="ctr"/>
                </a:tc>
              </a:tr>
              <a:tr h="235178">
                <a:tc>
                  <a:txBody>
                    <a:bodyPr/>
                    <a:lstStyle/>
                    <a:p>
                      <a:pPr algn="ctr" rtl="1">
                        <a:lnSpc>
                          <a:spcPct val="115000"/>
                        </a:lnSpc>
                        <a:spcAft>
                          <a:spcPts val="0"/>
                        </a:spcAft>
                      </a:pPr>
                      <a:r>
                        <a:rPr lang="fa-IR" sz="1200" b="0">
                          <a:effectLst/>
                        </a:rPr>
                        <a:t>اختلال در عملیات سازمان</a:t>
                      </a:r>
                      <a:endParaRPr lang="en-US" sz="1100" b="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21</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1.768</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قابل ملاحظه</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اختلال در عملیات سازمان</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6</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0.632</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غیر قابل ملاحظه</a:t>
                      </a:r>
                      <a:endParaRPr lang="en-US" sz="1100">
                        <a:effectLst/>
                        <a:latin typeface="Times New Roman"/>
                        <a:ea typeface="Calibri"/>
                        <a:cs typeface="B Nazanin" pitchFamily="2" charset="-78"/>
                      </a:endParaRPr>
                    </a:p>
                  </a:txBody>
                  <a:tcPr marL="21363" marR="21363" marT="0" marB="0" anchor="ctr"/>
                </a:tc>
              </a:tr>
              <a:tr h="313571">
                <a:tc>
                  <a:txBody>
                    <a:bodyPr/>
                    <a:lstStyle/>
                    <a:p>
                      <a:pPr algn="ctr" rtl="1">
                        <a:lnSpc>
                          <a:spcPct val="115000"/>
                        </a:lnSpc>
                        <a:spcAft>
                          <a:spcPts val="0"/>
                        </a:spcAft>
                      </a:pPr>
                      <a:r>
                        <a:rPr lang="fa-IR" sz="1200" b="0">
                          <a:effectLst/>
                        </a:rPr>
                        <a:t>متناسب نبودن با انتظارات کاربران</a:t>
                      </a:r>
                      <a:endParaRPr lang="en-US" sz="1100" b="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20</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1.826</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قابل ملاحظه</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متناسب نبودن با انتظارات کاربران</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8</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2.332</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قابل ملاحظه</a:t>
                      </a:r>
                      <a:endParaRPr lang="en-US" sz="1100">
                        <a:effectLst/>
                        <a:latin typeface="Times New Roman"/>
                        <a:ea typeface="Calibri"/>
                        <a:cs typeface="B Nazanin" pitchFamily="2" charset="-78"/>
                      </a:endParaRPr>
                    </a:p>
                  </a:txBody>
                  <a:tcPr marL="21363" marR="21363" marT="0" marB="0" anchor="ctr"/>
                </a:tc>
              </a:tr>
              <a:tr h="391963">
                <a:tc>
                  <a:txBody>
                    <a:bodyPr/>
                    <a:lstStyle/>
                    <a:p>
                      <a:pPr algn="ctr" rtl="1">
                        <a:lnSpc>
                          <a:spcPct val="115000"/>
                        </a:lnSpc>
                        <a:spcAft>
                          <a:spcPts val="0"/>
                        </a:spcAft>
                      </a:pPr>
                      <a:r>
                        <a:rPr lang="fa-IR" sz="1200" b="0" dirty="0">
                          <a:effectLst/>
                        </a:rPr>
                        <a:t>عدم تناسب تکنولوژی با ساختارهای موجود در سازمان</a:t>
                      </a:r>
                      <a:endParaRPr lang="en-US" sz="1100" b="0" dirty="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22</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2.325</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قابل ملاحظه</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عدم تناسب تکنولوژی با ساختارهای موجود در سازمان</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11</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a:effectLst/>
                        </a:rPr>
                        <a:t>2.496</a:t>
                      </a:r>
                      <a:endParaRPr lang="en-US" sz="1100">
                        <a:effectLst/>
                        <a:latin typeface="Times New Roman"/>
                        <a:ea typeface="Calibri"/>
                        <a:cs typeface="B Nazanin" pitchFamily="2" charset="-78"/>
                      </a:endParaRPr>
                    </a:p>
                  </a:txBody>
                  <a:tcPr marL="21363" marR="21363" marT="0" marB="0" anchor="ctr"/>
                </a:tc>
                <a:tc>
                  <a:txBody>
                    <a:bodyPr/>
                    <a:lstStyle/>
                    <a:p>
                      <a:pPr algn="ctr" rtl="1">
                        <a:lnSpc>
                          <a:spcPct val="115000"/>
                        </a:lnSpc>
                        <a:spcAft>
                          <a:spcPts val="0"/>
                        </a:spcAft>
                      </a:pPr>
                      <a:r>
                        <a:rPr lang="fa-IR" sz="1200" dirty="0">
                          <a:effectLst/>
                        </a:rPr>
                        <a:t>قابل ملاحظه</a:t>
                      </a:r>
                      <a:endParaRPr lang="en-US" sz="1100" dirty="0">
                        <a:effectLst/>
                        <a:latin typeface="Times New Roman"/>
                        <a:ea typeface="Calibri"/>
                        <a:cs typeface="B Nazanin" pitchFamily="2" charset="-78"/>
                      </a:endParaRPr>
                    </a:p>
                  </a:txBody>
                  <a:tcPr marL="21363" marR="21363" marT="0" marB="0" anchor="ctr"/>
                </a:tc>
              </a:tr>
            </a:tbl>
          </a:graphicData>
        </a:graphic>
      </p:graphicFrame>
    </p:spTree>
    <p:extLst>
      <p:ext uri="{BB962C8B-B14F-4D97-AF65-F5344CB8AC3E}">
        <p14:creationId xmlns:p14="http://schemas.microsoft.com/office/powerpoint/2010/main" val="18469621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anim calcmode="lin" valueType="num">
                                      <p:cBhvr>
                                        <p:cTn id="8"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85800" y="381000"/>
            <a:ext cx="7772400" cy="366447"/>
          </a:xfrm>
          <a:prstGeom prst="rect">
            <a:avLst/>
          </a:prstGeom>
          <a:noFill/>
        </p:spPr>
        <p:txBody>
          <a:bodyPr wrap="square" rtlCol="0">
            <a:spAutoFit/>
          </a:bodyPr>
          <a:lstStyle/>
          <a:p>
            <a:pPr algn="ctr" rtl="1">
              <a:lnSpc>
                <a:spcPct val="120000"/>
              </a:lnSpc>
            </a:pPr>
            <a:r>
              <a:rPr lang="fa-IR" sz="1600" b="1" dirty="0" smtClean="0"/>
              <a:t>نتایج </a:t>
            </a:r>
            <a:r>
              <a:rPr lang="fa-IR" sz="1600" b="1" dirty="0"/>
              <a:t>پیاده سازی سیستم های </a:t>
            </a:r>
            <a:r>
              <a:rPr lang="en-US" sz="1600" b="1" dirty="0"/>
              <a:t>ERP </a:t>
            </a:r>
            <a:r>
              <a:rPr lang="fa-IR" sz="1600" b="1" dirty="0"/>
              <a:t>و </a:t>
            </a:r>
            <a:r>
              <a:rPr lang="en-US" sz="1600" b="1" dirty="0"/>
              <a:t>CRM</a:t>
            </a:r>
            <a:endParaRPr lang="en-US" sz="1600" b="1" dirty="0">
              <a:cs typeface="B Nazanin" pitchFamily="2" charset="-78"/>
            </a:endParaRPr>
          </a:p>
        </p:txBody>
      </p:sp>
      <p:graphicFrame>
        <p:nvGraphicFramePr>
          <p:cNvPr id="3" name="Table 2"/>
          <p:cNvGraphicFramePr>
            <a:graphicFrameLocks noGrp="1"/>
          </p:cNvGraphicFramePr>
          <p:nvPr>
            <p:extLst>
              <p:ext uri="{D42A27DB-BD31-4B8C-83A1-F6EECF244321}">
                <p14:modId xmlns:p14="http://schemas.microsoft.com/office/powerpoint/2010/main" val="2883394913"/>
              </p:ext>
            </p:extLst>
          </p:nvPr>
        </p:nvGraphicFramePr>
        <p:xfrm>
          <a:off x="381000" y="762000"/>
          <a:ext cx="8382000" cy="5786630"/>
        </p:xfrm>
        <a:graphic>
          <a:graphicData uri="http://schemas.openxmlformats.org/drawingml/2006/table">
            <a:tbl>
              <a:tblPr rtl="1" firstRow="1" firstCol="1" bandRow="1">
                <a:tableStyleId>{91EBBBCC-DAD2-459C-BE2E-F6DE35CF9A28}</a:tableStyleId>
              </a:tblPr>
              <a:tblGrid>
                <a:gridCol w="1047750"/>
                <a:gridCol w="1047750"/>
                <a:gridCol w="1047750"/>
                <a:gridCol w="1047750"/>
                <a:gridCol w="1047750"/>
                <a:gridCol w="1047750"/>
                <a:gridCol w="1047750"/>
                <a:gridCol w="1047750"/>
              </a:tblGrid>
              <a:tr h="113204">
                <a:tc gridSpan="4">
                  <a:txBody>
                    <a:bodyPr/>
                    <a:lstStyle/>
                    <a:p>
                      <a:pPr algn="ctr" rtl="1">
                        <a:lnSpc>
                          <a:spcPct val="115000"/>
                        </a:lnSpc>
                        <a:spcAft>
                          <a:spcPts val="0"/>
                        </a:spcAft>
                      </a:pPr>
                      <a:r>
                        <a:rPr lang="fa-IR" sz="1400" dirty="0">
                          <a:effectLst/>
                        </a:rPr>
                        <a:t>سیستم </a:t>
                      </a:r>
                      <a:r>
                        <a:rPr lang="en-US" sz="1400" dirty="0">
                          <a:effectLst/>
                        </a:rPr>
                        <a:t>ERP</a:t>
                      </a:r>
                      <a:endParaRPr lang="en-US" sz="1400" dirty="0">
                        <a:effectLst/>
                        <a:latin typeface="Times New Roman"/>
                        <a:ea typeface="Calibri"/>
                        <a:cs typeface="B Nazanin" pitchFamily="2" charset="-78"/>
                      </a:endParaRPr>
                    </a:p>
                  </a:txBody>
                  <a:tcPr marL="30454" marR="30454"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rtl="1">
                        <a:lnSpc>
                          <a:spcPct val="115000"/>
                        </a:lnSpc>
                        <a:spcAft>
                          <a:spcPts val="0"/>
                        </a:spcAft>
                      </a:pPr>
                      <a:r>
                        <a:rPr lang="fa-IR" sz="1400" dirty="0">
                          <a:effectLst/>
                        </a:rPr>
                        <a:t>سیستم </a:t>
                      </a:r>
                      <a:r>
                        <a:rPr lang="en-US" sz="1400" dirty="0">
                          <a:effectLst/>
                        </a:rPr>
                        <a:t>CRM</a:t>
                      </a:r>
                      <a:endParaRPr lang="en-US" sz="1400" dirty="0">
                        <a:effectLst/>
                        <a:latin typeface="Times New Roman"/>
                        <a:ea typeface="Calibri"/>
                        <a:cs typeface="B Nazanin" pitchFamily="2" charset="-78"/>
                      </a:endParaRPr>
                    </a:p>
                  </a:txBody>
                  <a:tcPr marL="30454" marR="30454" marT="0" marB="0" anchor="ctr"/>
                </a:tc>
                <a:tc hMerge="1">
                  <a:txBody>
                    <a:bodyPr/>
                    <a:lstStyle/>
                    <a:p>
                      <a:endParaRPr lang="en-US"/>
                    </a:p>
                  </a:txBody>
                  <a:tcPr/>
                </a:tc>
                <a:tc hMerge="1">
                  <a:txBody>
                    <a:bodyPr/>
                    <a:lstStyle/>
                    <a:p>
                      <a:endParaRPr lang="en-US"/>
                    </a:p>
                  </a:txBody>
                  <a:tcPr/>
                </a:tc>
                <a:tc hMerge="1">
                  <a:txBody>
                    <a:bodyPr/>
                    <a:lstStyle/>
                    <a:p>
                      <a:endParaRPr lang="en-US"/>
                    </a:p>
                  </a:txBody>
                  <a:tcPr/>
                </a:tc>
              </a:tr>
              <a:tr h="226408">
                <a:tc>
                  <a:txBody>
                    <a:bodyPr/>
                    <a:lstStyle/>
                    <a:p>
                      <a:pPr algn="ctr" rtl="1">
                        <a:lnSpc>
                          <a:spcPct val="115000"/>
                        </a:lnSpc>
                        <a:spcAft>
                          <a:spcPts val="0"/>
                        </a:spcAft>
                      </a:pPr>
                      <a:r>
                        <a:rPr lang="fa-IR" sz="1100" b="1" dirty="0">
                          <a:effectLst/>
                        </a:rPr>
                        <a:t>نتایج</a:t>
                      </a:r>
                      <a:endParaRPr lang="en-US" sz="1100" b="1" dirty="0">
                        <a:effectLst/>
                        <a:latin typeface="Times New Roman"/>
                        <a:ea typeface="Calibri"/>
                        <a:cs typeface="B Nazanin" pitchFamily="2" charset="-78"/>
                      </a:endParaRPr>
                    </a:p>
                  </a:txBody>
                  <a:tcPr marL="30454" marR="30454" marT="0" marB="0" anchor="ctr">
                    <a:solidFill>
                      <a:schemeClr val="accent4"/>
                    </a:solidFill>
                  </a:tcPr>
                </a:tc>
                <a:tc>
                  <a:txBody>
                    <a:bodyPr/>
                    <a:lstStyle/>
                    <a:p>
                      <a:pPr algn="ctr" rtl="1">
                        <a:lnSpc>
                          <a:spcPct val="115000"/>
                        </a:lnSpc>
                        <a:spcAft>
                          <a:spcPts val="0"/>
                        </a:spcAft>
                      </a:pPr>
                      <a:r>
                        <a:rPr lang="ar-SA" sz="1100" b="1">
                          <a:effectLst/>
                        </a:rPr>
                        <a:t>تعداد علامت هاي مثبت</a:t>
                      </a:r>
                      <a:endParaRPr lang="en-US" sz="1100" b="1">
                        <a:effectLst/>
                        <a:latin typeface="Times New Roman"/>
                        <a:ea typeface="Calibri"/>
                        <a:cs typeface="B Nazanin" pitchFamily="2" charset="-78"/>
                      </a:endParaRPr>
                    </a:p>
                  </a:txBody>
                  <a:tcPr marL="30454" marR="30454" marT="0" marB="0" anchor="ctr">
                    <a:solidFill>
                      <a:schemeClr val="accent4"/>
                    </a:solidFill>
                  </a:tcPr>
                </a:tc>
                <a:tc>
                  <a:txBody>
                    <a:bodyPr/>
                    <a:lstStyle/>
                    <a:p>
                      <a:pPr algn="ctr" rtl="1">
                        <a:lnSpc>
                          <a:spcPct val="115000"/>
                        </a:lnSpc>
                        <a:spcAft>
                          <a:spcPts val="0"/>
                        </a:spcAft>
                      </a:pPr>
                      <a:r>
                        <a:rPr lang="fa-IR" sz="1100" b="1">
                          <a:effectLst/>
                        </a:rPr>
                        <a:t>مقدار آمار مشاهده شده</a:t>
                      </a:r>
                      <a:endParaRPr lang="en-US" sz="1100" b="1">
                        <a:effectLst/>
                        <a:latin typeface="Times New Roman"/>
                        <a:ea typeface="Calibri"/>
                        <a:cs typeface="B Nazanin" pitchFamily="2" charset="-78"/>
                      </a:endParaRPr>
                    </a:p>
                  </a:txBody>
                  <a:tcPr marL="30454" marR="30454" marT="0" marB="0" anchor="ctr">
                    <a:solidFill>
                      <a:schemeClr val="accent4"/>
                    </a:solidFill>
                  </a:tcPr>
                </a:tc>
                <a:tc>
                  <a:txBody>
                    <a:bodyPr/>
                    <a:lstStyle/>
                    <a:p>
                      <a:pPr algn="ctr" rtl="1">
                        <a:lnSpc>
                          <a:spcPct val="115000"/>
                        </a:lnSpc>
                        <a:spcAft>
                          <a:spcPts val="0"/>
                        </a:spcAft>
                      </a:pPr>
                      <a:r>
                        <a:rPr lang="fa-IR" sz="1100" b="1">
                          <a:effectLst/>
                        </a:rPr>
                        <a:t>نتیجه گیری</a:t>
                      </a:r>
                      <a:endParaRPr lang="en-US" sz="1100" b="1">
                        <a:effectLst/>
                        <a:latin typeface="Times New Roman"/>
                        <a:ea typeface="Calibri"/>
                        <a:cs typeface="B Nazanin" pitchFamily="2" charset="-78"/>
                      </a:endParaRPr>
                    </a:p>
                  </a:txBody>
                  <a:tcPr marL="30454" marR="30454" marT="0" marB="0" anchor="ctr">
                    <a:solidFill>
                      <a:schemeClr val="accent4"/>
                    </a:solidFill>
                  </a:tcPr>
                </a:tc>
                <a:tc>
                  <a:txBody>
                    <a:bodyPr/>
                    <a:lstStyle/>
                    <a:p>
                      <a:pPr algn="ctr" rtl="1">
                        <a:lnSpc>
                          <a:spcPct val="115000"/>
                        </a:lnSpc>
                        <a:spcAft>
                          <a:spcPts val="0"/>
                        </a:spcAft>
                      </a:pPr>
                      <a:r>
                        <a:rPr lang="ar-SA" sz="1100" b="1">
                          <a:effectLst/>
                        </a:rPr>
                        <a:t>نتایج</a:t>
                      </a:r>
                      <a:endParaRPr lang="en-US" sz="1100" b="1">
                        <a:effectLst/>
                        <a:latin typeface="Times New Roman"/>
                        <a:ea typeface="Calibri"/>
                        <a:cs typeface="B Nazanin" pitchFamily="2" charset="-78"/>
                      </a:endParaRPr>
                    </a:p>
                  </a:txBody>
                  <a:tcPr marL="30454" marR="30454" marT="0" marB="0" anchor="ctr">
                    <a:solidFill>
                      <a:schemeClr val="accent4"/>
                    </a:solidFill>
                  </a:tcPr>
                </a:tc>
                <a:tc>
                  <a:txBody>
                    <a:bodyPr/>
                    <a:lstStyle/>
                    <a:p>
                      <a:pPr algn="ctr" rtl="1">
                        <a:lnSpc>
                          <a:spcPct val="115000"/>
                        </a:lnSpc>
                        <a:spcAft>
                          <a:spcPts val="0"/>
                        </a:spcAft>
                      </a:pPr>
                      <a:r>
                        <a:rPr lang="ar-SA" sz="1100" b="1" dirty="0">
                          <a:effectLst/>
                        </a:rPr>
                        <a:t>تعداد علامت هاي مثبت</a:t>
                      </a:r>
                      <a:endParaRPr lang="en-US" sz="1100" b="1" dirty="0">
                        <a:effectLst/>
                        <a:latin typeface="Times New Roman"/>
                        <a:ea typeface="Calibri"/>
                        <a:cs typeface="B Nazanin" pitchFamily="2" charset="-78"/>
                      </a:endParaRPr>
                    </a:p>
                  </a:txBody>
                  <a:tcPr marL="30454" marR="30454" marT="0" marB="0" anchor="ctr">
                    <a:solidFill>
                      <a:schemeClr val="accent4"/>
                    </a:solidFill>
                  </a:tcPr>
                </a:tc>
                <a:tc>
                  <a:txBody>
                    <a:bodyPr/>
                    <a:lstStyle/>
                    <a:p>
                      <a:pPr algn="ctr" rtl="1">
                        <a:lnSpc>
                          <a:spcPct val="115000"/>
                        </a:lnSpc>
                        <a:spcAft>
                          <a:spcPts val="0"/>
                        </a:spcAft>
                      </a:pPr>
                      <a:r>
                        <a:rPr lang="fa-IR" sz="1100" b="1">
                          <a:effectLst/>
                        </a:rPr>
                        <a:t>مقدار آمار مشاهده شده</a:t>
                      </a:r>
                      <a:endParaRPr lang="en-US" sz="1100" b="1">
                        <a:effectLst/>
                        <a:latin typeface="Times New Roman"/>
                        <a:ea typeface="Calibri"/>
                        <a:cs typeface="B Nazanin" pitchFamily="2" charset="-78"/>
                      </a:endParaRPr>
                    </a:p>
                  </a:txBody>
                  <a:tcPr marL="30454" marR="30454" marT="0" marB="0" anchor="ctr">
                    <a:solidFill>
                      <a:schemeClr val="accent4"/>
                    </a:solidFill>
                  </a:tcPr>
                </a:tc>
                <a:tc>
                  <a:txBody>
                    <a:bodyPr/>
                    <a:lstStyle/>
                    <a:p>
                      <a:pPr algn="ctr" rtl="1">
                        <a:lnSpc>
                          <a:spcPct val="115000"/>
                        </a:lnSpc>
                        <a:spcAft>
                          <a:spcPts val="0"/>
                        </a:spcAft>
                      </a:pPr>
                      <a:r>
                        <a:rPr lang="fa-IR" sz="1100" b="1" dirty="0">
                          <a:effectLst/>
                        </a:rPr>
                        <a:t>نتیجه گیری</a:t>
                      </a:r>
                      <a:endParaRPr lang="en-US" sz="1100" b="1" dirty="0">
                        <a:effectLst/>
                        <a:latin typeface="Times New Roman"/>
                        <a:ea typeface="Calibri"/>
                        <a:cs typeface="B Nazanin" pitchFamily="2" charset="-78"/>
                      </a:endParaRPr>
                    </a:p>
                  </a:txBody>
                  <a:tcPr marL="30454" marR="30454" marT="0" marB="0" anchor="ctr">
                    <a:solidFill>
                      <a:schemeClr val="accent4"/>
                    </a:solidFill>
                  </a:tcPr>
                </a:tc>
              </a:tr>
              <a:tr h="339612">
                <a:tc>
                  <a:txBody>
                    <a:bodyPr/>
                    <a:lstStyle/>
                    <a:p>
                      <a:pPr algn="ctr" rtl="1">
                        <a:lnSpc>
                          <a:spcPct val="115000"/>
                        </a:lnSpc>
                        <a:spcAft>
                          <a:spcPts val="0"/>
                        </a:spcAft>
                      </a:pPr>
                      <a:r>
                        <a:rPr lang="ar-SA" sz="1100" b="0">
                          <a:effectLst/>
                        </a:rPr>
                        <a:t>سرویس دهی بهتر به مشتریان</a:t>
                      </a:r>
                      <a:endParaRPr lang="en-US" sz="1100" b="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7</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2.646-</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غیر قابل ملاحظه</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ar-SA" sz="1100">
                          <a:effectLst/>
                        </a:rPr>
                        <a:t>پاسخ گویی به مشتریان</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9</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3.000</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قابل ملاحظه</a:t>
                      </a:r>
                      <a:endParaRPr lang="en-US" sz="1100">
                        <a:effectLst/>
                        <a:latin typeface="Times New Roman"/>
                        <a:ea typeface="Calibri"/>
                        <a:cs typeface="B Nazanin" pitchFamily="2" charset="-78"/>
                      </a:endParaRPr>
                    </a:p>
                  </a:txBody>
                  <a:tcPr marL="30454" marR="30454" marT="0" marB="0" anchor="ctr"/>
                </a:tc>
              </a:tr>
              <a:tr h="339612">
                <a:tc>
                  <a:txBody>
                    <a:bodyPr/>
                    <a:lstStyle/>
                    <a:p>
                      <a:pPr algn="ctr" rtl="1">
                        <a:lnSpc>
                          <a:spcPct val="115000"/>
                        </a:lnSpc>
                        <a:spcAft>
                          <a:spcPts val="0"/>
                        </a:spcAft>
                      </a:pPr>
                      <a:r>
                        <a:rPr lang="fa-IR" sz="1100" b="0">
                          <a:effectLst/>
                        </a:rPr>
                        <a:t>کاهش هزینه ها</a:t>
                      </a:r>
                      <a:endParaRPr lang="en-US" sz="1100" b="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9</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2.744-</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غیر قابل ملاحظه</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ایجاد حس وفاداری در مشتری</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4</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0.632-</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غیر قابل ملاحظه</a:t>
                      </a:r>
                      <a:endParaRPr lang="en-US" sz="1100">
                        <a:effectLst/>
                        <a:latin typeface="Times New Roman"/>
                        <a:ea typeface="Calibri"/>
                        <a:cs typeface="B Nazanin" pitchFamily="2" charset="-78"/>
                      </a:endParaRPr>
                    </a:p>
                  </a:txBody>
                  <a:tcPr marL="30454" marR="30454" marT="0" marB="0" anchor="ctr"/>
                </a:tc>
              </a:tr>
              <a:tr h="339612">
                <a:tc>
                  <a:txBody>
                    <a:bodyPr/>
                    <a:lstStyle/>
                    <a:p>
                      <a:pPr algn="ctr" rtl="1">
                        <a:lnSpc>
                          <a:spcPct val="115000"/>
                        </a:lnSpc>
                        <a:spcAft>
                          <a:spcPts val="0"/>
                        </a:spcAft>
                      </a:pPr>
                      <a:r>
                        <a:rPr lang="fa-IR" sz="1100" b="0">
                          <a:effectLst/>
                        </a:rPr>
                        <a:t>افزایش کیفیت اطلاعات</a:t>
                      </a:r>
                      <a:endParaRPr lang="en-US" sz="1100" b="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23</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2.921</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قابل ملاحظه</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افزایش رضایتمندی مشتریان</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9</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2.111</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قابل ملاحظه</a:t>
                      </a:r>
                      <a:endParaRPr lang="en-US" sz="1100">
                        <a:effectLst/>
                        <a:latin typeface="Times New Roman"/>
                        <a:ea typeface="Calibri"/>
                        <a:cs typeface="B Nazanin" pitchFamily="2" charset="-78"/>
                      </a:endParaRPr>
                    </a:p>
                  </a:txBody>
                  <a:tcPr marL="30454" marR="30454" marT="0" marB="0" anchor="ctr"/>
                </a:tc>
              </a:tr>
              <a:tr h="226408">
                <a:tc>
                  <a:txBody>
                    <a:bodyPr/>
                    <a:lstStyle/>
                    <a:p>
                      <a:pPr algn="ctr" rtl="1">
                        <a:lnSpc>
                          <a:spcPct val="115000"/>
                        </a:lnSpc>
                        <a:spcAft>
                          <a:spcPts val="0"/>
                        </a:spcAft>
                      </a:pPr>
                      <a:r>
                        <a:rPr lang="fa-IR" sz="1100" b="0">
                          <a:effectLst/>
                        </a:rPr>
                        <a:t>بهبود فرآیند</a:t>
                      </a:r>
                      <a:endParaRPr lang="en-US" sz="1100" b="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17</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1.347</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غیر قابل ملاحظه</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افزایش نتایج تجاری</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7</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0.905</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غیر قابل ملاحظه</a:t>
                      </a:r>
                      <a:endParaRPr lang="en-US" sz="1100">
                        <a:effectLst/>
                        <a:latin typeface="Times New Roman"/>
                        <a:ea typeface="Calibri"/>
                        <a:cs typeface="B Nazanin" pitchFamily="2" charset="-78"/>
                      </a:endParaRPr>
                    </a:p>
                  </a:txBody>
                  <a:tcPr marL="30454" marR="30454" marT="0" marB="0" anchor="ctr"/>
                </a:tc>
              </a:tr>
              <a:tr h="416256">
                <a:tc>
                  <a:txBody>
                    <a:bodyPr/>
                    <a:lstStyle/>
                    <a:p>
                      <a:pPr algn="ctr" rtl="1">
                        <a:lnSpc>
                          <a:spcPct val="115000"/>
                        </a:lnSpc>
                        <a:spcAft>
                          <a:spcPts val="0"/>
                        </a:spcAft>
                      </a:pPr>
                      <a:r>
                        <a:rPr lang="fa-IR" sz="1100" b="0">
                          <a:effectLst/>
                        </a:rPr>
                        <a:t>بهبود تصمیم گیری</a:t>
                      </a:r>
                      <a:endParaRPr lang="en-US" sz="1100" b="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23</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2.921</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قابل ملاحظه</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درک پیغام های بازاریابی شخصی</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9</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2.530</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قابل ملاحظه</a:t>
                      </a:r>
                      <a:endParaRPr lang="en-US" sz="1100">
                        <a:effectLst/>
                        <a:latin typeface="Times New Roman"/>
                        <a:ea typeface="Calibri"/>
                        <a:cs typeface="B Nazanin" pitchFamily="2" charset="-78"/>
                      </a:endParaRPr>
                    </a:p>
                  </a:txBody>
                  <a:tcPr marL="30454" marR="30454" marT="0" marB="0" anchor="ctr"/>
                </a:tc>
              </a:tr>
              <a:tr h="339612">
                <a:tc>
                  <a:txBody>
                    <a:bodyPr/>
                    <a:lstStyle/>
                    <a:p>
                      <a:pPr algn="ctr" rtl="1">
                        <a:lnSpc>
                          <a:spcPct val="115000"/>
                        </a:lnSpc>
                        <a:spcAft>
                          <a:spcPts val="0"/>
                        </a:spcAft>
                      </a:pPr>
                      <a:r>
                        <a:rPr lang="fa-IR" sz="1100" b="0">
                          <a:effectLst/>
                        </a:rPr>
                        <a:t>کاهش دوباره کاری ها</a:t>
                      </a:r>
                      <a:endParaRPr lang="en-US" sz="1100" b="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16</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0.507-</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غیر قابل ملاحظه</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ایجاد تولید و خدمات شخصی</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5</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0.302-</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غیر قابل ملاحظه</a:t>
                      </a:r>
                      <a:endParaRPr lang="en-US" sz="1100">
                        <a:effectLst/>
                        <a:latin typeface="Times New Roman"/>
                        <a:ea typeface="Calibri"/>
                        <a:cs typeface="B Nazanin" pitchFamily="2" charset="-78"/>
                      </a:endParaRPr>
                    </a:p>
                  </a:txBody>
                  <a:tcPr marL="30454" marR="30454" marT="0" marB="0" anchor="ctr"/>
                </a:tc>
              </a:tr>
              <a:tr h="339612">
                <a:tc>
                  <a:txBody>
                    <a:bodyPr/>
                    <a:lstStyle/>
                    <a:p>
                      <a:pPr algn="ctr" rtl="1">
                        <a:lnSpc>
                          <a:spcPct val="115000"/>
                        </a:lnSpc>
                        <a:spcAft>
                          <a:spcPts val="0"/>
                        </a:spcAft>
                      </a:pPr>
                      <a:r>
                        <a:rPr lang="fa-IR" sz="1100" b="0">
                          <a:effectLst/>
                        </a:rPr>
                        <a:t>کاهش زمان پاسخ گویی به بازار</a:t>
                      </a:r>
                      <a:endParaRPr lang="en-US" sz="1100" b="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14</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0.186-</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غیر قابل ملاحظه</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بهبود فرآیندها</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5</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0.302-</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غیر قابل ملاحظه</a:t>
                      </a:r>
                      <a:endParaRPr lang="en-US" sz="1100">
                        <a:effectLst/>
                        <a:latin typeface="Times New Roman"/>
                        <a:ea typeface="Calibri"/>
                        <a:cs typeface="B Nazanin" pitchFamily="2" charset="-78"/>
                      </a:endParaRPr>
                    </a:p>
                  </a:txBody>
                  <a:tcPr marL="30454" marR="30454" marT="0" marB="0" anchor="ctr"/>
                </a:tc>
              </a:tr>
              <a:tr h="339612">
                <a:tc>
                  <a:txBody>
                    <a:bodyPr/>
                    <a:lstStyle/>
                    <a:p>
                      <a:pPr algn="ctr" rtl="1">
                        <a:lnSpc>
                          <a:spcPct val="115000"/>
                        </a:lnSpc>
                        <a:spcAft>
                          <a:spcPts val="0"/>
                        </a:spcAft>
                      </a:pPr>
                      <a:r>
                        <a:rPr lang="fa-IR" sz="1100" b="0">
                          <a:effectLst/>
                        </a:rPr>
                        <a:t>کاهش زمان تاخیر</a:t>
                      </a:r>
                      <a:endParaRPr lang="en-US" sz="1100" b="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13</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0.378-</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غیر قابل ملاحظه</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افزایش کیفیت اطلاعات</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10</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3.162</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قابل ملاحظه</a:t>
                      </a:r>
                      <a:endParaRPr lang="en-US" sz="1100">
                        <a:effectLst/>
                        <a:latin typeface="Times New Roman"/>
                        <a:ea typeface="Calibri"/>
                        <a:cs typeface="B Nazanin" pitchFamily="2" charset="-78"/>
                      </a:endParaRPr>
                    </a:p>
                  </a:txBody>
                  <a:tcPr marL="30454" marR="30454" marT="0" marB="0" anchor="ctr"/>
                </a:tc>
              </a:tr>
              <a:tr h="226408">
                <a:tc>
                  <a:txBody>
                    <a:bodyPr/>
                    <a:lstStyle/>
                    <a:p>
                      <a:pPr algn="ctr" rtl="1">
                        <a:lnSpc>
                          <a:spcPct val="115000"/>
                        </a:lnSpc>
                        <a:spcAft>
                          <a:spcPts val="0"/>
                        </a:spcAft>
                      </a:pPr>
                      <a:r>
                        <a:rPr lang="fa-IR" sz="1100" b="0">
                          <a:effectLst/>
                        </a:rPr>
                        <a:t>کاهش موجودی</a:t>
                      </a:r>
                      <a:endParaRPr lang="en-US" sz="1100" b="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15</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0.000</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غیر قابل ملاحظه</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کاهش هزینه</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6</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0.000</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غیر قابل ملاحظه</a:t>
                      </a:r>
                      <a:endParaRPr lang="en-US" sz="1100">
                        <a:effectLst/>
                        <a:latin typeface="Times New Roman"/>
                        <a:ea typeface="Calibri"/>
                        <a:cs typeface="B Nazanin" pitchFamily="2" charset="-78"/>
                      </a:endParaRPr>
                    </a:p>
                  </a:txBody>
                  <a:tcPr marL="30454" marR="30454" marT="0" marB="0" anchor="ctr"/>
                </a:tc>
              </a:tr>
              <a:tr h="339612">
                <a:tc>
                  <a:txBody>
                    <a:bodyPr/>
                    <a:lstStyle/>
                    <a:p>
                      <a:pPr algn="ctr" rtl="1">
                        <a:lnSpc>
                          <a:spcPct val="115000"/>
                        </a:lnSpc>
                        <a:spcAft>
                          <a:spcPts val="0"/>
                        </a:spcAft>
                      </a:pPr>
                      <a:r>
                        <a:rPr lang="fa-IR" sz="1100" b="0">
                          <a:effectLst/>
                        </a:rPr>
                        <a:t>کاهش پرسنل</a:t>
                      </a:r>
                      <a:endParaRPr lang="en-US" sz="1100" b="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12</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1.567-</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غیر قابل ملاحظه</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پیاده سازی مدل های جدید تجاری</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7</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1.265</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غیر قابل ملاحظه</a:t>
                      </a:r>
                      <a:endParaRPr lang="en-US" sz="1100">
                        <a:effectLst/>
                        <a:latin typeface="Times New Roman"/>
                        <a:ea typeface="Calibri"/>
                        <a:cs typeface="B Nazanin" pitchFamily="2" charset="-78"/>
                      </a:endParaRPr>
                    </a:p>
                  </a:txBody>
                  <a:tcPr marL="30454" marR="30454" marT="0" marB="0" anchor="ctr"/>
                </a:tc>
              </a:tr>
              <a:tr h="226408">
                <a:tc>
                  <a:txBody>
                    <a:bodyPr/>
                    <a:lstStyle/>
                    <a:p>
                      <a:pPr algn="ctr" rtl="1">
                        <a:lnSpc>
                          <a:spcPct val="115000"/>
                        </a:lnSpc>
                        <a:spcAft>
                          <a:spcPts val="0"/>
                        </a:spcAft>
                      </a:pPr>
                      <a:r>
                        <a:rPr lang="fa-IR" sz="1100" b="0">
                          <a:effectLst/>
                        </a:rPr>
                        <a:t>افزایش بهره وری</a:t>
                      </a:r>
                      <a:endParaRPr lang="en-US" sz="1100" b="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10</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1.976-</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غیر قابل ملاحظه</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کاهش دوباره کاری ها</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9</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2.530</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قابل ملاحظه</a:t>
                      </a:r>
                      <a:endParaRPr lang="en-US" sz="1100">
                        <a:effectLst/>
                        <a:latin typeface="Times New Roman"/>
                        <a:ea typeface="Calibri"/>
                        <a:cs typeface="B Nazanin" pitchFamily="2" charset="-78"/>
                      </a:endParaRPr>
                    </a:p>
                  </a:txBody>
                  <a:tcPr marL="30454" marR="30454" marT="0" marB="0" anchor="ctr"/>
                </a:tc>
              </a:tr>
              <a:tr h="226408">
                <a:tc>
                  <a:txBody>
                    <a:bodyPr/>
                    <a:lstStyle/>
                    <a:p>
                      <a:pPr algn="ctr" rtl="1">
                        <a:lnSpc>
                          <a:spcPct val="115000"/>
                        </a:lnSpc>
                        <a:spcAft>
                          <a:spcPts val="0"/>
                        </a:spcAft>
                      </a:pPr>
                      <a:r>
                        <a:rPr lang="fa-IR" sz="1100" b="0">
                          <a:effectLst/>
                        </a:rPr>
                        <a:t>افزایش نتایج تجاری</a:t>
                      </a:r>
                      <a:endParaRPr lang="en-US" sz="1100" b="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6</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2.746-</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غیر قابل ملاحظه</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افزایش بهره وری</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9</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1.732</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قابل ملاحظه</a:t>
                      </a:r>
                      <a:endParaRPr lang="en-US" sz="1100">
                        <a:effectLst/>
                        <a:latin typeface="Times New Roman"/>
                        <a:ea typeface="Calibri"/>
                        <a:cs typeface="B Nazanin" pitchFamily="2" charset="-78"/>
                      </a:endParaRPr>
                    </a:p>
                  </a:txBody>
                  <a:tcPr marL="30454" marR="30454" marT="0" marB="0" anchor="ctr"/>
                </a:tc>
              </a:tr>
              <a:tr h="566019">
                <a:tc>
                  <a:txBody>
                    <a:bodyPr/>
                    <a:lstStyle/>
                    <a:p>
                      <a:pPr algn="ctr" rtl="1">
                        <a:lnSpc>
                          <a:spcPct val="115000"/>
                        </a:lnSpc>
                        <a:spcAft>
                          <a:spcPts val="0"/>
                        </a:spcAft>
                      </a:pPr>
                      <a:r>
                        <a:rPr lang="fa-IR" sz="1100" b="0">
                          <a:effectLst/>
                        </a:rPr>
                        <a:t>یکپارچه سازی اطلاعات</a:t>
                      </a:r>
                      <a:endParaRPr lang="en-US" sz="1100" b="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23</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2.694</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قابل ملاحظه</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بهبود معماری و ساخت سیستم های اطلاعاتی</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7</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1.667</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قابل ملاحظه</a:t>
                      </a:r>
                      <a:endParaRPr lang="en-US" sz="1100">
                        <a:effectLst/>
                        <a:latin typeface="Times New Roman"/>
                        <a:ea typeface="Calibri"/>
                        <a:cs typeface="B Nazanin" pitchFamily="2" charset="-78"/>
                      </a:endParaRPr>
                    </a:p>
                  </a:txBody>
                  <a:tcPr marL="30454" marR="30454" marT="0" marB="0" anchor="ctr"/>
                </a:tc>
              </a:tr>
              <a:tr h="566019">
                <a:tc>
                  <a:txBody>
                    <a:bodyPr/>
                    <a:lstStyle/>
                    <a:p>
                      <a:pPr algn="ctr" rtl="1">
                        <a:lnSpc>
                          <a:spcPct val="115000"/>
                        </a:lnSpc>
                        <a:spcAft>
                          <a:spcPts val="0"/>
                        </a:spcAft>
                      </a:pPr>
                      <a:r>
                        <a:rPr lang="fa-IR" sz="1100" b="0" dirty="0">
                          <a:effectLst/>
                        </a:rPr>
                        <a:t>بهبود معماری و ساخت سیستم های اطلاعاتی</a:t>
                      </a:r>
                      <a:endParaRPr lang="en-US" sz="1100" b="0" dirty="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dirty="0">
                          <a:effectLst/>
                        </a:rPr>
                        <a:t>19</a:t>
                      </a:r>
                      <a:endParaRPr lang="en-US" sz="1100" dirty="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dirty="0">
                          <a:effectLst/>
                        </a:rPr>
                        <a:t>2.117</a:t>
                      </a:r>
                      <a:endParaRPr lang="en-US" sz="1100" dirty="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قابل ملاحظه</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ar-SA" sz="1100">
                          <a:effectLst/>
                        </a:rPr>
                        <a:t>تعیین ارزش سازمان</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5</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a:effectLst/>
                        </a:rPr>
                        <a:t>0.333</a:t>
                      </a:r>
                      <a:endParaRPr lang="en-US" sz="1100">
                        <a:effectLst/>
                        <a:latin typeface="Times New Roman"/>
                        <a:ea typeface="Calibri"/>
                        <a:cs typeface="B Nazanin" pitchFamily="2" charset="-78"/>
                      </a:endParaRPr>
                    </a:p>
                  </a:txBody>
                  <a:tcPr marL="30454" marR="30454" marT="0" marB="0" anchor="ctr"/>
                </a:tc>
                <a:tc>
                  <a:txBody>
                    <a:bodyPr/>
                    <a:lstStyle/>
                    <a:p>
                      <a:pPr algn="ctr" rtl="1">
                        <a:lnSpc>
                          <a:spcPct val="115000"/>
                        </a:lnSpc>
                        <a:spcAft>
                          <a:spcPts val="0"/>
                        </a:spcAft>
                      </a:pPr>
                      <a:r>
                        <a:rPr lang="fa-IR" sz="1100" dirty="0">
                          <a:effectLst/>
                        </a:rPr>
                        <a:t>غیر قابل ملاحظه</a:t>
                      </a:r>
                      <a:endParaRPr lang="en-US" sz="1100" dirty="0">
                        <a:effectLst/>
                        <a:latin typeface="Times New Roman"/>
                        <a:ea typeface="Calibri"/>
                        <a:cs typeface="B Nazanin" pitchFamily="2" charset="-78"/>
                      </a:endParaRPr>
                    </a:p>
                  </a:txBody>
                  <a:tcPr marL="30454" marR="30454" marT="0" marB="0" anchor="ctr"/>
                </a:tc>
              </a:tr>
            </a:tbl>
          </a:graphicData>
        </a:graphic>
      </p:graphicFrame>
    </p:spTree>
    <p:extLst>
      <p:ext uri="{BB962C8B-B14F-4D97-AF65-F5344CB8AC3E}">
        <p14:creationId xmlns:p14="http://schemas.microsoft.com/office/powerpoint/2010/main" val="151075343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anim calcmode="lin" valueType="num">
                                      <p:cBhvr>
                                        <p:cTn id="8"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85800" y="471753"/>
            <a:ext cx="7772400" cy="366447"/>
          </a:xfrm>
          <a:prstGeom prst="rect">
            <a:avLst/>
          </a:prstGeom>
          <a:noFill/>
        </p:spPr>
        <p:txBody>
          <a:bodyPr wrap="square" rtlCol="0">
            <a:spAutoFit/>
          </a:bodyPr>
          <a:lstStyle/>
          <a:p>
            <a:pPr algn="ctr" rtl="1">
              <a:lnSpc>
                <a:spcPct val="120000"/>
              </a:lnSpc>
            </a:pPr>
            <a:r>
              <a:rPr lang="fa-IR" sz="1600" b="1" dirty="0"/>
              <a:t>معیارهای انتخاب سیستم های </a:t>
            </a:r>
            <a:r>
              <a:rPr lang="en-US" sz="1600" b="1" dirty="0"/>
              <a:t>ERP </a:t>
            </a:r>
            <a:r>
              <a:rPr lang="fa-IR" sz="1600" b="1" dirty="0"/>
              <a:t>و </a:t>
            </a:r>
            <a:r>
              <a:rPr lang="en-US" sz="1600" b="1" dirty="0"/>
              <a:t>CRM</a:t>
            </a:r>
            <a:endParaRPr lang="en-US" sz="1600" b="1" dirty="0">
              <a:cs typeface="B Nazanin" pitchFamily="2" charset="-78"/>
            </a:endParaRPr>
          </a:p>
        </p:txBody>
      </p:sp>
      <p:graphicFrame>
        <p:nvGraphicFramePr>
          <p:cNvPr id="2" name="Table 1"/>
          <p:cNvGraphicFramePr>
            <a:graphicFrameLocks noGrp="1"/>
          </p:cNvGraphicFramePr>
          <p:nvPr>
            <p:extLst>
              <p:ext uri="{D42A27DB-BD31-4B8C-83A1-F6EECF244321}">
                <p14:modId xmlns:p14="http://schemas.microsoft.com/office/powerpoint/2010/main" val="2508131274"/>
              </p:ext>
            </p:extLst>
          </p:nvPr>
        </p:nvGraphicFramePr>
        <p:xfrm>
          <a:off x="304800" y="914400"/>
          <a:ext cx="8458200" cy="5468044"/>
        </p:xfrm>
        <a:graphic>
          <a:graphicData uri="http://schemas.openxmlformats.org/drawingml/2006/table">
            <a:tbl>
              <a:tblPr rtl="1" firstRow="1" firstCol="1" bandRow="1">
                <a:tableStyleId>{91EBBBCC-DAD2-459C-BE2E-F6DE35CF9A28}</a:tableStyleId>
              </a:tblPr>
              <a:tblGrid>
                <a:gridCol w="1057275"/>
                <a:gridCol w="1057275"/>
                <a:gridCol w="1057275"/>
                <a:gridCol w="1057275"/>
                <a:gridCol w="1057275"/>
                <a:gridCol w="1057275"/>
                <a:gridCol w="1057275"/>
                <a:gridCol w="1057275"/>
              </a:tblGrid>
              <a:tr h="119270">
                <a:tc gridSpan="4">
                  <a:txBody>
                    <a:bodyPr/>
                    <a:lstStyle/>
                    <a:p>
                      <a:pPr algn="ctr" rtl="1">
                        <a:lnSpc>
                          <a:spcPct val="115000"/>
                        </a:lnSpc>
                        <a:spcAft>
                          <a:spcPts val="0"/>
                        </a:spcAft>
                      </a:pPr>
                      <a:r>
                        <a:rPr lang="fa-IR" sz="1400" dirty="0">
                          <a:effectLst/>
                        </a:rPr>
                        <a:t>سیستم </a:t>
                      </a:r>
                      <a:r>
                        <a:rPr lang="en-US" sz="1400" dirty="0">
                          <a:effectLst/>
                        </a:rPr>
                        <a:t>ERP</a:t>
                      </a:r>
                      <a:endParaRPr lang="en-US" sz="1400" dirty="0">
                        <a:effectLst/>
                        <a:latin typeface="Times New Roman"/>
                        <a:ea typeface="Calibri"/>
                        <a:cs typeface="B Nazanin" pitchFamily="2" charset="-78"/>
                      </a:endParaRPr>
                    </a:p>
                  </a:txBody>
                  <a:tcPr marL="31116" marR="31116"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rtl="1">
                        <a:lnSpc>
                          <a:spcPct val="115000"/>
                        </a:lnSpc>
                        <a:spcAft>
                          <a:spcPts val="0"/>
                        </a:spcAft>
                      </a:pPr>
                      <a:r>
                        <a:rPr lang="fa-IR" sz="1400" dirty="0">
                          <a:effectLst/>
                        </a:rPr>
                        <a:t>سیستم </a:t>
                      </a:r>
                      <a:r>
                        <a:rPr lang="en-US" sz="1400" dirty="0">
                          <a:effectLst/>
                        </a:rPr>
                        <a:t>CRM</a:t>
                      </a:r>
                      <a:endParaRPr lang="en-US" sz="1400" dirty="0">
                        <a:effectLst/>
                        <a:latin typeface="Times New Roman"/>
                        <a:ea typeface="Calibri"/>
                        <a:cs typeface="B Nazanin" pitchFamily="2" charset="-78"/>
                      </a:endParaRPr>
                    </a:p>
                  </a:txBody>
                  <a:tcPr marL="31116" marR="31116" marT="0" marB="0" anchor="ctr"/>
                </a:tc>
                <a:tc hMerge="1">
                  <a:txBody>
                    <a:bodyPr/>
                    <a:lstStyle/>
                    <a:p>
                      <a:endParaRPr lang="en-US"/>
                    </a:p>
                  </a:txBody>
                  <a:tcPr/>
                </a:tc>
                <a:tc hMerge="1">
                  <a:txBody>
                    <a:bodyPr/>
                    <a:lstStyle/>
                    <a:p>
                      <a:endParaRPr lang="en-US"/>
                    </a:p>
                  </a:txBody>
                  <a:tcPr/>
                </a:tc>
                <a:tc hMerge="1">
                  <a:txBody>
                    <a:bodyPr/>
                    <a:lstStyle/>
                    <a:p>
                      <a:endParaRPr lang="en-US"/>
                    </a:p>
                  </a:txBody>
                  <a:tcPr/>
                </a:tc>
              </a:tr>
              <a:tr h="357809">
                <a:tc>
                  <a:txBody>
                    <a:bodyPr/>
                    <a:lstStyle/>
                    <a:p>
                      <a:pPr algn="ctr" rtl="1">
                        <a:lnSpc>
                          <a:spcPct val="115000"/>
                        </a:lnSpc>
                        <a:spcAft>
                          <a:spcPts val="0"/>
                        </a:spcAft>
                      </a:pPr>
                      <a:r>
                        <a:rPr lang="fa-IR" sz="1050" b="1">
                          <a:effectLst/>
                        </a:rPr>
                        <a:t>معیارهای گزینش سیستم</a:t>
                      </a:r>
                      <a:endParaRPr lang="en-US" sz="1050" b="1">
                        <a:effectLst/>
                        <a:latin typeface="Times New Roman"/>
                        <a:ea typeface="Calibri"/>
                        <a:cs typeface="B Nazanin" pitchFamily="2" charset="-78"/>
                      </a:endParaRPr>
                    </a:p>
                  </a:txBody>
                  <a:tcPr marL="31116" marR="31116" marT="0" marB="0" anchor="ctr">
                    <a:solidFill>
                      <a:schemeClr val="accent4"/>
                    </a:solidFill>
                  </a:tcPr>
                </a:tc>
                <a:tc>
                  <a:txBody>
                    <a:bodyPr/>
                    <a:lstStyle/>
                    <a:p>
                      <a:pPr algn="ctr" rtl="1">
                        <a:lnSpc>
                          <a:spcPct val="115000"/>
                        </a:lnSpc>
                        <a:spcAft>
                          <a:spcPts val="0"/>
                        </a:spcAft>
                      </a:pPr>
                      <a:r>
                        <a:rPr lang="ar-SA" sz="1050" b="1">
                          <a:effectLst/>
                        </a:rPr>
                        <a:t>تعداد علامت هاي مثبت</a:t>
                      </a:r>
                      <a:endParaRPr lang="en-US" sz="1050" b="1">
                        <a:effectLst/>
                        <a:latin typeface="Times New Roman"/>
                        <a:ea typeface="Calibri"/>
                        <a:cs typeface="B Nazanin" pitchFamily="2" charset="-78"/>
                      </a:endParaRPr>
                    </a:p>
                  </a:txBody>
                  <a:tcPr marL="31116" marR="31116" marT="0" marB="0" anchor="ctr">
                    <a:solidFill>
                      <a:schemeClr val="accent4"/>
                    </a:solidFill>
                  </a:tcPr>
                </a:tc>
                <a:tc>
                  <a:txBody>
                    <a:bodyPr/>
                    <a:lstStyle/>
                    <a:p>
                      <a:pPr algn="ctr" rtl="1">
                        <a:lnSpc>
                          <a:spcPct val="115000"/>
                        </a:lnSpc>
                        <a:spcAft>
                          <a:spcPts val="0"/>
                        </a:spcAft>
                      </a:pPr>
                      <a:r>
                        <a:rPr lang="fa-IR" sz="1050" b="1">
                          <a:effectLst/>
                        </a:rPr>
                        <a:t>مقدار آمار مشاهده شده</a:t>
                      </a:r>
                      <a:endParaRPr lang="en-US" sz="1050" b="1">
                        <a:effectLst/>
                        <a:latin typeface="Times New Roman"/>
                        <a:ea typeface="Calibri"/>
                        <a:cs typeface="B Nazanin" pitchFamily="2" charset="-78"/>
                      </a:endParaRPr>
                    </a:p>
                  </a:txBody>
                  <a:tcPr marL="31116" marR="31116" marT="0" marB="0" anchor="ctr">
                    <a:solidFill>
                      <a:schemeClr val="accent4"/>
                    </a:solidFill>
                  </a:tcPr>
                </a:tc>
                <a:tc>
                  <a:txBody>
                    <a:bodyPr/>
                    <a:lstStyle/>
                    <a:p>
                      <a:pPr algn="ctr" rtl="1">
                        <a:lnSpc>
                          <a:spcPct val="115000"/>
                        </a:lnSpc>
                        <a:spcAft>
                          <a:spcPts val="0"/>
                        </a:spcAft>
                      </a:pPr>
                      <a:r>
                        <a:rPr lang="fa-IR" sz="1050" b="1">
                          <a:effectLst/>
                        </a:rPr>
                        <a:t>نتیجه گیری</a:t>
                      </a:r>
                      <a:endParaRPr lang="en-US" sz="1050" b="1">
                        <a:effectLst/>
                        <a:latin typeface="Times New Roman"/>
                        <a:ea typeface="Calibri"/>
                        <a:cs typeface="B Nazanin" pitchFamily="2" charset="-78"/>
                      </a:endParaRPr>
                    </a:p>
                  </a:txBody>
                  <a:tcPr marL="31116" marR="31116" marT="0" marB="0" anchor="ctr">
                    <a:solidFill>
                      <a:schemeClr val="accent4"/>
                    </a:solidFill>
                  </a:tcPr>
                </a:tc>
                <a:tc>
                  <a:txBody>
                    <a:bodyPr/>
                    <a:lstStyle/>
                    <a:p>
                      <a:pPr algn="ctr" rtl="1">
                        <a:lnSpc>
                          <a:spcPct val="115000"/>
                        </a:lnSpc>
                        <a:spcAft>
                          <a:spcPts val="0"/>
                        </a:spcAft>
                      </a:pPr>
                      <a:r>
                        <a:rPr lang="fa-IR" sz="1050" b="1">
                          <a:effectLst/>
                        </a:rPr>
                        <a:t>معیارهای گزینش سیستم</a:t>
                      </a:r>
                      <a:endParaRPr lang="en-US" sz="1050" b="1">
                        <a:effectLst/>
                        <a:latin typeface="Times New Roman"/>
                        <a:ea typeface="Calibri"/>
                        <a:cs typeface="B Nazanin" pitchFamily="2" charset="-78"/>
                      </a:endParaRPr>
                    </a:p>
                  </a:txBody>
                  <a:tcPr marL="31116" marR="31116" marT="0" marB="0" anchor="ctr">
                    <a:solidFill>
                      <a:schemeClr val="accent4"/>
                    </a:solidFill>
                  </a:tcPr>
                </a:tc>
                <a:tc>
                  <a:txBody>
                    <a:bodyPr/>
                    <a:lstStyle/>
                    <a:p>
                      <a:pPr algn="ctr" rtl="1">
                        <a:lnSpc>
                          <a:spcPct val="115000"/>
                        </a:lnSpc>
                        <a:spcAft>
                          <a:spcPts val="0"/>
                        </a:spcAft>
                      </a:pPr>
                      <a:r>
                        <a:rPr lang="ar-SA" sz="1050" b="1">
                          <a:effectLst/>
                        </a:rPr>
                        <a:t>تعداد علامت هاي مثبت</a:t>
                      </a:r>
                      <a:endParaRPr lang="en-US" sz="1050" b="1">
                        <a:effectLst/>
                        <a:latin typeface="Times New Roman"/>
                        <a:ea typeface="Calibri"/>
                        <a:cs typeface="B Nazanin" pitchFamily="2" charset="-78"/>
                      </a:endParaRPr>
                    </a:p>
                  </a:txBody>
                  <a:tcPr marL="31116" marR="31116" marT="0" marB="0" anchor="ctr">
                    <a:solidFill>
                      <a:schemeClr val="accent4"/>
                    </a:solidFill>
                  </a:tcPr>
                </a:tc>
                <a:tc>
                  <a:txBody>
                    <a:bodyPr/>
                    <a:lstStyle/>
                    <a:p>
                      <a:pPr algn="ctr" rtl="1">
                        <a:lnSpc>
                          <a:spcPct val="115000"/>
                        </a:lnSpc>
                        <a:spcAft>
                          <a:spcPts val="0"/>
                        </a:spcAft>
                      </a:pPr>
                      <a:r>
                        <a:rPr lang="fa-IR" sz="1050" b="1" dirty="0">
                          <a:effectLst/>
                        </a:rPr>
                        <a:t>مقدار آمار مشاهده شده</a:t>
                      </a:r>
                      <a:endParaRPr lang="en-US" sz="1050" b="1" dirty="0">
                        <a:effectLst/>
                        <a:latin typeface="Times New Roman"/>
                        <a:ea typeface="Calibri"/>
                        <a:cs typeface="B Nazanin" pitchFamily="2" charset="-78"/>
                      </a:endParaRPr>
                    </a:p>
                  </a:txBody>
                  <a:tcPr marL="31116" marR="31116" marT="0" marB="0" anchor="ctr">
                    <a:solidFill>
                      <a:schemeClr val="accent4"/>
                    </a:solidFill>
                  </a:tcPr>
                </a:tc>
                <a:tc>
                  <a:txBody>
                    <a:bodyPr/>
                    <a:lstStyle/>
                    <a:p>
                      <a:pPr algn="ctr" rtl="1">
                        <a:lnSpc>
                          <a:spcPct val="115000"/>
                        </a:lnSpc>
                        <a:spcAft>
                          <a:spcPts val="0"/>
                        </a:spcAft>
                      </a:pPr>
                      <a:r>
                        <a:rPr lang="fa-IR" sz="1050" b="1" dirty="0">
                          <a:effectLst/>
                        </a:rPr>
                        <a:t>نتیجه گیری</a:t>
                      </a:r>
                      <a:endParaRPr lang="en-US" sz="1050" b="1" dirty="0">
                        <a:effectLst/>
                        <a:latin typeface="Times New Roman"/>
                        <a:ea typeface="Calibri"/>
                        <a:cs typeface="B Nazanin" pitchFamily="2" charset="-78"/>
                      </a:endParaRPr>
                    </a:p>
                  </a:txBody>
                  <a:tcPr marL="31116" marR="31116" marT="0" marB="0" anchor="ctr">
                    <a:solidFill>
                      <a:schemeClr val="accent4"/>
                    </a:solidFill>
                  </a:tcPr>
                </a:tc>
              </a:tr>
              <a:tr h="238539">
                <a:tc>
                  <a:txBody>
                    <a:bodyPr/>
                    <a:lstStyle/>
                    <a:p>
                      <a:pPr algn="ctr" rtl="1">
                        <a:lnSpc>
                          <a:spcPct val="115000"/>
                        </a:lnSpc>
                        <a:spcAft>
                          <a:spcPts val="0"/>
                        </a:spcAft>
                      </a:pPr>
                      <a:r>
                        <a:rPr lang="ar-SA" sz="1050" b="0">
                          <a:effectLst/>
                        </a:rPr>
                        <a:t>استفاده آسان از سیستم</a:t>
                      </a:r>
                      <a:endParaRPr lang="en-US" sz="1050" b="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8</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1.279-</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غیر قابل ملاحظه</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ar-SA" sz="1050">
                          <a:effectLst/>
                        </a:rPr>
                        <a:t>استفاده آسان از سیستم</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dirty="0">
                          <a:effectLst/>
                        </a:rPr>
                        <a:t>7</a:t>
                      </a:r>
                      <a:endParaRPr lang="en-US" sz="1050" dirty="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1.667</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قابل ملاحظه</a:t>
                      </a:r>
                      <a:endParaRPr lang="en-US" sz="1050">
                        <a:effectLst/>
                        <a:latin typeface="Times New Roman"/>
                        <a:ea typeface="Calibri"/>
                        <a:cs typeface="B Nazanin" pitchFamily="2" charset="-78"/>
                      </a:endParaRPr>
                    </a:p>
                  </a:txBody>
                  <a:tcPr marL="31116" marR="31116" marT="0" marB="0" anchor="ctr"/>
                </a:tc>
              </a:tr>
              <a:tr h="238539">
                <a:tc>
                  <a:txBody>
                    <a:bodyPr/>
                    <a:lstStyle/>
                    <a:p>
                      <a:pPr algn="ctr" rtl="1">
                        <a:lnSpc>
                          <a:spcPct val="115000"/>
                        </a:lnSpc>
                        <a:spcAft>
                          <a:spcPts val="0"/>
                        </a:spcAft>
                      </a:pPr>
                      <a:r>
                        <a:rPr lang="fa-IR" sz="1050" b="0">
                          <a:effectLst/>
                        </a:rPr>
                        <a:t>پیاده سازی آسان سیستم</a:t>
                      </a:r>
                      <a:endParaRPr lang="en-US" sz="1050" b="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9</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1.732-</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غیر قابل ملاحظه</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پیاده سازی آسان سیستم</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9</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2.530</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قابل ملاحظه</a:t>
                      </a:r>
                      <a:endParaRPr lang="en-US" sz="1050">
                        <a:effectLst/>
                        <a:latin typeface="Times New Roman"/>
                        <a:ea typeface="Calibri"/>
                        <a:cs typeface="B Nazanin" pitchFamily="2" charset="-78"/>
                      </a:endParaRPr>
                    </a:p>
                  </a:txBody>
                  <a:tcPr marL="31116" marR="31116" marT="0" marB="0" anchor="ctr"/>
                </a:tc>
              </a:tr>
              <a:tr h="715617">
                <a:tc>
                  <a:txBody>
                    <a:bodyPr/>
                    <a:lstStyle/>
                    <a:p>
                      <a:pPr algn="ctr" rtl="1">
                        <a:lnSpc>
                          <a:spcPct val="115000"/>
                        </a:lnSpc>
                        <a:spcAft>
                          <a:spcPts val="0"/>
                        </a:spcAft>
                      </a:pPr>
                      <a:r>
                        <a:rPr lang="ar-SA" sz="1050" b="0">
                          <a:effectLst/>
                        </a:rPr>
                        <a:t>متناسب بودن نرم افزار ارائه شده با زمين تجاري سازمان</a:t>
                      </a:r>
                      <a:endParaRPr lang="en-US" sz="1050" b="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21</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3.212</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قابل ملاحظه</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ar-SA" sz="1050">
                          <a:effectLst/>
                        </a:rPr>
                        <a:t>متناسب بودن نرم افزار ارائه شده با زمين تجاري سازمان</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10</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2.309</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قابل ملاحظه</a:t>
                      </a:r>
                      <a:endParaRPr lang="en-US" sz="1050">
                        <a:effectLst/>
                        <a:latin typeface="Times New Roman"/>
                        <a:ea typeface="Calibri"/>
                        <a:cs typeface="B Nazanin" pitchFamily="2" charset="-78"/>
                      </a:endParaRPr>
                    </a:p>
                  </a:txBody>
                  <a:tcPr marL="31116" marR="31116" marT="0" marB="0" anchor="ctr"/>
                </a:tc>
              </a:tr>
              <a:tr h="238539">
                <a:tc>
                  <a:txBody>
                    <a:bodyPr/>
                    <a:lstStyle/>
                    <a:p>
                      <a:pPr algn="ctr" rtl="1">
                        <a:lnSpc>
                          <a:spcPct val="115000"/>
                        </a:lnSpc>
                        <a:spcAft>
                          <a:spcPts val="0"/>
                        </a:spcAft>
                      </a:pPr>
                      <a:r>
                        <a:rPr lang="fa-IR" sz="1050" b="0">
                          <a:effectLst/>
                        </a:rPr>
                        <a:t>تعداد وظایف در دسترس</a:t>
                      </a:r>
                      <a:endParaRPr lang="en-US" sz="1050" b="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17</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2.414</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قابل ملاحظه</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تعداد وظایف در دسترس</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10</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1.604</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غیر قابل ملاحظه</a:t>
                      </a:r>
                      <a:endParaRPr lang="en-US" sz="1050">
                        <a:effectLst/>
                        <a:latin typeface="Times New Roman"/>
                        <a:ea typeface="Calibri"/>
                        <a:cs typeface="B Nazanin" pitchFamily="2" charset="-78"/>
                      </a:endParaRPr>
                    </a:p>
                  </a:txBody>
                  <a:tcPr marL="31116" marR="31116" marT="0" marB="0" anchor="ctr"/>
                </a:tc>
              </a:tr>
              <a:tr h="477078">
                <a:tc>
                  <a:txBody>
                    <a:bodyPr/>
                    <a:lstStyle/>
                    <a:p>
                      <a:pPr algn="ctr" rtl="1">
                        <a:lnSpc>
                          <a:spcPct val="115000"/>
                        </a:lnSpc>
                        <a:spcAft>
                          <a:spcPts val="0"/>
                        </a:spcAft>
                      </a:pPr>
                      <a:r>
                        <a:rPr lang="fa-IR" sz="1050" b="0">
                          <a:effectLst/>
                        </a:rPr>
                        <a:t>انعطاف پذیری برای تغییرات آینده</a:t>
                      </a:r>
                      <a:endParaRPr lang="en-US" sz="1050" b="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27</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3.656</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قابل ملاحظه</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انعطاف پذیری برای تغییرات آینده</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13</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3.207</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قابل ملاحظه</a:t>
                      </a:r>
                      <a:endParaRPr lang="en-US" sz="1050">
                        <a:effectLst/>
                        <a:latin typeface="Times New Roman"/>
                        <a:ea typeface="Calibri"/>
                        <a:cs typeface="B Nazanin" pitchFamily="2" charset="-78"/>
                      </a:endParaRPr>
                    </a:p>
                  </a:txBody>
                  <a:tcPr marL="31116" marR="31116" marT="0" marB="0" anchor="ctr"/>
                </a:tc>
              </a:tr>
              <a:tr h="596348">
                <a:tc>
                  <a:txBody>
                    <a:bodyPr/>
                    <a:lstStyle/>
                    <a:p>
                      <a:pPr algn="ctr" rtl="1">
                        <a:lnSpc>
                          <a:spcPct val="115000"/>
                        </a:lnSpc>
                        <a:spcAft>
                          <a:spcPts val="0"/>
                        </a:spcAft>
                      </a:pPr>
                      <a:r>
                        <a:rPr lang="ar-SA" sz="1050" b="0">
                          <a:effectLst/>
                        </a:rPr>
                        <a:t>منطبق بودن نرم افزار با سخت افزارها موجود سازمان</a:t>
                      </a:r>
                      <a:endParaRPr lang="en-US" sz="1050" b="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7</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2.921</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غیر قابل ملاحظه</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ar-SA" sz="1050">
                          <a:effectLst/>
                        </a:rPr>
                        <a:t>منطبق بودن نرم افزار با سخت افزارها موجود سازمان</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7</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0.905</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غیر قابل ملاحظه</a:t>
                      </a:r>
                      <a:endParaRPr lang="en-US" sz="1050">
                        <a:effectLst/>
                        <a:latin typeface="Times New Roman"/>
                        <a:ea typeface="Calibri"/>
                        <a:cs typeface="B Nazanin" pitchFamily="2" charset="-78"/>
                      </a:endParaRPr>
                    </a:p>
                  </a:txBody>
                  <a:tcPr marL="31116" marR="31116" marT="0" marB="0" anchor="ctr"/>
                </a:tc>
              </a:tr>
              <a:tr h="596348">
                <a:tc>
                  <a:txBody>
                    <a:bodyPr/>
                    <a:lstStyle/>
                    <a:p>
                      <a:pPr algn="ctr" rtl="1">
                        <a:lnSpc>
                          <a:spcPct val="115000"/>
                        </a:lnSpc>
                        <a:spcAft>
                          <a:spcPts val="0"/>
                        </a:spcAft>
                      </a:pPr>
                      <a:r>
                        <a:rPr lang="ar-SA" sz="1050" b="0">
                          <a:effectLst/>
                        </a:rPr>
                        <a:t>منطبق بودن نرم افزار با نرم افزارهاي موجود سازمان</a:t>
                      </a:r>
                      <a:endParaRPr lang="en-US" sz="1050" b="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12</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1.414-</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غیر قابل ملاحظه</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ar-SA" sz="1050">
                          <a:effectLst/>
                        </a:rPr>
                        <a:t>منطبق بودن نرم افزار با نرم افزارهاي موجود سازمان</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9</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2.111</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قابل ملاحظه</a:t>
                      </a:r>
                      <a:endParaRPr lang="en-US" sz="1050">
                        <a:effectLst/>
                        <a:latin typeface="Times New Roman"/>
                        <a:ea typeface="Calibri"/>
                        <a:cs typeface="B Nazanin" pitchFamily="2" charset="-78"/>
                      </a:endParaRPr>
                    </a:p>
                  </a:txBody>
                  <a:tcPr marL="31116" marR="31116" marT="0" marB="0" anchor="ctr"/>
                </a:tc>
              </a:tr>
              <a:tr h="477078">
                <a:tc>
                  <a:txBody>
                    <a:bodyPr/>
                    <a:lstStyle/>
                    <a:p>
                      <a:pPr algn="ctr" rtl="1">
                        <a:lnSpc>
                          <a:spcPct val="115000"/>
                        </a:lnSpc>
                        <a:spcAft>
                          <a:spcPts val="0"/>
                        </a:spcAft>
                      </a:pPr>
                      <a:r>
                        <a:rPr lang="ar-SA" sz="1050" b="0">
                          <a:effectLst/>
                        </a:rPr>
                        <a:t>سوابق عملكردي تأمين كنندگان</a:t>
                      </a:r>
                      <a:endParaRPr lang="en-US" sz="1050" b="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26</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2.874</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قابل ملاحظه</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ar-SA" sz="1050">
                          <a:effectLst/>
                        </a:rPr>
                        <a:t>سوابق عملكردي تأمين كنندگان</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13</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3.606</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قابل ملاحظه</a:t>
                      </a:r>
                      <a:endParaRPr lang="en-US" sz="1050">
                        <a:effectLst/>
                        <a:latin typeface="Times New Roman"/>
                        <a:ea typeface="Calibri"/>
                        <a:cs typeface="B Nazanin" pitchFamily="2" charset="-78"/>
                      </a:endParaRPr>
                    </a:p>
                  </a:txBody>
                  <a:tcPr marL="31116" marR="31116" marT="0" marB="0" anchor="ctr"/>
                </a:tc>
              </a:tr>
              <a:tr h="238539">
                <a:tc>
                  <a:txBody>
                    <a:bodyPr/>
                    <a:lstStyle/>
                    <a:p>
                      <a:pPr algn="ctr" rtl="1">
                        <a:lnSpc>
                          <a:spcPct val="115000"/>
                        </a:lnSpc>
                        <a:spcAft>
                          <a:spcPts val="0"/>
                        </a:spcAft>
                      </a:pPr>
                      <a:r>
                        <a:rPr lang="ar-SA" sz="1050" b="0">
                          <a:effectLst/>
                        </a:rPr>
                        <a:t>كيفيت پشتيباني</a:t>
                      </a:r>
                      <a:endParaRPr lang="en-US" sz="1050" b="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18</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0.343</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غیر قابل ملاحظه</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ar-SA" sz="1050">
                          <a:effectLst/>
                        </a:rPr>
                        <a:t>كيفيت پشتيباني</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15</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3.872</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قابل ملاحظه</a:t>
                      </a:r>
                      <a:endParaRPr lang="en-US" sz="1050">
                        <a:effectLst/>
                        <a:latin typeface="Times New Roman"/>
                        <a:ea typeface="Calibri"/>
                        <a:cs typeface="B Nazanin" pitchFamily="2" charset="-78"/>
                      </a:endParaRPr>
                    </a:p>
                  </a:txBody>
                  <a:tcPr marL="31116" marR="31116" marT="0" marB="0" anchor="ctr"/>
                </a:tc>
              </a:tr>
              <a:tr h="238539">
                <a:tc>
                  <a:txBody>
                    <a:bodyPr/>
                    <a:lstStyle/>
                    <a:p>
                      <a:pPr algn="ctr" rtl="1">
                        <a:lnSpc>
                          <a:spcPct val="115000"/>
                        </a:lnSpc>
                        <a:spcAft>
                          <a:spcPts val="0"/>
                        </a:spcAft>
                      </a:pPr>
                      <a:r>
                        <a:rPr lang="ar-SA" sz="1050" b="0">
                          <a:effectLst/>
                        </a:rPr>
                        <a:t>كيفيت مستند سازي</a:t>
                      </a:r>
                      <a:endParaRPr lang="en-US" sz="1050" b="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22</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1.915</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قابل ملاحظه</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ar-SA" sz="1050">
                          <a:effectLst/>
                        </a:rPr>
                        <a:t>كيفيت مستند سازي</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10</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3.162</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قابل ملاحظه</a:t>
                      </a:r>
                      <a:endParaRPr lang="en-US" sz="1050">
                        <a:effectLst/>
                        <a:latin typeface="Times New Roman"/>
                        <a:ea typeface="Calibri"/>
                        <a:cs typeface="B Nazanin" pitchFamily="2" charset="-78"/>
                      </a:endParaRPr>
                    </a:p>
                  </a:txBody>
                  <a:tcPr marL="31116" marR="31116" marT="0" marB="0" anchor="ctr"/>
                </a:tc>
              </a:tr>
              <a:tr h="238539">
                <a:tc>
                  <a:txBody>
                    <a:bodyPr/>
                    <a:lstStyle/>
                    <a:p>
                      <a:pPr algn="ctr" rtl="1">
                        <a:lnSpc>
                          <a:spcPct val="115000"/>
                        </a:lnSpc>
                        <a:spcAft>
                          <a:spcPts val="0"/>
                        </a:spcAft>
                      </a:pPr>
                      <a:r>
                        <a:rPr lang="fa-IR" sz="1050" b="0">
                          <a:effectLst/>
                        </a:rPr>
                        <a:t>هزینه های پیاده سازی</a:t>
                      </a:r>
                      <a:endParaRPr lang="en-US" sz="1050" b="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23</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1.859</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قابل ملاحظه</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هزینه های پیاده سازی</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8</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2.333</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قابل ملاحظه</a:t>
                      </a:r>
                      <a:endParaRPr lang="en-US" sz="1050">
                        <a:effectLst/>
                        <a:latin typeface="Times New Roman"/>
                        <a:ea typeface="Calibri"/>
                        <a:cs typeface="B Nazanin" pitchFamily="2" charset="-78"/>
                      </a:endParaRPr>
                    </a:p>
                  </a:txBody>
                  <a:tcPr marL="31116" marR="31116" marT="0" marB="0" anchor="ctr"/>
                </a:tc>
              </a:tr>
              <a:tr h="357809">
                <a:tc>
                  <a:txBody>
                    <a:bodyPr/>
                    <a:lstStyle/>
                    <a:p>
                      <a:pPr algn="ctr" rtl="1">
                        <a:lnSpc>
                          <a:spcPct val="115000"/>
                        </a:lnSpc>
                        <a:spcAft>
                          <a:spcPts val="0"/>
                        </a:spcAft>
                      </a:pPr>
                      <a:r>
                        <a:rPr lang="ar-SA" sz="1050" b="0" dirty="0">
                          <a:effectLst/>
                        </a:rPr>
                        <a:t>هزينه هاي نگهداري و پشتيباني</a:t>
                      </a:r>
                      <a:endParaRPr lang="en-US" sz="1050" b="0" dirty="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21</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1.976</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dirty="0">
                          <a:effectLst/>
                        </a:rPr>
                        <a:t>قابل ملاحظه</a:t>
                      </a:r>
                      <a:endParaRPr lang="en-US" sz="1050" dirty="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ar-SA" sz="1050">
                          <a:effectLst/>
                        </a:rPr>
                        <a:t>هزينه هاي نگهداري و پشتيباني</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11</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a:effectLst/>
                        </a:rPr>
                        <a:t>3.317</a:t>
                      </a:r>
                      <a:endParaRPr lang="en-US" sz="1050">
                        <a:effectLst/>
                        <a:latin typeface="Times New Roman"/>
                        <a:ea typeface="Calibri"/>
                        <a:cs typeface="B Nazanin" pitchFamily="2" charset="-78"/>
                      </a:endParaRPr>
                    </a:p>
                  </a:txBody>
                  <a:tcPr marL="31116" marR="31116" marT="0" marB="0" anchor="ctr"/>
                </a:tc>
                <a:tc>
                  <a:txBody>
                    <a:bodyPr/>
                    <a:lstStyle/>
                    <a:p>
                      <a:pPr algn="ctr" rtl="1">
                        <a:lnSpc>
                          <a:spcPct val="115000"/>
                        </a:lnSpc>
                        <a:spcAft>
                          <a:spcPts val="0"/>
                        </a:spcAft>
                      </a:pPr>
                      <a:r>
                        <a:rPr lang="fa-IR" sz="1050" dirty="0">
                          <a:effectLst/>
                        </a:rPr>
                        <a:t>قابل ملاحظه</a:t>
                      </a:r>
                      <a:endParaRPr lang="en-US" sz="1050" dirty="0">
                        <a:effectLst/>
                        <a:latin typeface="Times New Roman"/>
                        <a:ea typeface="Calibri"/>
                        <a:cs typeface="B Nazanin" pitchFamily="2" charset="-78"/>
                      </a:endParaRPr>
                    </a:p>
                  </a:txBody>
                  <a:tcPr marL="31116" marR="31116" marT="0" marB="0" anchor="ctr"/>
                </a:tc>
              </a:tr>
            </a:tbl>
          </a:graphicData>
        </a:graphic>
      </p:graphicFrame>
    </p:spTree>
    <p:extLst>
      <p:ext uri="{BB962C8B-B14F-4D97-AF65-F5344CB8AC3E}">
        <p14:creationId xmlns:p14="http://schemas.microsoft.com/office/powerpoint/2010/main" val="180343276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anim calcmode="lin" valueType="num">
                                      <p:cBhvr>
                                        <p:cTn id="8"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85800" y="471753"/>
            <a:ext cx="7772400" cy="366447"/>
          </a:xfrm>
          <a:prstGeom prst="rect">
            <a:avLst/>
          </a:prstGeom>
          <a:noFill/>
        </p:spPr>
        <p:txBody>
          <a:bodyPr wrap="square" rtlCol="0">
            <a:spAutoFit/>
          </a:bodyPr>
          <a:lstStyle/>
          <a:p>
            <a:pPr algn="ctr" rtl="1">
              <a:lnSpc>
                <a:spcPct val="120000"/>
              </a:lnSpc>
            </a:pPr>
            <a:r>
              <a:rPr lang="fa-IR" sz="1600" b="1" dirty="0"/>
              <a:t>معیارهای انتخاب شرکت عرضه کننده سیستم های </a:t>
            </a:r>
            <a:r>
              <a:rPr lang="en-US" sz="1600" b="1" dirty="0"/>
              <a:t>ERP </a:t>
            </a:r>
            <a:r>
              <a:rPr lang="fa-IR" sz="1600" b="1" dirty="0"/>
              <a:t>و </a:t>
            </a:r>
            <a:r>
              <a:rPr lang="en-US" sz="1600" b="1" dirty="0"/>
              <a:t>CRM</a:t>
            </a:r>
            <a:endParaRPr lang="en-US" sz="1600" b="1" dirty="0">
              <a:cs typeface="B Nazanin" pitchFamily="2" charset="-78"/>
            </a:endParaRPr>
          </a:p>
        </p:txBody>
      </p:sp>
      <p:graphicFrame>
        <p:nvGraphicFramePr>
          <p:cNvPr id="3" name="Table 2"/>
          <p:cNvGraphicFramePr>
            <a:graphicFrameLocks noGrp="1"/>
          </p:cNvGraphicFramePr>
          <p:nvPr>
            <p:extLst>
              <p:ext uri="{D42A27DB-BD31-4B8C-83A1-F6EECF244321}">
                <p14:modId xmlns:p14="http://schemas.microsoft.com/office/powerpoint/2010/main" val="515673349"/>
              </p:ext>
            </p:extLst>
          </p:nvPr>
        </p:nvGraphicFramePr>
        <p:xfrm>
          <a:off x="381000" y="914408"/>
          <a:ext cx="8382000" cy="5504928"/>
        </p:xfrm>
        <a:graphic>
          <a:graphicData uri="http://schemas.openxmlformats.org/drawingml/2006/table">
            <a:tbl>
              <a:tblPr rtl="1" firstRow="1" firstCol="1" bandRow="1">
                <a:tableStyleId>{91EBBBCC-DAD2-459C-BE2E-F6DE35CF9A28}</a:tableStyleId>
              </a:tblPr>
              <a:tblGrid>
                <a:gridCol w="1047750"/>
                <a:gridCol w="1047750"/>
                <a:gridCol w="1047750"/>
                <a:gridCol w="1047750"/>
                <a:gridCol w="1047750"/>
                <a:gridCol w="1047750"/>
                <a:gridCol w="1047750"/>
                <a:gridCol w="1047750"/>
              </a:tblGrid>
              <a:tr h="211015">
                <a:tc gridSpan="4">
                  <a:txBody>
                    <a:bodyPr/>
                    <a:lstStyle/>
                    <a:p>
                      <a:pPr algn="ctr" rtl="1">
                        <a:lnSpc>
                          <a:spcPct val="115000"/>
                        </a:lnSpc>
                        <a:spcAft>
                          <a:spcPts val="0"/>
                        </a:spcAft>
                      </a:pPr>
                      <a:r>
                        <a:rPr lang="fa-IR" sz="1400" dirty="0">
                          <a:effectLst/>
                        </a:rPr>
                        <a:t>سیستم </a:t>
                      </a:r>
                      <a:r>
                        <a:rPr lang="en-US" sz="1400" dirty="0">
                          <a:effectLst/>
                        </a:rPr>
                        <a:t>ERP</a:t>
                      </a:r>
                      <a:endParaRPr lang="en-US" sz="1400" dirty="0">
                        <a:effectLst/>
                        <a:latin typeface="Times New Roman"/>
                        <a:ea typeface="Calibri"/>
                        <a:cs typeface="B Nazanin" pitchFamily="2" charset="-78"/>
                      </a:endParaRPr>
                    </a:p>
                  </a:txBody>
                  <a:tcPr marL="19607" marR="19607"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rtl="1">
                        <a:lnSpc>
                          <a:spcPct val="115000"/>
                        </a:lnSpc>
                        <a:spcAft>
                          <a:spcPts val="0"/>
                        </a:spcAft>
                      </a:pPr>
                      <a:r>
                        <a:rPr lang="fa-IR" sz="1400" dirty="0">
                          <a:effectLst/>
                        </a:rPr>
                        <a:t>سیستم </a:t>
                      </a:r>
                      <a:r>
                        <a:rPr lang="en-US" sz="1400" dirty="0">
                          <a:effectLst/>
                        </a:rPr>
                        <a:t>CRM</a:t>
                      </a:r>
                      <a:endParaRPr lang="en-US" sz="1400" dirty="0">
                        <a:effectLst/>
                        <a:latin typeface="Times New Roman"/>
                        <a:ea typeface="Calibri"/>
                        <a:cs typeface="B Nazanin" pitchFamily="2" charset="-78"/>
                      </a:endParaRPr>
                    </a:p>
                  </a:txBody>
                  <a:tcPr marL="19607" marR="19607" marT="0" marB="0" anchor="ctr"/>
                </a:tc>
                <a:tc hMerge="1">
                  <a:txBody>
                    <a:bodyPr/>
                    <a:lstStyle/>
                    <a:p>
                      <a:endParaRPr lang="en-US"/>
                    </a:p>
                  </a:txBody>
                  <a:tcPr/>
                </a:tc>
                <a:tc hMerge="1">
                  <a:txBody>
                    <a:bodyPr/>
                    <a:lstStyle/>
                    <a:p>
                      <a:endParaRPr lang="en-US"/>
                    </a:p>
                  </a:txBody>
                  <a:tcPr/>
                </a:tc>
                <a:tc hMerge="1">
                  <a:txBody>
                    <a:bodyPr/>
                    <a:lstStyle/>
                    <a:p>
                      <a:endParaRPr lang="en-US"/>
                    </a:p>
                  </a:txBody>
                  <a:tcPr/>
                </a:tc>
              </a:tr>
              <a:tr h="422030">
                <a:tc>
                  <a:txBody>
                    <a:bodyPr/>
                    <a:lstStyle/>
                    <a:p>
                      <a:pPr algn="ctr" rtl="1">
                        <a:lnSpc>
                          <a:spcPct val="115000"/>
                        </a:lnSpc>
                        <a:spcAft>
                          <a:spcPts val="0"/>
                        </a:spcAft>
                      </a:pPr>
                      <a:r>
                        <a:rPr lang="fa-IR" sz="1100">
                          <a:effectLst/>
                        </a:rPr>
                        <a:t>معیارهای گزینش عرضه کننده</a:t>
                      </a:r>
                      <a:endParaRPr lang="en-US" sz="1100">
                        <a:effectLst/>
                        <a:latin typeface="Times New Roman"/>
                        <a:ea typeface="Calibri"/>
                        <a:cs typeface="B Nazanin" pitchFamily="2" charset="-78"/>
                      </a:endParaRPr>
                    </a:p>
                  </a:txBody>
                  <a:tcPr marL="19607" marR="19607" marT="0" marB="0" anchor="ctr">
                    <a:solidFill>
                      <a:schemeClr val="accent4"/>
                    </a:solidFill>
                  </a:tcPr>
                </a:tc>
                <a:tc>
                  <a:txBody>
                    <a:bodyPr/>
                    <a:lstStyle/>
                    <a:p>
                      <a:pPr algn="ctr" rtl="1">
                        <a:lnSpc>
                          <a:spcPct val="115000"/>
                        </a:lnSpc>
                        <a:spcAft>
                          <a:spcPts val="0"/>
                        </a:spcAft>
                      </a:pPr>
                      <a:r>
                        <a:rPr lang="ar-SA" sz="1100" b="1" dirty="0">
                          <a:effectLst/>
                        </a:rPr>
                        <a:t>تعداد علامت هاي مثبت</a:t>
                      </a:r>
                      <a:endParaRPr lang="en-US" sz="1100" b="1" dirty="0">
                        <a:effectLst/>
                        <a:latin typeface="Times New Roman"/>
                        <a:ea typeface="Calibri"/>
                        <a:cs typeface="B Nazanin" pitchFamily="2" charset="-78"/>
                      </a:endParaRPr>
                    </a:p>
                  </a:txBody>
                  <a:tcPr marL="19607" marR="19607" marT="0" marB="0" anchor="ctr">
                    <a:solidFill>
                      <a:schemeClr val="accent4"/>
                    </a:solidFill>
                  </a:tcPr>
                </a:tc>
                <a:tc>
                  <a:txBody>
                    <a:bodyPr/>
                    <a:lstStyle/>
                    <a:p>
                      <a:pPr algn="ctr" rtl="1">
                        <a:lnSpc>
                          <a:spcPct val="115000"/>
                        </a:lnSpc>
                        <a:spcAft>
                          <a:spcPts val="0"/>
                        </a:spcAft>
                      </a:pPr>
                      <a:r>
                        <a:rPr lang="fa-IR" sz="1100" b="1" dirty="0">
                          <a:effectLst/>
                        </a:rPr>
                        <a:t>مقدار آمار مشاهده شده</a:t>
                      </a:r>
                      <a:endParaRPr lang="en-US" sz="1100" b="1" dirty="0">
                        <a:effectLst/>
                        <a:latin typeface="Times New Roman"/>
                        <a:ea typeface="Calibri"/>
                        <a:cs typeface="B Nazanin" pitchFamily="2" charset="-78"/>
                      </a:endParaRPr>
                    </a:p>
                  </a:txBody>
                  <a:tcPr marL="19607" marR="19607" marT="0" marB="0" anchor="ctr">
                    <a:solidFill>
                      <a:schemeClr val="accent4"/>
                    </a:solidFill>
                  </a:tcPr>
                </a:tc>
                <a:tc>
                  <a:txBody>
                    <a:bodyPr/>
                    <a:lstStyle/>
                    <a:p>
                      <a:pPr algn="ctr" rtl="1">
                        <a:lnSpc>
                          <a:spcPct val="115000"/>
                        </a:lnSpc>
                        <a:spcAft>
                          <a:spcPts val="0"/>
                        </a:spcAft>
                      </a:pPr>
                      <a:r>
                        <a:rPr lang="fa-IR" sz="1100" b="1" dirty="0">
                          <a:effectLst/>
                        </a:rPr>
                        <a:t>نتیجه گیری</a:t>
                      </a:r>
                      <a:endParaRPr lang="en-US" sz="1100" b="1" dirty="0">
                        <a:effectLst/>
                        <a:latin typeface="Times New Roman"/>
                        <a:ea typeface="Calibri"/>
                        <a:cs typeface="B Nazanin" pitchFamily="2" charset="-78"/>
                      </a:endParaRPr>
                    </a:p>
                  </a:txBody>
                  <a:tcPr marL="19607" marR="19607" marT="0" marB="0" anchor="ctr">
                    <a:solidFill>
                      <a:schemeClr val="accent4"/>
                    </a:solidFill>
                  </a:tcPr>
                </a:tc>
                <a:tc>
                  <a:txBody>
                    <a:bodyPr/>
                    <a:lstStyle/>
                    <a:p>
                      <a:pPr algn="ctr" rtl="1">
                        <a:lnSpc>
                          <a:spcPct val="115000"/>
                        </a:lnSpc>
                        <a:spcAft>
                          <a:spcPts val="0"/>
                        </a:spcAft>
                      </a:pPr>
                      <a:r>
                        <a:rPr lang="fa-IR" sz="1100" b="1">
                          <a:effectLst/>
                        </a:rPr>
                        <a:t>معیارهای گزینش عرضه کننده</a:t>
                      </a:r>
                      <a:endParaRPr lang="en-US" sz="1100" b="1">
                        <a:effectLst/>
                        <a:latin typeface="Times New Roman"/>
                        <a:ea typeface="Calibri"/>
                        <a:cs typeface="B Nazanin" pitchFamily="2" charset="-78"/>
                      </a:endParaRPr>
                    </a:p>
                  </a:txBody>
                  <a:tcPr marL="19607" marR="19607" marT="0" marB="0" anchor="ctr">
                    <a:solidFill>
                      <a:schemeClr val="accent4"/>
                    </a:solidFill>
                  </a:tcPr>
                </a:tc>
                <a:tc>
                  <a:txBody>
                    <a:bodyPr/>
                    <a:lstStyle/>
                    <a:p>
                      <a:pPr algn="ctr" rtl="1">
                        <a:lnSpc>
                          <a:spcPct val="115000"/>
                        </a:lnSpc>
                        <a:spcAft>
                          <a:spcPts val="0"/>
                        </a:spcAft>
                      </a:pPr>
                      <a:r>
                        <a:rPr lang="ar-SA" sz="1100" b="1">
                          <a:effectLst/>
                        </a:rPr>
                        <a:t>تعداد علامت هاي مثبت</a:t>
                      </a:r>
                      <a:endParaRPr lang="en-US" sz="1100" b="1">
                        <a:effectLst/>
                        <a:latin typeface="Times New Roman"/>
                        <a:ea typeface="Calibri"/>
                        <a:cs typeface="B Nazanin" pitchFamily="2" charset="-78"/>
                      </a:endParaRPr>
                    </a:p>
                  </a:txBody>
                  <a:tcPr marL="19607" marR="19607" marT="0" marB="0" anchor="ctr">
                    <a:solidFill>
                      <a:schemeClr val="accent4"/>
                    </a:solidFill>
                  </a:tcPr>
                </a:tc>
                <a:tc>
                  <a:txBody>
                    <a:bodyPr/>
                    <a:lstStyle/>
                    <a:p>
                      <a:pPr algn="ctr" rtl="1">
                        <a:lnSpc>
                          <a:spcPct val="115000"/>
                        </a:lnSpc>
                        <a:spcAft>
                          <a:spcPts val="0"/>
                        </a:spcAft>
                      </a:pPr>
                      <a:r>
                        <a:rPr lang="fa-IR" sz="1100" b="1" dirty="0">
                          <a:effectLst/>
                        </a:rPr>
                        <a:t>مقدار آمار مشاهده شده</a:t>
                      </a:r>
                      <a:endParaRPr lang="en-US" sz="1100" b="1" dirty="0">
                        <a:effectLst/>
                        <a:latin typeface="Times New Roman"/>
                        <a:ea typeface="Calibri"/>
                        <a:cs typeface="B Nazanin" pitchFamily="2" charset="-78"/>
                      </a:endParaRPr>
                    </a:p>
                  </a:txBody>
                  <a:tcPr marL="19607" marR="19607" marT="0" marB="0" anchor="ctr">
                    <a:solidFill>
                      <a:schemeClr val="accent4"/>
                    </a:solidFill>
                  </a:tcPr>
                </a:tc>
                <a:tc>
                  <a:txBody>
                    <a:bodyPr/>
                    <a:lstStyle/>
                    <a:p>
                      <a:pPr algn="ctr" rtl="1">
                        <a:lnSpc>
                          <a:spcPct val="115000"/>
                        </a:lnSpc>
                        <a:spcAft>
                          <a:spcPts val="0"/>
                        </a:spcAft>
                      </a:pPr>
                      <a:r>
                        <a:rPr lang="fa-IR" sz="1100" b="1" dirty="0">
                          <a:effectLst/>
                        </a:rPr>
                        <a:t>نتیجه گیری</a:t>
                      </a:r>
                      <a:endParaRPr lang="en-US" sz="1100" b="1" dirty="0">
                        <a:effectLst/>
                        <a:latin typeface="Times New Roman"/>
                        <a:ea typeface="Calibri"/>
                        <a:cs typeface="B Nazanin" pitchFamily="2" charset="-78"/>
                      </a:endParaRPr>
                    </a:p>
                  </a:txBody>
                  <a:tcPr marL="19607" marR="19607" marT="0" marB="0" anchor="ctr">
                    <a:solidFill>
                      <a:schemeClr val="accent4"/>
                    </a:solidFill>
                  </a:tcPr>
                </a:tc>
              </a:tr>
              <a:tr h="422030">
                <a:tc>
                  <a:txBody>
                    <a:bodyPr/>
                    <a:lstStyle/>
                    <a:p>
                      <a:pPr algn="ctr" rtl="1">
                        <a:lnSpc>
                          <a:spcPct val="115000"/>
                        </a:lnSpc>
                        <a:spcAft>
                          <a:spcPts val="0"/>
                        </a:spcAft>
                      </a:pPr>
                      <a:r>
                        <a:rPr lang="ar-SA" sz="1100" b="0">
                          <a:effectLst/>
                        </a:rPr>
                        <a:t>برنامه آموزشی عرضه کنندگان</a:t>
                      </a:r>
                      <a:endParaRPr lang="en-US" sz="1100" b="0">
                        <a:effectLst/>
                        <a:latin typeface="Times New Roman"/>
                        <a:ea typeface="Calibri"/>
                        <a:cs typeface="B Nazanin" pitchFamily="2" charset="-78"/>
                      </a:endParaRPr>
                    </a:p>
                  </a:txBody>
                  <a:tcPr marL="19607" marR="19607" marT="0" marB="0" anchor="ctr"/>
                </a:tc>
                <a:tc>
                  <a:txBody>
                    <a:bodyPr/>
                    <a:lstStyle/>
                    <a:p>
                      <a:pPr algn="ctr" rtl="1">
                        <a:lnSpc>
                          <a:spcPct val="115000"/>
                        </a:lnSpc>
                        <a:spcAft>
                          <a:spcPts val="0"/>
                        </a:spcAft>
                      </a:pPr>
                      <a:r>
                        <a:rPr lang="fa-IR" sz="1100">
                          <a:effectLst/>
                        </a:rPr>
                        <a:t>13</a:t>
                      </a:r>
                      <a:endParaRPr lang="en-US" sz="1100">
                        <a:effectLst/>
                        <a:latin typeface="Times New Roman"/>
                        <a:ea typeface="Calibri"/>
                        <a:cs typeface="B Nazanin" pitchFamily="2" charset="-78"/>
                      </a:endParaRPr>
                    </a:p>
                  </a:txBody>
                  <a:tcPr marL="19607" marR="19607" marT="0" marB="0" anchor="ctr"/>
                </a:tc>
                <a:tc>
                  <a:txBody>
                    <a:bodyPr/>
                    <a:lstStyle/>
                    <a:p>
                      <a:pPr algn="ctr" rtl="1">
                        <a:lnSpc>
                          <a:spcPct val="115000"/>
                        </a:lnSpc>
                        <a:spcAft>
                          <a:spcPts val="0"/>
                        </a:spcAft>
                      </a:pPr>
                      <a:r>
                        <a:rPr lang="fa-IR" sz="1100">
                          <a:effectLst/>
                        </a:rPr>
                        <a:t>1.061-</a:t>
                      </a:r>
                      <a:endParaRPr lang="en-US" sz="1100">
                        <a:effectLst/>
                        <a:latin typeface="Times New Roman"/>
                        <a:ea typeface="Calibri"/>
                        <a:cs typeface="B Nazanin" pitchFamily="2" charset="-78"/>
                      </a:endParaRPr>
                    </a:p>
                  </a:txBody>
                  <a:tcPr marL="19607" marR="19607" marT="0" marB="0" anchor="ctr"/>
                </a:tc>
                <a:tc>
                  <a:txBody>
                    <a:bodyPr/>
                    <a:lstStyle/>
                    <a:p>
                      <a:pPr algn="ctr" rtl="1">
                        <a:lnSpc>
                          <a:spcPct val="115000"/>
                        </a:lnSpc>
                        <a:spcAft>
                          <a:spcPts val="0"/>
                        </a:spcAft>
                      </a:pPr>
                      <a:r>
                        <a:rPr lang="fa-IR" sz="1100">
                          <a:effectLst/>
                        </a:rPr>
                        <a:t>غیر قابل ملاحظه</a:t>
                      </a:r>
                      <a:endParaRPr lang="en-US" sz="1100">
                        <a:effectLst/>
                        <a:latin typeface="Times New Roman"/>
                        <a:ea typeface="Calibri"/>
                        <a:cs typeface="B Nazanin" pitchFamily="2" charset="-78"/>
                      </a:endParaRPr>
                    </a:p>
                  </a:txBody>
                  <a:tcPr marL="19607" marR="19607" marT="0" marB="0" anchor="ctr"/>
                </a:tc>
                <a:tc>
                  <a:txBody>
                    <a:bodyPr/>
                    <a:lstStyle/>
                    <a:p>
                      <a:pPr algn="ctr" rtl="1">
                        <a:lnSpc>
                          <a:spcPct val="115000"/>
                        </a:lnSpc>
                        <a:spcAft>
                          <a:spcPts val="0"/>
                        </a:spcAft>
                      </a:pPr>
                      <a:r>
                        <a:rPr lang="ar-SA" sz="1100">
                          <a:effectLst/>
                        </a:rPr>
                        <a:t>برنامه آموزشی عرضه کنندگان</a:t>
                      </a:r>
                      <a:endParaRPr lang="en-US" sz="1100">
                        <a:effectLst/>
                        <a:latin typeface="Times New Roman"/>
                        <a:ea typeface="Calibri"/>
                        <a:cs typeface="B Nazanin" pitchFamily="2" charset="-78"/>
                      </a:endParaRPr>
                    </a:p>
                  </a:txBody>
                  <a:tcPr marL="19607" marR="19607" marT="0" marB="0" anchor="ctr"/>
                </a:tc>
                <a:tc>
                  <a:txBody>
                    <a:bodyPr/>
                    <a:lstStyle/>
                    <a:p>
                      <a:pPr algn="ctr" rtl="1">
                        <a:lnSpc>
                          <a:spcPct val="115000"/>
                        </a:lnSpc>
                        <a:spcAft>
                          <a:spcPts val="0"/>
                        </a:spcAft>
                      </a:pPr>
                      <a:r>
                        <a:rPr lang="fa-IR" sz="1100">
                          <a:effectLst/>
                        </a:rPr>
                        <a:t>6</a:t>
                      </a:r>
                      <a:endParaRPr lang="en-US" sz="1100">
                        <a:effectLst/>
                        <a:latin typeface="Times New Roman"/>
                        <a:ea typeface="Calibri"/>
                        <a:cs typeface="B Nazanin" pitchFamily="2" charset="-78"/>
                      </a:endParaRPr>
                    </a:p>
                  </a:txBody>
                  <a:tcPr marL="19607" marR="19607" marT="0" marB="0" anchor="ctr"/>
                </a:tc>
                <a:tc>
                  <a:txBody>
                    <a:bodyPr/>
                    <a:lstStyle/>
                    <a:p>
                      <a:pPr algn="ctr" rtl="1">
                        <a:lnSpc>
                          <a:spcPct val="115000"/>
                        </a:lnSpc>
                        <a:spcAft>
                          <a:spcPts val="0"/>
                        </a:spcAft>
                      </a:pPr>
                      <a:r>
                        <a:rPr lang="fa-IR" sz="1100">
                          <a:effectLst/>
                        </a:rPr>
                        <a:t>0.632</a:t>
                      </a:r>
                      <a:endParaRPr lang="en-US" sz="1100">
                        <a:effectLst/>
                        <a:latin typeface="Times New Roman"/>
                        <a:ea typeface="Calibri"/>
                        <a:cs typeface="B Nazanin" pitchFamily="2" charset="-78"/>
                      </a:endParaRPr>
                    </a:p>
                  </a:txBody>
                  <a:tcPr marL="19607" marR="19607" marT="0" marB="0" anchor="ctr"/>
                </a:tc>
                <a:tc>
                  <a:txBody>
                    <a:bodyPr/>
                    <a:lstStyle/>
                    <a:p>
                      <a:pPr algn="ctr" rtl="1">
                        <a:lnSpc>
                          <a:spcPct val="115000"/>
                        </a:lnSpc>
                        <a:spcAft>
                          <a:spcPts val="0"/>
                        </a:spcAft>
                      </a:pPr>
                      <a:r>
                        <a:rPr lang="fa-IR" sz="1100">
                          <a:effectLst/>
                        </a:rPr>
                        <a:t>قابل ملاحظه</a:t>
                      </a:r>
                      <a:endParaRPr lang="en-US" sz="1100">
                        <a:effectLst/>
                        <a:latin typeface="Times New Roman"/>
                        <a:ea typeface="Calibri"/>
                        <a:cs typeface="B Nazanin" pitchFamily="2" charset="-78"/>
                      </a:endParaRPr>
                    </a:p>
                  </a:txBody>
                  <a:tcPr marL="19607" marR="19607" marT="0" marB="0" anchor="ctr"/>
                </a:tc>
              </a:tr>
              <a:tr h="422030">
                <a:tc>
                  <a:txBody>
                    <a:bodyPr/>
                    <a:lstStyle/>
                    <a:p>
                      <a:pPr algn="ctr" rtl="1">
                        <a:lnSpc>
                          <a:spcPct val="115000"/>
                        </a:lnSpc>
                        <a:spcAft>
                          <a:spcPts val="0"/>
                        </a:spcAft>
                      </a:pPr>
                      <a:r>
                        <a:rPr lang="fa-IR" sz="1100" b="0">
                          <a:effectLst/>
                        </a:rPr>
                        <a:t>شهرت عرضه کنندگان در بازار</a:t>
                      </a:r>
                      <a:endParaRPr lang="en-US" sz="1100" b="0">
                        <a:effectLst/>
                        <a:latin typeface="Times New Roman"/>
                        <a:ea typeface="Calibri"/>
                        <a:cs typeface="B Nazanin" pitchFamily="2" charset="-78"/>
                      </a:endParaRPr>
                    </a:p>
                  </a:txBody>
                  <a:tcPr marL="19607" marR="19607" marT="0" marB="0" anchor="ctr"/>
                </a:tc>
                <a:tc>
                  <a:txBody>
                    <a:bodyPr/>
                    <a:lstStyle/>
                    <a:p>
                      <a:pPr algn="ctr" rtl="1">
                        <a:lnSpc>
                          <a:spcPct val="115000"/>
                        </a:lnSpc>
                        <a:spcAft>
                          <a:spcPts val="0"/>
                        </a:spcAft>
                      </a:pPr>
                      <a:r>
                        <a:rPr lang="fa-IR" sz="1100">
                          <a:effectLst/>
                        </a:rPr>
                        <a:t>7</a:t>
                      </a:r>
                      <a:endParaRPr lang="en-US" sz="1100">
                        <a:effectLst/>
                        <a:latin typeface="Times New Roman"/>
                        <a:ea typeface="Calibri"/>
                        <a:cs typeface="B Nazanin" pitchFamily="2" charset="-78"/>
                      </a:endParaRPr>
                    </a:p>
                  </a:txBody>
                  <a:tcPr marL="19607" marR="19607" marT="0" marB="0" anchor="ctr"/>
                </a:tc>
                <a:tc>
                  <a:txBody>
                    <a:bodyPr/>
                    <a:lstStyle/>
                    <a:p>
                      <a:pPr algn="ctr" rtl="1">
                        <a:lnSpc>
                          <a:spcPct val="115000"/>
                        </a:lnSpc>
                        <a:spcAft>
                          <a:spcPts val="0"/>
                        </a:spcAft>
                      </a:pPr>
                      <a:r>
                        <a:rPr lang="fa-IR" sz="1100">
                          <a:effectLst/>
                        </a:rPr>
                        <a:t>2.646-</a:t>
                      </a:r>
                      <a:endParaRPr lang="en-US" sz="1100">
                        <a:effectLst/>
                        <a:latin typeface="Times New Roman"/>
                        <a:ea typeface="Calibri"/>
                        <a:cs typeface="B Nazanin" pitchFamily="2" charset="-78"/>
                      </a:endParaRPr>
                    </a:p>
                  </a:txBody>
                  <a:tcPr marL="19607" marR="19607" marT="0" marB="0" anchor="ctr"/>
                </a:tc>
                <a:tc>
                  <a:txBody>
                    <a:bodyPr/>
                    <a:lstStyle/>
                    <a:p>
                      <a:pPr algn="ctr" rtl="1">
                        <a:lnSpc>
                          <a:spcPct val="115000"/>
                        </a:lnSpc>
                        <a:spcAft>
                          <a:spcPts val="0"/>
                        </a:spcAft>
                      </a:pPr>
                      <a:r>
                        <a:rPr lang="fa-IR" sz="1100">
                          <a:effectLst/>
                        </a:rPr>
                        <a:t>غیر قابل ملاحظه</a:t>
                      </a:r>
                      <a:endParaRPr lang="en-US" sz="1100">
                        <a:effectLst/>
                        <a:latin typeface="Times New Roman"/>
                        <a:ea typeface="Calibri"/>
                        <a:cs typeface="B Nazanin" pitchFamily="2" charset="-78"/>
                      </a:endParaRPr>
                    </a:p>
                  </a:txBody>
                  <a:tcPr marL="19607" marR="19607" marT="0" marB="0" anchor="ctr"/>
                </a:tc>
                <a:tc>
                  <a:txBody>
                    <a:bodyPr/>
                    <a:lstStyle/>
                    <a:p>
                      <a:pPr algn="ctr" rtl="1">
                        <a:lnSpc>
                          <a:spcPct val="115000"/>
                        </a:lnSpc>
                        <a:spcAft>
                          <a:spcPts val="0"/>
                        </a:spcAft>
                      </a:pPr>
                      <a:r>
                        <a:rPr lang="fa-IR" sz="1100">
                          <a:effectLst/>
                        </a:rPr>
                        <a:t>شهرت عرضه کنندگان در بازار</a:t>
                      </a:r>
                      <a:endParaRPr lang="en-US" sz="1100">
                        <a:effectLst/>
                        <a:latin typeface="Times New Roman"/>
                        <a:ea typeface="Calibri"/>
                        <a:cs typeface="B Nazanin" pitchFamily="2" charset="-78"/>
                      </a:endParaRPr>
                    </a:p>
                  </a:txBody>
                  <a:tcPr marL="19607" marR="19607" marT="0" marB="0" anchor="ctr"/>
                </a:tc>
                <a:tc>
                  <a:txBody>
                    <a:bodyPr/>
                    <a:lstStyle/>
                    <a:p>
                      <a:pPr algn="ctr" rtl="1">
                        <a:lnSpc>
                          <a:spcPct val="115000"/>
                        </a:lnSpc>
                        <a:spcAft>
                          <a:spcPts val="0"/>
                        </a:spcAft>
                      </a:pPr>
                      <a:r>
                        <a:rPr lang="fa-IR" sz="1100">
                          <a:effectLst/>
                        </a:rPr>
                        <a:t>12</a:t>
                      </a:r>
                      <a:endParaRPr lang="en-US" sz="1100">
                        <a:effectLst/>
                        <a:latin typeface="Times New Roman"/>
                        <a:ea typeface="Calibri"/>
                        <a:cs typeface="B Nazanin" pitchFamily="2" charset="-78"/>
                      </a:endParaRPr>
                    </a:p>
                  </a:txBody>
                  <a:tcPr marL="19607" marR="19607" marT="0" marB="0" anchor="ctr"/>
                </a:tc>
                <a:tc>
                  <a:txBody>
                    <a:bodyPr/>
                    <a:lstStyle/>
                    <a:p>
                      <a:pPr algn="ctr" rtl="1">
                        <a:lnSpc>
                          <a:spcPct val="115000"/>
                        </a:lnSpc>
                        <a:spcAft>
                          <a:spcPts val="0"/>
                        </a:spcAft>
                      </a:pPr>
                      <a:r>
                        <a:rPr lang="fa-IR" sz="1100">
                          <a:effectLst/>
                        </a:rPr>
                        <a:t>3.051</a:t>
                      </a:r>
                      <a:endParaRPr lang="en-US" sz="1100">
                        <a:effectLst/>
                        <a:latin typeface="Times New Roman"/>
                        <a:ea typeface="Calibri"/>
                        <a:cs typeface="B Nazanin" pitchFamily="2" charset="-78"/>
                      </a:endParaRPr>
                    </a:p>
                  </a:txBody>
                  <a:tcPr marL="19607" marR="19607" marT="0" marB="0" anchor="ctr"/>
                </a:tc>
                <a:tc>
                  <a:txBody>
                    <a:bodyPr/>
                    <a:lstStyle/>
                    <a:p>
                      <a:pPr algn="ctr" rtl="1">
                        <a:lnSpc>
                          <a:spcPct val="115000"/>
                        </a:lnSpc>
                        <a:spcAft>
                          <a:spcPts val="0"/>
                        </a:spcAft>
                      </a:pPr>
                      <a:r>
                        <a:rPr lang="fa-IR" sz="1100">
                          <a:effectLst/>
                        </a:rPr>
                        <a:t>قابل ملاحظه</a:t>
                      </a:r>
                      <a:endParaRPr lang="en-US" sz="1100">
                        <a:effectLst/>
                        <a:latin typeface="Times New Roman"/>
                        <a:ea typeface="Calibri"/>
                        <a:cs typeface="B Nazanin" pitchFamily="2" charset="-78"/>
                      </a:endParaRPr>
                    </a:p>
                  </a:txBody>
                  <a:tcPr marL="19607" marR="19607" marT="0" marB="0" anchor="ctr"/>
                </a:tc>
              </a:tr>
              <a:tr h="422030">
                <a:tc>
                  <a:txBody>
                    <a:bodyPr/>
                    <a:lstStyle/>
                    <a:p>
                      <a:pPr algn="ctr" rtl="1">
                        <a:lnSpc>
                          <a:spcPct val="115000"/>
                        </a:lnSpc>
                        <a:spcAft>
                          <a:spcPts val="0"/>
                        </a:spcAft>
                      </a:pPr>
                      <a:r>
                        <a:rPr lang="ar-SA" sz="1100" b="0">
                          <a:effectLst/>
                        </a:rPr>
                        <a:t>پایداری مالی عرضه کنندگان</a:t>
                      </a:r>
                      <a:endParaRPr lang="en-US" sz="1100" b="0">
                        <a:effectLst/>
                        <a:latin typeface="Times New Roman"/>
                        <a:ea typeface="Calibri"/>
                        <a:cs typeface="B Nazanin" pitchFamily="2" charset="-78"/>
                      </a:endParaRPr>
                    </a:p>
                  </a:txBody>
                  <a:tcPr marL="19607" marR="19607" marT="0" marB="0" anchor="ctr"/>
                </a:tc>
                <a:tc>
                  <a:txBody>
                    <a:bodyPr/>
                    <a:lstStyle/>
                    <a:p>
                      <a:pPr algn="ctr" rtl="1">
                        <a:lnSpc>
                          <a:spcPct val="115000"/>
                        </a:lnSpc>
                        <a:spcAft>
                          <a:spcPts val="0"/>
                        </a:spcAft>
                      </a:pPr>
                      <a:r>
                        <a:rPr lang="fa-IR" sz="1100">
                          <a:effectLst/>
                        </a:rPr>
                        <a:t>12</a:t>
                      </a:r>
                      <a:endParaRPr lang="en-US" sz="1100">
                        <a:effectLst/>
                        <a:latin typeface="Times New Roman"/>
                        <a:ea typeface="Calibri"/>
                        <a:cs typeface="B Nazanin" pitchFamily="2" charset="-78"/>
                      </a:endParaRPr>
                    </a:p>
                  </a:txBody>
                  <a:tcPr marL="19607" marR="19607" marT="0" marB="0" anchor="ctr"/>
                </a:tc>
                <a:tc>
                  <a:txBody>
                    <a:bodyPr/>
                    <a:lstStyle/>
                    <a:p>
                      <a:pPr algn="ctr" rtl="1">
                        <a:lnSpc>
                          <a:spcPct val="115000"/>
                        </a:lnSpc>
                        <a:spcAft>
                          <a:spcPts val="0"/>
                        </a:spcAft>
                      </a:pPr>
                      <a:r>
                        <a:rPr lang="fa-IR" sz="1100">
                          <a:effectLst/>
                        </a:rPr>
                        <a:t>1.095-</a:t>
                      </a:r>
                      <a:endParaRPr lang="en-US" sz="1100">
                        <a:effectLst/>
                        <a:latin typeface="Times New Roman"/>
                        <a:ea typeface="Calibri"/>
                        <a:cs typeface="B Nazanin" pitchFamily="2" charset="-78"/>
                      </a:endParaRPr>
                    </a:p>
                  </a:txBody>
                  <a:tcPr marL="19607" marR="19607" marT="0" marB="0" anchor="ctr"/>
                </a:tc>
                <a:tc>
                  <a:txBody>
                    <a:bodyPr/>
                    <a:lstStyle/>
                    <a:p>
                      <a:pPr algn="ctr" rtl="1">
                        <a:lnSpc>
                          <a:spcPct val="115000"/>
                        </a:lnSpc>
                        <a:spcAft>
                          <a:spcPts val="0"/>
                        </a:spcAft>
                      </a:pPr>
                      <a:r>
                        <a:rPr lang="fa-IR" sz="1100">
                          <a:effectLst/>
                        </a:rPr>
                        <a:t>قابل ملاحظه</a:t>
                      </a:r>
                      <a:endParaRPr lang="en-US" sz="1100">
                        <a:effectLst/>
                        <a:latin typeface="Times New Roman"/>
                        <a:ea typeface="Calibri"/>
                        <a:cs typeface="B Nazanin" pitchFamily="2" charset="-78"/>
                      </a:endParaRPr>
                    </a:p>
                  </a:txBody>
                  <a:tcPr marL="19607" marR="19607" marT="0" marB="0" anchor="ctr"/>
                </a:tc>
                <a:tc>
                  <a:txBody>
                    <a:bodyPr/>
                    <a:lstStyle/>
                    <a:p>
                      <a:pPr algn="ctr" rtl="1">
                        <a:lnSpc>
                          <a:spcPct val="115000"/>
                        </a:lnSpc>
                        <a:spcAft>
                          <a:spcPts val="0"/>
                        </a:spcAft>
                      </a:pPr>
                      <a:r>
                        <a:rPr lang="ar-SA" sz="1100">
                          <a:effectLst/>
                        </a:rPr>
                        <a:t>پایداری مالی عرضه کنندگان</a:t>
                      </a:r>
                      <a:endParaRPr lang="en-US" sz="1100">
                        <a:effectLst/>
                        <a:latin typeface="Times New Roman"/>
                        <a:ea typeface="Calibri"/>
                        <a:cs typeface="B Nazanin" pitchFamily="2" charset="-78"/>
                      </a:endParaRPr>
                    </a:p>
                  </a:txBody>
                  <a:tcPr marL="19607" marR="19607" marT="0" marB="0" anchor="ctr"/>
                </a:tc>
                <a:tc>
                  <a:txBody>
                    <a:bodyPr/>
                    <a:lstStyle/>
                    <a:p>
                      <a:pPr algn="ctr" rtl="1">
                        <a:lnSpc>
                          <a:spcPct val="115000"/>
                        </a:lnSpc>
                        <a:spcAft>
                          <a:spcPts val="0"/>
                        </a:spcAft>
                      </a:pPr>
                      <a:r>
                        <a:rPr lang="fa-IR" sz="1100">
                          <a:effectLst/>
                        </a:rPr>
                        <a:t>3</a:t>
                      </a:r>
                      <a:endParaRPr lang="en-US" sz="1100">
                        <a:effectLst/>
                        <a:latin typeface="Times New Roman"/>
                        <a:ea typeface="Calibri"/>
                        <a:cs typeface="B Nazanin" pitchFamily="2" charset="-78"/>
                      </a:endParaRPr>
                    </a:p>
                  </a:txBody>
                  <a:tcPr marL="19607" marR="19607" marT="0" marB="0" anchor="ctr"/>
                </a:tc>
                <a:tc>
                  <a:txBody>
                    <a:bodyPr/>
                    <a:lstStyle/>
                    <a:p>
                      <a:pPr algn="ctr" rtl="1">
                        <a:lnSpc>
                          <a:spcPct val="115000"/>
                        </a:lnSpc>
                        <a:spcAft>
                          <a:spcPts val="0"/>
                        </a:spcAft>
                      </a:pPr>
                      <a:r>
                        <a:rPr lang="fa-IR" sz="1100">
                          <a:effectLst/>
                        </a:rPr>
                        <a:t>0.378-</a:t>
                      </a:r>
                      <a:endParaRPr lang="en-US" sz="1100">
                        <a:effectLst/>
                        <a:latin typeface="Times New Roman"/>
                        <a:ea typeface="Calibri"/>
                        <a:cs typeface="B Nazanin" pitchFamily="2" charset="-78"/>
                      </a:endParaRPr>
                    </a:p>
                  </a:txBody>
                  <a:tcPr marL="19607" marR="19607" marT="0" marB="0" anchor="ctr"/>
                </a:tc>
                <a:tc>
                  <a:txBody>
                    <a:bodyPr/>
                    <a:lstStyle/>
                    <a:p>
                      <a:pPr algn="ctr" rtl="1">
                        <a:lnSpc>
                          <a:spcPct val="115000"/>
                        </a:lnSpc>
                        <a:spcAft>
                          <a:spcPts val="0"/>
                        </a:spcAft>
                      </a:pPr>
                      <a:r>
                        <a:rPr lang="fa-IR" sz="1100">
                          <a:effectLst/>
                        </a:rPr>
                        <a:t>قابل ملاحظه</a:t>
                      </a:r>
                      <a:endParaRPr lang="en-US" sz="1100">
                        <a:effectLst/>
                        <a:latin typeface="Times New Roman"/>
                        <a:ea typeface="Calibri"/>
                        <a:cs typeface="B Nazanin" pitchFamily="2" charset="-78"/>
                      </a:endParaRPr>
                    </a:p>
                  </a:txBody>
                  <a:tcPr marL="19607" marR="19607" marT="0" marB="0" anchor="ctr"/>
                </a:tc>
              </a:tr>
              <a:tr h="633045">
                <a:tc>
                  <a:txBody>
                    <a:bodyPr/>
                    <a:lstStyle/>
                    <a:p>
                      <a:pPr algn="ctr" rtl="1">
                        <a:lnSpc>
                          <a:spcPct val="115000"/>
                        </a:lnSpc>
                        <a:spcAft>
                          <a:spcPts val="0"/>
                        </a:spcAft>
                      </a:pPr>
                      <a:r>
                        <a:rPr lang="fa-IR" sz="1100" b="0">
                          <a:effectLst/>
                        </a:rPr>
                        <a:t>توانایی عرضه کنندگان در تضمین خدمت</a:t>
                      </a:r>
                      <a:endParaRPr lang="en-US" sz="1100" b="0">
                        <a:effectLst/>
                        <a:latin typeface="Times New Roman"/>
                        <a:ea typeface="Calibri"/>
                        <a:cs typeface="B Nazanin" pitchFamily="2" charset="-78"/>
                      </a:endParaRPr>
                    </a:p>
                  </a:txBody>
                  <a:tcPr marL="19607" marR="19607" marT="0" marB="0" anchor="ctr"/>
                </a:tc>
                <a:tc>
                  <a:txBody>
                    <a:bodyPr/>
                    <a:lstStyle/>
                    <a:p>
                      <a:pPr algn="ctr" rtl="1">
                        <a:lnSpc>
                          <a:spcPct val="115000"/>
                        </a:lnSpc>
                        <a:spcAft>
                          <a:spcPts val="0"/>
                        </a:spcAft>
                      </a:pPr>
                      <a:r>
                        <a:rPr lang="fa-IR" sz="1100">
                          <a:effectLst/>
                        </a:rPr>
                        <a:t>27</a:t>
                      </a:r>
                      <a:endParaRPr lang="en-US" sz="1100">
                        <a:effectLst/>
                        <a:latin typeface="Times New Roman"/>
                        <a:ea typeface="Calibri"/>
                        <a:cs typeface="B Nazanin" pitchFamily="2" charset="-78"/>
                      </a:endParaRPr>
                    </a:p>
                  </a:txBody>
                  <a:tcPr marL="19607" marR="19607" marT="0" marB="0" anchor="ctr"/>
                </a:tc>
                <a:tc>
                  <a:txBody>
                    <a:bodyPr/>
                    <a:lstStyle/>
                    <a:p>
                      <a:pPr algn="ctr" rtl="1">
                        <a:lnSpc>
                          <a:spcPct val="115000"/>
                        </a:lnSpc>
                        <a:spcAft>
                          <a:spcPts val="0"/>
                        </a:spcAft>
                      </a:pPr>
                      <a:r>
                        <a:rPr lang="fa-IR" sz="1100">
                          <a:effectLst/>
                        </a:rPr>
                        <a:t>3.000</a:t>
                      </a:r>
                      <a:endParaRPr lang="en-US" sz="1100">
                        <a:effectLst/>
                        <a:latin typeface="Times New Roman"/>
                        <a:ea typeface="Calibri"/>
                        <a:cs typeface="B Nazanin" pitchFamily="2" charset="-78"/>
                      </a:endParaRPr>
                    </a:p>
                  </a:txBody>
                  <a:tcPr marL="19607" marR="19607" marT="0" marB="0" anchor="ctr"/>
                </a:tc>
                <a:tc>
                  <a:txBody>
                    <a:bodyPr/>
                    <a:lstStyle/>
                    <a:p>
                      <a:pPr algn="ctr" rtl="1">
                        <a:lnSpc>
                          <a:spcPct val="115000"/>
                        </a:lnSpc>
                        <a:spcAft>
                          <a:spcPts val="0"/>
                        </a:spcAft>
                      </a:pPr>
                      <a:r>
                        <a:rPr lang="fa-IR" sz="1100">
                          <a:effectLst/>
                        </a:rPr>
                        <a:t>قابل ملاحظه</a:t>
                      </a:r>
                      <a:endParaRPr lang="en-US" sz="1100">
                        <a:effectLst/>
                        <a:latin typeface="Times New Roman"/>
                        <a:ea typeface="Calibri"/>
                        <a:cs typeface="B Nazanin" pitchFamily="2" charset="-78"/>
                      </a:endParaRPr>
                    </a:p>
                  </a:txBody>
                  <a:tcPr marL="19607" marR="19607" marT="0" marB="0" anchor="ctr"/>
                </a:tc>
                <a:tc>
                  <a:txBody>
                    <a:bodyPr/>
                    <a:lstStyle/>
                    <a:p>
                      <a:pPr algn="ctr" rtl="1">
                        <a:lnSpc>
                          <a:spcPct val="115000"/>
                        </a:lnSpc>
                        <a:spcAft>
                          <a:spcPts val="0"/>
                        </a:spcAft>
                      </a:pPr>
                      <a:r>
                        <a:rPr lang="fa-IR" sz="1100" dirty="0">
                          <a:effectLst/>
                        </a:rPr>
                        <a:t>توانایی عرضه کنندگان در تضمین خدمت</a:t>
                      </a:r>
                      <a:endParaRPr lang="en-US" sz="1100" dirty="0">
                        <a:effectLst/>
                        <a:latin typeface="Times New Roman"/>
                        <a:ea typeface="Calibri"/>
                        <a:cs typeface="B Nazanin" pitchFamily="2" charset="-78"/>
                      </a:endParaRPr>
                    </a:p>
                  </a:txBody>
                  <a:tcPr marL="19607" marR="19607" marT="0" marB="0" anchor="ctr"/>
                </a:tc>
                <a:tc>
                  <a:txBody>
                    <a:bodyPr/>
                    <a:lstStyle/>
                    <a:p>
                      <a:pPr algn="ctr" rtl="1">
                        <a:lnSpc>
                          <a:spcPct val="115000"/>
                        </a:lnSpc>
                        <a:spcAft>
                          <a:spcPts val="0"/>
                        </a:spcAft>
                      </a:pPr>
                      <a:r>
                        <a:rPr lang="fa-IR" sz="1100">
                          <a:effectLst/>
                        </a:rPr>
                        <a:t>10</a:t>
                      </a:r>
                      <a:endParaRPr lang="en-US" sz="1100">
                        <a:effectLst/>
                        <a:latin typeface="Times New Roman"/>
                        <a:ea typeface="Calibri"/>
                        <a:cs typeface="B Nazanin" pitchFamily="2" charset="-78"/>
                      </a:endParaRPr>
                    </a:p>
                  </a:txBody>
                  <a:tcPr marL="19607" marR="19607" marT="0" marB="0" anchor="ctr"/>
                </a:tc>
                <a:tc>
                  <a:txBody>
                    <a:bodyPr/>
                    <a:lstStyle/>
                    <a:p>
                      <a:pPr algn="ctr" rtl="1">
                        <a:lnSpc>
                          <a:spcPct val="115000"/>
                        </a:lnSpc>
                        <a:spcAft>
                          <a:spcPts val="0"/>
                        </a:spcAft>
                      </a:pPr>
                      <a:r>
                        <a:rPr lang="fa-IR" sz="1100">
                          <a:effectLst/>
                        </a:rPr>
                        <a:t>2.714</a:t>
                      </a:r>
                      <a:endParaRPr lang="en-US" sz="1100">
                        <a:effectLst/>
                        <a:latin typeface="Times New Roman"/>
                        <a:ea typeface="Calibri"/>
                        <a:cs typeface="B Nazanin" pitchFamily="2" charset="-78"/>
                      </a:endParaRPr>
                    </a:p>
                  </a:txBody>
                  <a:tcPr marL="19607" marR="19607" marT="0" marB="0" anchor="ctr"/>
                </a:tc>
                <a:tc>
                  <a:txBody>
                    <a:bodyPr/>
                    <a:lstStyle/>
                    <a:p>
                      <a:pPr algn="ctr" rtl="1">
                        <a:lnSpc>
                          <a:spcPct val="115000"/>
                        </a:lnSpc>
                        <a:spcAft>
                          <a:spcPts val="0"/>
                        </a:spcAft>
                      </a:pPr>
                      <a:r>
                        <a:rPr lang="fa-IR" sz="1100">
                          <a:effectLst/>
                        </a:rPr>
                        <a:t>غیر قابل ملاحظه</a:t>
                      </a:r>
                      <a:endParaRPr lang="en-US" sz="1100">
                        <a:effectLst/>
                        <a:latin typeface="Times New Roman"/>
                        <a:ea typeface="Calibri"/>
                        <a:cs typeface="B Nazanin" pitchFamily="2" charset="-78"/>
                      </a:endParaRPr>
                    </a:p>
                  </a:txBody>
                  <a:tcPr marL="19607" marR="19607" marT="0" marB="0" anchor="ctr"/>
                </a:tc>
              </a:tr>
              <a:tr h="633045">
                <a:tc>
                  <a:txBody>
                    <a:bodyPr/>
                    <a:lstStyle/>
                    <a:p>
                      <a:pPr algn="ctr" rtl="1">
                        <a:lnSpc>
                          <a:spcPct val="115000"/>
                        </a:lnSpc>
                        <a:spcAft>
                          <a:spcPts val="0"/>
                        </a:spcAft>
                      </a:pPr>
                      <a:r>
                        <a:rPr lang="fa-IR" sz="1100" b="0">
                          <a:effectLst/>
                        </a:rPr>
                        <a:t>تمرکز و محلی بودن دفتر کار عرضه کنندگان</a:t>
                      </a:r>
                      <a:endParaRPr lang="en-US" sz="1100" b="0">
                        <a:effectLst/>
                        <a:latin typeface="Times New Roman"/>
                        <a:ea typeface="Calibri"/>
                        <a:cs typeface="B Nazanin" pitchFamily="2" charset="-78"/>
                      </a:endParaRPr>
                    </a:p>
                  </a:txBody>
                  <a:tcPr marL="19607" marR="19607" marT="0" marB="0" anchor="ctr"/>
                </a:tc>
                <a:tc>
                  <a:txBody>
                    <a:bodyPr/>
                    <a:lstStyle/>
                    <a:p>
                      <a:pPr algn="ctr" rtl="1">
                        <a:lnSpc>
                          <a:spcPct val="115000"/>
                        </a:lnSpc>
                        <a:spcAft>
                          <a:spcPts val="0"/>
                        </a:spcAft>
                      </a:pPr>
                      <a:r>
                        <a:rPr lang="fa-IR" sz="1100">
                          <a:effectLst/>
                        </a:rPr>
                        <a:t>9</a:t>
                      </a:r>
                      <a:endParaRPr lang="en-US" sz="1100">
                        <a:effectLst/>
                        <a:latin typeface="Times New Roman"/>
                        <a:ea typeface="Calibri"/>
                        <a:cs typeface="B Nazanin" pitchFamily="2" charset="-78"/>
                      </a:endParaRPr>
                    </a:p>
                  </a:txBody>
                  <a:tcPr marL="19607" marR="19607" marT="0" marB="0" anchor="ctr"/>
                </a:tc>
                <a:tc>
                  <a:txBody>
                    <a:bodyPr/>
                    <a:lstStyle/>
                    <a:p>
                      <a:pPr algn="ctr" rtl="1">
                        <a:lnSpc>
                          <a:spcPct val="115000"/>
                        </a:lnSpc>
                        <a:spcAft>
                          <a:spcPts val="0"/>
                        </a:spcAft>
                      </a:pPr>
                      <a:r>
                        <a:rPr lang="fa-IR" sz="1100">
                          <a:effectLst/>
                        </a:rPr>
                        <a:t>2.191-</a:t>
                      </a:r>
                      <a:endParaRPr lang="en-US" sz="1100">
                        <a:effectLst/>
                        <a:latin typeface="Times New Roman"/>
                        <a:ea typeface="Calibri"/>
                        <a:cs typeface="B Nazanin" pitchFamily="2" charset="-78"/>
                      </a:endParaRPr>
                    </a:p>
                  </a:txBody>
                  <a:tcPr marL="19607" marR="19607" marT="0" marB="0" anchor="ctr"/>
                </a:tc>
                <a:tc>
                  <a:txBody>
                    <a:bodyPr/>
                    <a:lstStyle/>
                    <a:p>
                      <a:pPr algn="ctr" rtl="1">
                        <a:lnSpc>
                          <a:spcPct val="115000"/>
                        </a:lnSpc>
                        <a:spcAft>
                          <a:spcPts val="0"/>
                        </a:spcAft>
                      </a:pPr>
                      <a:r>
                        <a:rPr lang="fa-IR" sz="1100">
                          <a:effectLst/>
                        </a:rPr>
                        <a:t>قابل ملاحظه</a:t>
                      </a:r>
                      <a:endParaRPr lang="en-US" sz="1100">
                        <a:effectLst/>
                        <a:latin typeface="Times New Roman"/>
                        <a:ea typeface="Calibri"/>
                        <a:cs typeface="B Nazanin" pitchFamily="2" charset="-78"/>
                      </a:endParaRPr>
                    </a:p>
                  </a:txBody>
                  <a:tcPr marL="19607" marR="19607" marT="0" marB="0" anchor="ctr"/>
                </a:tc>
                <a:tc>
                  <a:txBody>
                    <a:bodyPr/>
                    <a:lstStyle/>
                    <a:p>
                      <a:pPr algn="ctr" rtl="1">
                        <a:lnSpc>
                          <a:spcPct val="115000"/>
                        </a:lnSpc>
                        <a:spcAft>
                          <a:spcPts val="0"/>
                        </a:spcAft>
                      </a:pPr>
                      <a:r>
                        <a:rPr lang="fa-IR" sz="1100">
                          <a:effectLst/>
                        </a:rPr>
                        <a:t>تمرکز و محلی بودن دفتر کار عرضه کنندگان</a:t>
                      </a:r>
                      <a:endParaRPr lang="en-US" sz="1100">
                        <a:effectLst/>
                        <a:latin typeface="Times New Roman"/>
                        <a:ea typeface="Calibri"/>
                        <a:cs typeface="B Nazanin" pitchFamily="2" charset="-78"/>
                      </a:endParaRPr>
                    </a:p>
                  </a:txBody>
                  <a:tcPr marL="19607" marR="19607" marT="0" marB="0" anchor="ctr"/>
                </a:tc>
                <a:tc>
                  <a:txBody>
                    <a:bodyPr/>
                    <a:lstStyle/>
                    <a:p>
                      <a:pPr algn="ctr" rtl="1">
                        <a:lnSpc>
                          <a:spcPct val="115000"/>
                        </a:lnSpc>
                        <a:spcAft>
                          <a:spcPts val="0"/>
                        </a:spcAft>
                      </a:pPr>
                      <a:r>
                        <a:rPr lang="fa-IR" sz="1100">
                          <a:effectLst/>
                        </a:rPr>
                        <a:t>8</a:t>
                      </a:r>
                      <a:endParaRPr lang="en-US" sz="1100">
                        <a:effectLst/>
                        <a:latin typeface="Times New Roman"/>
                        <a:ea typeface="Calibri"/>
                        <a:cs typeface="B Nazanin" pitchFamily="2" charset="-78"/>
                      </a:endParaRPr>
                    </a:p>
                  </a:txBody>
                  <a:tcPr marL="19607" marR="19607" marT="0" marB="0" anchor="ctr"/>
                </a:tc>
                <a:tc>
                  <a:txBody>
                    <a:bodyPr/>
                    <a:lstStyle/>
                    <a:p>
                      <a:pPr algn="ctr" rtl="1">
                        <a:lnSpc>
                          <a:spcPct val="115000"/>
                        </a:lnSpc>
                        <a:spcAft>
                          <a:spcPts val="0"/>
                        </a:spcAft>
                      </a:pPr>
                      <a:r>
                        <a:rPr lang="fa-IR" sz="1100">
                          <a:effectLst/>
                        </a:rPr>
                        <a:t>1.508</a:t>
                      </a:r>
                      <a:endParaRPr lang="en-US" sz="1100">
                        <a:effectLst/>
                        <a:latin typeface="Times New Roman"/>
                        <a:ea typeface="Calibri"/>
                        <a:cs typeface="B Nazanin" pitchFamily="2" charset="-78"/>
                      </a:endParaRPr>
                    </a:p>
                  </a:txBody>
                  <a:tcPr marL="19607" marR="19607" marT="0" marB="0" anchor="ctr"/>
                </a:tc>
                <a:tc>
                  <a:txBody>
                    <a:bodyPr/>
                    <a:lstStyle/>
                    <a:p>
                      <a:pPr algn="ctr" rtl="1">
                        <a:lnSpc>
                          <a:spcPct val="115000"/>
                        </a:lnSpc>
                        <a:spcAft>
                          <a:spcPts val="0"/>
                        </a:spcAft>
                      </a:pPr>
                      <a:r>
                        <a:rPr lang="fa-IR" sz="1100">
                          <a:effectLst/>
                        </a:rPr>
                        <a:t>قابل ملاحظه</a:t>
                      </a:r>
                      <a:endParaRPr lang="en-US" sz="1100">
                        <a:effectLst/>
                        <a:latin typeface="Times New Roman"/>
                        <a:ea typeface="Calibri"/>
                        <a:cs typeface="B Nazanin" pitchFamily="2" charset="-78"/>
                      </a:endParaRPr>
                    </a:p>
                  </a:txBody>
                  <a:tcPr marL="19607" marR="19607" marT="0" marB="0" anchor="ctr"/>
                </a:tc>
              </a:tr>
              <a:tr h="844060">
                <a:tc>
                  <a:txBody>
                    <a:bodyPr/>
                    <a:lstStyle/>
                    <a:p>
                      <a:pPr algn="ctr" rtl="1">
                        <a:lnSpc>
                          <a:spcPct val="115000"/>
                        </a:lnSpc>
                        <a:spcAft>
                          <a:spcPts val="0"/>
                        </a:spcAft>
                      </a:pPr>
                      <a:r>
                        <a:rPr lang="ar-SA" sz="1100" b="0">
                          <a:effectLst/>
                        </a:rPr>
                        <a:t>تجربه عرضه کننده درباره ی محیط تکنولوژی کنونی و آینده سازمان</a:t>
                      </a:r>
                      <a:endParaRPr lang="en-US" sz="1100" b="0">
                        <a:effectLst/>
                        <a:latin typeface="Times New Roman"/>
                        <a:ea typeface="Calibri"/>
                        <a:cs typeface="B Nazanin" pitchFamily="2" charset="-78"/>
                      </a:endParaRPr>
                    </a:p>
                  </a:txBody>
                  <a:tcPr marL="19607" marR="19607" marT="0" marB="0" anchor="ctr"/>
                </a:tc>
                <a:tc>
                  <a:txBody>
                    <a:bodyPr/>
                    <a:lstStyle/>
                    <a:p>
                      <a:pPr algn="ctr" rtl="1">
                        <a:lnSpc>
                          <a:spcPct val="115000"/>
                        </a:lnSpc>
                        <a:spcAft>
                          <a:spcPts val="0"/>
                        </a:spcAft>
                      </a:pPr>
                      <a:r>
                        <a:rPr lang="fa-IR" sz="1100">
                          <a:effectLst/>
                        </a:rPr>
                        <a:t>27</a:t>
                      </a:r>
                      <a:endParaRPr lang="en-US" sz="1100">
                        <a:effectLst/>
                        <a:latin typeface="Times New Roman"/>
                        <a:ea typeface="Calibri"/>
                        <a:cs typeface="B Nazanin" pitchFamily="2" charset="-78"/>
                      </a:endParaRPr>
                    </a:p>
                  </a:txBody>
                  <a:tcPr marL="19607" marR="19607" marT="0" marB="0" anchor="ctr"/>
                </a:tc>
                <a:tc>
                  <a:txBody>
                    <a:bodyPr/>
                    <a:lstStyle/>
                    <a:p>
                      <a:pPr algn="ctr" rtl="1">
                        <a:lnSpc>
                          <a:spcPct val="115000"/>
                        </a:lnSpc>
                        <a:spcAft>
                          <a:spcPts val="0"/>
                        </a:spcAft>
                      </a:pPr>
                      <a:r>
                        <a:rPr lang="fa-IR" sz="1100">
                          <a:effectLst/>
                        </a:rPr>
                        <a:t>3.212</a:t>
                      </a:r>
                      <a:endParaRPr lang="en-US" sz="1100">
                        <a:effectLst/>
                        <a:latin typeface="Times New Roman"/>
                        <a:ea typeface="Calibri"/>
                        <a:cs typeface="B Nazanin" pitchFamily="2" charset="-78"/>
                      </a:endParaRPr>
                    </a:p>
                  </a:txBody>
                  <a:tcPr marL="19607" marR="19607" marT="0" marB="0" anchor="ctr"/>
                </a:tc>
                <a:tc>
                  <a:txBody>
                    <a:bodyPr/>
                    <a:lstStyle/>
                    <a:p>
                      <a:pPr algn="ctr" rtl="1">
                        <a:lnSpc>
                          <a:spcPct val="115000"/>
                        </a:lnSpc>
                        <a:spcAft>
                          <a:spcPts val="0"/>
                        </a:spcAft>
                      </a:pPr>
                      <a:r>
                        <a:rPr lang="fa-IR" sz="1100" dirty="0">
                          <a:effectLst/>
                        </a:rPr>
                        <a:t>غیر قابل ملاحظه</a:t>
                      </a:r>
                      <a:endParaRPr lang="en-US" sz="1100" dirty="0">
                        <a:effectLst/>
                        <a:latin typeface="Times New Roman"/>
                        <a:ea typeface="Calibri"/>
                        <a:cs typeface="B Nazanin" pitchFamily="2" charset="-78"/>
                      </a:endParaRPr>
                    </a:p>
                  </a:txBody>
                  <a:tcPr marL="19607" marR="19607" marT="0" marB="0" anchor="ctr"/>
                </a:tc>
                <a:tc>
                  <a:txBody>
                    <a:bodyPr/>
                    <a:lstStyle/>
                    <a:p>
                      <a:pPr algn="ctr" rtl="1">
                        <a:lnSpc>
                          <a:spcPct val="115000"/>
                        </a:lnSpc>
                        <a:spcAft>
                          <a:spcPts val="0"/>
                        </a:spcAft>
                      </a:pPr>
                      <a:r>
                        <a:rPr lang="ar-SA" sz="1100" dirty="0">
                          <a:effectLst/>
                        </a:rPr>
                        <a:t>تجربه عرضه کننده درباره ی محیط تکنولوژی کنونی و آینده سازمان</a:t>
                      </a:r>
                      <a:endParaRPr lang="en-US" sz="1100" dirty="0">
                        <a:effectLst/>
                        <a:latin typeface="Times New Roman"/>
                        <a:ea typeface="Calibri"/>
                        <a:cs typeface="B Nazanin" pitchFamily="2" charset="-78"/>
                      </a:endParaRPr>
                    </a:p>
                  </a:txBody>
                  <a:tcPr marL="19607" marR="19607" marT="0" marB="0" anchor="ctr"/>
                </a:tc>
                <a:tc>
                  <a:txBody>
                    <a:bodyPr/>
                    <a:lstStyle/>
                    <a:p>
                      <a:pPr algn="ctr" rtl="1">
                        <a:lnSpc>
                          <a:spcPct val="115000"/>
                        </a:lnSpc>
                        <a:spcAft>
                          <a:spcPts val="0"/>
                        </a:spcAft>
                      </a:pPr>
                      <a:r>
                        <a:rPr lang="fa-IR" sz="1100">
                          <a:effectLst/>
                        </a:rPr>
                        <a:t>11</a:t>
                      </a:r>
                      <a:endParaRPr lang="en-US" sz="1100">
                        <a:effectLst/>
                        <a:latin typeface="Times New Roman"/>
                        <a:ea typeface="Calibri"/>
                        <a:cs typeface="B Nazanin" pitchFamily="2" charset="-78"/>
                      </a:endParaRPr>
                    </a:p>
                  </a:txBody>
                  <a:tcPr marL="19607" marR="19607" marT="0" marB="0" anchor="ctr"/>
                </a:tc>
                <a:tc>
                  <a:txBody>
                    <a:bodyPr/>
                    <a:lstStyle/>
                    <a:p>
                      <a:pPr algn="ctr" rtl="1">
                        <a:lnSpc>
                          <a:spcPct val="115000"/>
                        </a:lnSpc>
                        <a:spcAft>
                          <a:spcPts val="0"/>
                        </a:spcAft>
                      </a:pPr>
                      <a:r>
                        <a:rPr lang="fa-IR" sz="1100">
                          <a:effectLst/>
                        </a:rPr>
                        <a:t>2.887</a:t>
                      </a:r>
                      <a:endParaRPr lang="en-US" sz="1100">
                        <a:effectLst/>
                        <a:latin typeface="Times New Roman"/>
                        <a:ea typeface="Calibri"/>
                        <a:cs typeface="B Nazanin" pitchFamily="2" charset="-78"/>
                      </a:endParaRPr>
                    </a:p>
                  </a:txBody>
                  <a:tcPr marL="19607" marR="19607" marT="0" marB="0" anchor="ctr"/>
                </a:tc>
                <a:tc>
                  <a:txBody>
                    <a:bodyPr/>
                    <a:lstStyle/>
                    <a:p>
                      <a:pPr algn="ctr" rtl="1">
                        <a:lnSpc>
                          <a:spcPct val="115000"/>
                        </a:lnSpc>
                        <a:spcAft>
                          <a:spcPts val="0"/>
                        </a:spcAft>
                      </a:pPr>
                      <a:r>
                        <a:rPr lang="fa-IR" sz="1100">
                          <a:effectLst/>
                        </a:rPr>
                        <a:t>غیر قابل ملاحظه</a:t>
                      </a:r>
                      <a:endParaRPr lang="en-US" sz="1100">
                        <a:effectLst/>
                        <a:latin typeface="Times New Roman"/>
                        <a:ea typeface="Calibri"/>
                        <a:cs typeface="B Nazanin" pitchFamily="2" charset="-78"/>
                      </a:endParaRPr>
                    </a:p>
                  </a:txBody>
                  <a:tcPr marL="19607" marR="19607" marT="0" marB="0" anchor="ctr"/>
                </a:tc>
              </a:tr>
              <a:tr h="844060">
                <a:tc>
                  <a:txBody>
                    <a:bodyPr/>
                    <a:lstStyle/>
                    <a:p>
                      <a:pPr algn="ctr" rtl="1">
                        <a:lnSpc>
                          <a:spcPct val="115000"/>
                        </a:lnSpc>
                        <a:spcAft>
                          <a:spcPts val="0"/>
                        </a:spcAft>
                      </a:pPr>
                      <a:r>
                        <a:rPr lang="ar-SA" sz="1100" b="0">
                          <a:effectLst/>
                        </a:rPr>
                        <a:t>توانایی عرضه کننده در پاسخ گویی به تغییرات تکنولوژیکی و تجاری سازمان</a:t>
                      </a:r>
                      <a:endParaRPr lang="en-US" sz="1100" b="0">
                        <a:effectLst/>
                        <a:latin typeface="Times New Roman"/>
                        <a:ea typeface="Calibri"/>
                        <a:cs typeface="B Nazanin" pitchFamily="2" charset="-78"/>
                      </a:endParaRPr>
                    </a:p>
                  </a:txBody>
                  <a:tcPr marL="19607" marR="19607" marT="0" marB="0" anchor="ctr"/>
                </a:tc>
                <a:tc>
                  <a:txBody>
                    <a:bodyPr/>
                    <a:lstStyle/>
                    <a:p>
                      <a:pPr algn="ctr" rtl="1">
                        <a:lnSpc>
                          <a:spcPct val="115000"/>
                        </a:lnSpc>
                        <a:spcAft>
                          <a:spcPts val="0"/>
                        </a:spcAft>
                      </a:pPr>
                      <a:r>
                        <a:rPr lang="fa-IR" sz="1100">
                          <a:effectLst/>
                        </a:rPr>
                        <a:t>28</a:t>
                      </a:r>
                      <a:endParaRPr lang="en-US" sz="1100">
                        <a:effectLst/>
                        <a:latin typeface="Times New Roman"/>
                        <a:ea typeface="Calibri"/>
                        <a:cs typeface="B Nazanin" pitchFamily="2" charset="-78"/>
                      </a:endParaRPr>
                    </a:p>
                  </a:txBody>
                  <a:tcPr marL="19607" marR="19607" marT="0" marB="0" anchor="ctr"/>
                </a:tc>
                <a:tc>
                  <a:txBody>
                    <a:bodyPr/>
                    <a:lstStyle/>
                    <a:p>
                      <a:pPr algn="ctr" rtl="1">
                        <a:lnSpc>
                          <a:spcPct val="115000"/>
                        </a:lnSpc>
                        <a:spcAft>
                          <a:spcPts val="0"/>
                        </a:spcAft>
                      </a:pPr>
                      <a:r>
                        <a:rPr lang="fa-IR" sz="1100">
                          <a:effectLst/>
                        </a:rPr>
                        <a:t>2.920</a:t>
                      </a:r>
                      <a:endParaRPr lang="en-US" sz="1100">
                        <a:effectLst/>
                        <a:latin typeface="Times New Roman"/>
                        <a:ea typeface="Calibri"/>
                        <a:cs typeface="B Nazanin" pitchFamily="2" charset="-78"/>
                      </a:endParaRPr>
                    </a:p>
                  </a:txBody>
                  <a:tcPr marL="19607" marR="19607" marT="0" marB="0" anchor="ctr"/>
                </a:tc>
                <a:tc>
                  <a:txBody>
                    <a:bodyPr/>
                    <a:lstStyle/>
                    <a:p>
                      <a:pPr algn="ctr" rtl="1">
                        <a:lnSpc>
                          <a:spcPct val="115000"/>
                        </a:lnSpc>
                        <a:spcAft>
                          <a:spcPts val="0"/>
                        </a:spcAft>
                      </a:pPr>
                      <a:r>
                        <a:rPr lang="fa-IR" sz="1100">
                          <a:effectLst/>
                        </a:rPr>
                        <a:t>غیر قابل ملاحظه</a:t>
                      </a:r>
                      <a:endParaRPr lang="en-US" sz="1100">
                        <a:effectLst/>
                        <a:latin typeface="Times New Roman"/>
                        <a:ea typeface="Calibri"/>
                        <a:cs typeface="B Nazanin" pitchFamily="2" charset="-78"/>
                      </a:endParaRPr>
                    </a:p>
                  </a:txBody>
                  <a:tcPr marL="19607" marR="19607" marT="0" marB="0" anchor="ctr"/>
                </a:tc>
                <a:tc>
                  <a:txBody>
                    <a:bodyPr/>
                    <a:lstStyle/>
                    <a:p>
                      <a:pPr algn="ctr" rtl="1">
                        <a:lnSpc>
                          <a:spcPct val="115000"/>
                        </a:lnSpc>
                        <a:spcAft>
                          <a:spcPts val="0"/>
                        </a:spcAft>
                      </a:pPr>
                      <a:r>
                        <a:rPr lang="ar-SA" sz="1100">
                          <a:effectLst/>
                        </a:rPr>
                        <a:t>توانایی عرضه کننده در پاسخ گویی به تغییرات تکنولوژیکی و تجاری سازمان</a:t>
                      </a:r>
                      <a:endParaRPr lang="en-US" sz="1100">
                        <a:effectLst/>
                        <a:latin typeface="Times New Roman"/>
                        <a:ea typeface="Calibri"/>
                        <a:cs typeface="B Nazanin" pitchFamily="2" charset="-78"/>
                      </a:endParaRPr>
                    </a:p>
                  </a:txBody>
                  <a:tcPr marL="19607" marR="19607" marT="0" marB="0" anchor="ctr"/>
                </a:tc>
                <a:tc>
                  <a:txBody>
                    <a:bodyPr/>
                    <a:lstStyle/>
                    <a:p>
                      <a:pPr algn="ctr" rtl="1">
                        <a:lnSpc>
                          <a:spcPct val="115000"/>
                        </a:lnSpc>
                        <a:spcAft>
                          <a:spcPts val="0"/>
                        </a:spcAft>
                      </a:pPr>
                      <a:r>
                        <a:rPr lang="fa-IR" sz="1100">
                          <a:effectLst/>
                        </a:rPr>
                        <a:t>13</a:t>
                      </a:r>
                      <a:endParaRPr lang="en-US" sz="1100">
                        <a:effectLst/>
                        <a:latin typeface="Times New Roman"/>
                        <a:ea typeface="Calibri"/>
                        <a:cs typeface="B Nazanin" pitchFamily="2" charset="-78"/>
                      </a:endParaRPr>
                    </a:p>
                  </a:txBody>
                  <a:tcPr marL="19607" marR="19607" marT="0" marB="0" anchor="ctr"/>
                </a:tc>
                <a:tc>
                  <a:txBody>
                    <a:bodyPr/>
                    <a:lstStyle/>
                    <a:p>
                      <a:pPr algn="ctr" rtl="1">
                        <a:lnSpc>
                          <a:spcPct val="115000"/>
                        </a:lnSpc>
                        <a:spcAft>
                          <a:spcPts val="0"/>
                        </a:spcAft>
                      </a:pPr>
                      <a:r>
                        <a:rPr lang="fa-IR" sz="1100">
                          <a:effectLst/>
                        </a:rPr>
                        <a:t>3.207</a:t>
                      </a:r>
                      <a:endParaRPr lang="en-US" sz="1100">
                        <a:effectLst/>
                        <a:latin typeface="Times New Roman"/>
                        <a:ea typeface="Calibri"/>
                        <a:cs typeface="B Nazanin" pitchFamily="2" charset="-78"/>
                      </a:endParaRPr>
                    </a:p>
                  </a:txBody>
                  <a:tcPr marL="19607" marR="19607" marT="0" marB="0" anchor="ctr"/>
                </a:tc>
                <a:tc>
                  <a:txBody>
                    <a:bodyPr/>
                    <a:lstStyle/>
                    <a:p>
                      <a:pPr algn="ctr" rtl="1">
                        <a:lnSpc>
                          <a:spcPct val="115000"/>
                        </a:lnSpc>
                        <a:spcAft>
                          <a:spcPts val="0"/>
                        </a:spcAft>
                      </a:pPr>
                      <a:r>
                        <a:rPr lang="fa-IR" sz="1100">
                          <a:effectLst/>
                        </a:rPr>
                        <a:t>قابل ملاحظه</a:t>
                      </a:r>
                      <a:endParaRPr lang="en-US" sz="1100">
                        <a:effectLst/>
                        <a:latin typeface="Times New Roman"/>
                        <a:ea typeface="Calibri"/>
                        <a:cs typeface="B Nazanin" pitchFamily="2" charset="-78"/>
                      </a:endParaRPr>
                    </a:p>
                  </a:txBody>
                  <a:tcPr marL="19607" marR="19607" marT="0" marB="0" anchor="ctr"/>
                </a:tc>
              </a:tr>
              <a:tr h="633045">
                <a:tc>
                  <a:txBody>
                    <a:bodyPr/>
                    <a:lstStyle/>
                    <a:p>
                      <a:pPr algn="ctr" rtl="1">
                        <a:lnSpc>
                          <a:spcPct val="115000"/>
                        </a:lnSpc>
                        <a:spcAft>
                          <a:spcPts val="0"/>
                        </a:spcAft>
                      </a:pPr>
                      <a:r>
                        <a:rPr lang="ar-SA" sz="1100" b="0" dirty="0">
                          <a:effectLst/>
                        </a:rPr>
                        <a:t>در دسترس پذیری عرضه کننده در تسهیم ریسک</a:t>
                      </a:r>
                      <a:endParaRPr lang="en-US" sz="1100" b="0" dirty="0">
                        <a:effectLst/>
                        <a:latin typeface="Times New Roman"/>
                        <a:ea typeface="Calibri"/>
                        <a:cs typeface="B Nazanin" pitchFamily="2" charset="-78"/>
                      </a:endParaRPr>
                    </a:p>
                  </a:txBody>
                  <a:tcPr marL="19607" marR="19607" marT="0" marB="0" anchor="ctr"/>
                </a:tc>
                <a:tc>
                  <a:txBody>
                    <a:bodyPr/>
                    <a:lstStyle/>
                    <a:p>
                      <a:pPr algn="ctr" rtl="1">
                        <a:lnSpc>
                          <a:spcPct val="115000"/>
                        </a:lnSpc>
                        <a:spcAft>
                          <a:spcPts val="0"/>
                        </a:spcAft>
                      </a:pPr>
                      <a:r>
                        <a:rPr lang="fa-IR" sz="1100">
                          <a:effectLst/>
                        </a:rPr>
                        <a:t>27</a:t>
                      </a:r>
                      <a:endParaRPr lang="en-US" sz="1100">
                        <a:effectLst/>
                        <a:latin typeface="Times New Roman"/>
                        <a:ea typeface="Calibri"/>
                        <a:cs typeface="B Nazanin" pitchFamily="2" charset="-78"/>
                      </a:endParaRPr>
                    </a:p>
                  </a:txBody>
                  <a:tcPr marL="19607" marR="19607" marT="0" marB="0" anchor="ctr"/>
                </a:tc>
                <a:tc>
                  <a:txBody>
                    <a:bodyPr/>
                    <a:lstStyle/>
                    <a:p>
                      <a:pPr algn="ctr" rtl="1">
                        <a:lnSpc>
                          <a:spcPct val="115000"/>
                        </a:lnSpc>
                        <a:spcAft>
                          <a:spcPts val="0"/>
                        </a:spcAft>
                      </a:pPr>
                      <a:r>
                        <a:rPr lang="fa-IR" sz="1100">
                          <a:effectLst/>
                        </a:rPr>
                        <a:t>3.430</a:t>
                      </a:r>
                      <a:endParaRPr lang="en-US" sz="1100">
                        <a:effectLst/>
                        <a:latin typeface="Times New Roman"/>
                        <a:ea typeface="Calibri"/>
                        <a:cs typeface="B Nazanin" pitchFamily="2" charset="-78"/>
                      </a:endParaRPr>
                    </a:p>
                  </a:txBody>
                  <a:tcPr marL="19607" marR="19607" marT="0" marB="0" anchor="ctr"/>
                </a:tc>
                <a:tc>
                  <a:txBody>
                    <a:bodyPr/>
                    <a:lstStyle/>
                    <a:p>
                      <a:pPr algn="ctr" rtl="1">
                        <a:lnSpc>
                          <a:spcPct val="115000"/>
                        </a:lnSpc>
                        <a:spcAft>
                          <a:spcPts val="0"/>
                        </a:spcAft>
                      </a:pPr>
                      <a:r>
                        <a:rPr lang="fa-IR" sz="1100">
                          <a:effectLst/>
                        </a:rPr>
                        <a:t>قابل ملاحظه</a:t>
                      </a:r>
                      <a:endParaRPr lang="en-US" sz="1100">
                        <a:effectLst/>
                        <a:latin typeface="Times New Roman"/>
                        <a:ea typeface="Calibri"/>
                        <a:cs typeface="B Nazanin" pitchFamily="2" charset="-78"/>
                      </a:endParaRPr>
                    </a:p>
                  </a:txBody>
                  <a:tcPr marL="19607" marR="19607" marT="0" marB="0" anchor="ctr"/>
                </a:tc>
                <a:tc>
                  <a:txBody>
                    <a:bodyPr/>
                    <a:lstStyle/>
                    <a:p>
                      <a:pPr algn="ctr" rtl="1">
                        <a:lnSpc>
                          <a:spcPct val="115000"/>
                        </a:lnSpc>
                        <a:spcAft>
                          <a:spcPts val="0"/>
                        </a:spcAft>
                      </a:pPr>
                      <a:r>
                        <a:rPr lang="ar-SA" sz="1100">
                          <a:effectLst/>
                        </a:rPr>
                        <a:t>در دسترس پذیری عرضه کننده در تسهیم ریسک</a:t>
                      </a:r>
                      <a:endParaRPr lang="en-US" sz="1100">
                        <a:effectLst/>
                        <a:latin typeface="Times New Roman"/>
                        <a:ea typeface="Calibri"/>
                        <a:cs typeface="B Nazanin" pitchFamily="2" charset="-78"/>
                      </a:endParaRPr>
                    </a:p>
                  </a:txBody>
                  <a:tcPr marL="19607" marR="19607" marT="0" marB="0" anchor="ctr"/>
                </a:tc>
                <a:tc>
                  <a:txBody>
                    <a:bodyPr/>
                    <a:lstStyle/>
                    <a:p>
                      <a:pPr algn="ctr" rtl="1">
                        <a:lnSpc>
                          <a:spcPct val="115000"/>
                        </a:lnSpc>
                        <a:spcAft>
                          <a:spcPts val="0"/>
                        </a:spcAft>
                      </a:pPr>
                      <a:r>
                        <a:rPr lang="fa-IR" sz="1100">
                          <a:effectLst/>
                        </a:rPr>
                        <a:t>10</a:t>
                      </a:r>
                      <a:endParaRPr lang="en-US" sz="1100">
                        <a:effectLst/>
                        <a:latin typeface="Times New Roman"/>
                        <a:ea typeface="Calibri"/>
                        <a:cs typeface="B Nazanin" pitchFamily="2" charset="-78"/>
                      </a:endParaRPr>
                    </a:p>
                  </a:txBody>
                  <a:tcPr marL="19607" marR="19607" marT="0" marB="0" anchor="ctr"/>
                </a:tc>
                <a:tc>
                  <a:txBody>
                    <a:bodyPr/>
                    <a:lstStyle/>
                    <a:p>
                      <a:pPr algn="ctr" rtl="1">
                        <a:lnSpc>
                          <a:spcPct val="115000"/>
                        </a:lnSpc>
                        <a:spcAft>
                          <a:spcPts val="0"/>
                        </a:spcAft>
                      </a:pPr>
                      <a:r>
                        <a:rPr lang="fa-IR" sz="1100">
                          <a:effectLst/>
                        </a:rPr>
                        <a:t>2.714</a:t>
                      </a:r>
                      <a:endParaRPr lang="en-US" sz="1100">
                        <a:effectLst/>
                        <a:latin typeface="Times New Roman"/>
                        <a:ea typeface="Calibri"/>
                        <a:cs typeface="B Nazanin" pitchFamily="2" charset="-78"/>
                      </a:endParaRPr>
                    </a:p>
                  </a:txBody>
                  <a:tcPr marL="19607" marR="19607" marT="0" marB="0" anchor="ctr"/>
                </a:tc>
                <a:tc>
                  <a:txBody>
                    <a:bodyPr/>
                    <a:lstStyle/>
                    <a:p>
                      <a:pPr algn="ctr" rtl="1">
                        <a:lnSpc>
                          <a:spcPct val="115000"/>
                        </a:lnSpc>
                        <a:spcAft>
                          <a:spcPts val="0"/>
                        </a:spcAft>
                      </a:pPr>
                      <a:r>
                        <a:rPr lang="fa-IR" sz="1100" dirty="0">
                          <a:effectLst/>
                        </a:rPr>
                        <a:t>قابل ملاحظه</a:t>
                      </a:r>
                      <a:endParaRPr lang="en-US" sz="1100" dirty="0">
                        <a:effectLst/>
                        <a:latin typeface="Times New Roman"/>
                        <a:ea typeface="Calibri"/>
                        <a:cs typeface="B Nazanin" pitchFamily="2" charset="-78"/>
                      </a:endParaRPr>
                    </a:p>
                  </a:txBody>
                  <a:tcPr marL="19607" marR="19607" marT="0" marB="0" anchor="ctr"/>
                </a:tc>
              </a:tr>
            </a:tbl>
          </a:graphicData>
        </a:graphic>
      </p:graphicFrame>
    </p:spTree>
    <p:extLst>
      <p:ext uri="{BB962C8B-B14F-4D97-AF65-F5344CB8AC3E}">
        <p14:creationId xmlns:p14="http://schemas.microsoft.com/office/powerpoint/2010/main" val="151472214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anim calcmode="lin" valueType="num">
                                      <p:cBhvr>
                                        <p:cTn id="8"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85800" y="152400"/>
            <a:ext cx="7772400" cy="6518708"/>
          </a:xfrm>
          <a:prstGeom prst="rect">
            <a:avLst/>
          </a:prstGeom>
          <a:noFill/>
        </p:spPr>
        <p:txBody>
          <a:bodyPr wrap="square" rtlCol="0">
            <a:spAutoFit/>
          </a:bodyPr>
          <a:lstStyle/>
          <a:p>
            <a:pPr algn="just" rtl="1">
              <a:lnSpc>
                <a:spcPct val="120000"/>
              </a:lnSpc>
            </a:pPr>
            <a:r>
              <a:rPr lang="fa-IR" sz="2800" b="1" dirty="0">
                <a:solidFill>
                  <a:srgbClr val="FFC000"/>
                </a:solidFill>
              </a:rPr>
              <a:t>بحث و نتيجه </a:t>
            </a:r>
            <a:r>
              <a:rPr lang="fa-IR" sz="2800" b="1" dirty="0" smtClean="0">
                <a:solidFill>
                  <a:srgbClr val="FFC000"/>
                </a:solidFill>
              </a:rPr>
              <a:t>گيري</a:t>
            </a:r>
          </a:p>
          <a:p>
            <a:pPr algn="just" rtl="1">
              <a:lnSpc>
                <a:spcPct val="120000"/>
              </a:lnSpc>
            </a:pPr>
            <a:r>
              <a:rPr lang="fa-IR" sz="1600" dirty="0">
                <a:cs typeface="B Nazanin" pitchFamily="2" charset="-78"/>
              </a:rPr>
              <a:t>در اين پژوهش مشخص شد، سازمان هاي ايراني با انگيز ههايي مانند افزايش بهره وري، افزايش نتايج تجاري، افزايش كيفيت اطلاعات، پاسخ گويي بهتر به مشتري، پياده سازي مدل هاي جديد تجاري، يكپارچه سازي اطلاعات، تركيب و يكپارچگي سازماني، كاهش موجودي و بهبود معماري و ساخت سيستم هاي اطلاعاتي، ايجاد حس وفاداري در مشتري، افزايش رضايتمندي مشتري، درك پيغام هاي بازاريابي شخصي و افزايش كيفيت اطلاعات، اقدام به پياده سازي اين سيستم ها مي كنند؛ اما در عمل با مشكلاتي مانند يكپارچه سازي اطلاعات، هزينه هاي غيرقابل پيش بيني، اجبار در تغييرات سازماني، مقاومت در برابر تغيير توسط كاركنان، اختلال در عمليات سازمان، متناسب نبودن با انتظارات كاربران، عدم تناسب تكنولوژي با ساختارهاي موجود در سازمان، عدم شناخت و تعريف درست نيازمندي ها، كمبود اطلاعات صحيح درباره ي سيستم و وابستگي سازمان به نرم افزار و بروز مشكل با تيم اجراي پروژه مواجه مي شوند. از سوي ديگر سازمان ها با پياده سازي اين سيستم ها به افزايش كيفيت اطلاعات، بهبود تصميم گيري، يكپارچه سازي اطلاعات، بهبود معماري و ساخت سيستم هاي اطلاعاتي، پاسخ گويي بهتر به مشتري، رضايتمندي مشتري، درك پيغام هاي بازاريابي شخصي، كاهش دوباره كاري ها و افزايش بهره وري دست يافته اند. آنچه شركت هاي ايراني در گزينش سيستم موردنظر به آن توجه داشته اند شامل متناسب بودن نرم افزار با زمينه تجاري سازمان، تعداد وظايف در دسترس، انعطاف پذيري براي تغييرات آينده، سوابق عملكردي تأمين كنندگان، كيفيت مستند سازي، هزينه هاي پياده سازي، هزينه هاي نگهداري، تكنولوژي مورد استفاده در سيستم، استفاده آسان از سيستم، پياده سازي آسان آن، منطبق بودن نرم افزار با نرم افزارهاي موجود در سازمان و كيفيت پشتيباني بوده است و در انتخاب عرض هكنندگان اين سيستم ها نيز به عواملي مانند توانايي عرضه كنندگان در تضمين خدمات، تجربه عرضه كننده درباره ي محيط تكنولوژي كنوني و آينده سازمان، توانايي عرضه كننده در پاسخ گويي به تغييرات تكنولوژيكي و تجاري سازمان، دردسترس پذيري عرضه كننده در تسهيم ريسك، طرح پيشنهادي ارائه شده به وسيله ي عرضه كننده درباره ي هزينه، طرح پيشنهادي ارائه شده به وسيله ي عرضه كننده درباره ي شاخص هاي تكنيكي، ربط و پيوستگي عرضه كنندگان با توسعه مداوم سيستم، تجربه عرضه كنندگان در بخش بندي فعاليت ها و شهرت عرضه كنندگان در بازار توجه كرد هاند. </a:t>
            </a:r>
            <a:endParaRPr lang="en-US" sz="1600" dirty="0">
              <a:cs typeface="B Nazanin" pitchFamily="2" charset="-78"/>
            </a:endParaRPr>
          </a:p>
        </p:txBody>
      </p:sp>
    </p:spTree>
    <p:extLst>
      <p:ext uri="{BB962C8B-B14F-4D97-AF65-F5344CB8AC3E}">
        <p14:creationId xmlns:p14="http://schemas.microsoft.com/office/powerpoint/2010/main" val="237947586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animEffect transition="in" filter="fade">
                                      <p:cBhvr>
                                        <p:cTn id="11" dur="1000"/>
                                        <p:tgtEl>
                                          <p:spTgt spid="11">
                                            <p:txEl>
                                              <p:pRg st="1" end="1"/>
                                            </p:txEl>
                                          </p:spTgt>
                                        </p:tgtEl>
                                      </p:cBhvr>
                                    </p:animEffect>
                                    <p:anim calcmode="lin" valueType="num">
                                      <p:cBhvr>
                                        <p:cTn id="12"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981200"/>
            <a:ext cx="7851648" cy="1828800"/>
          </a:xfrm>
        </p:spPr>
        <p:txBody>
          <a:bodyPr>
            <a:normAutofit/>
          </a:bodyPr>
          <a:lstStyle/>
          <a:p>
            <a:pPr algn="ctr"/>
            <a:r>
              <a:rPr lang="fa-IR" sz="6600" dirty="0" smtClean="0">
                <a:solidFill>
                  <a:schemeClr val="accent5">
                    <a:lumMod val="40000"/>
                    <a:lumOff val="60000"/>
                  </a:schemeClr>
                </a:solidFill>
              </a:rPr>
              <a:t>با تشکر از حسن توجه شما</a:t>
            </a:r>
            <a:endParaRPr lang="en-US" sz="6600" dirty="0">
              <a:solidFill>
                <a:schemeClr val="accent5">
                  <a:lumMod val="40000"/>
                  <a:lumOff val="60000"/>
                </a:schemeClr>
              </a:solidFill>
            </a:endParaRPr>
          </a:p>
        </p:txBody>
      </p:sp>
    </p:spTree>
    <p:extLst>
      <p:ext uri="{BB962C8B-B14F-4D97-AF65-F5344CB8AC3E}">
        <p14:creationId xmlns:p14="http://schemas.microsoft.com/office/powerpoint/2010/main" val="918151150"/>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85800" y="620756"/>
            <a:ext cx="7772400" cy="5927777"/>
          </a:xfrm>
          <a:prstGeom prst="rect">
            <a:avLst/>
          </a:prstGeom>
          <a:noFill/>
        </p:spPr>
        <p:txBody>
          <a:bodyPr wrap="square" rtlCol="0">
            <a:spAutoFit/>
          </a:bodyPr>
          <a:lstStyle/>
          <a:p>
            <a:pPr algn="just" rtl="1">
              <a:lnSpc>
                <a:spcPct val="120000"/>
              </a:lnSpc>
            </a:pPr>
            <a:r>
              <a:rPr lang="fa-IR" sz="2800" b="1" dirty="0" smtClean="0">
                <a:solidFill>
                  <a:srgbClr val="FFC000"/>
                </a:solidFill>
                <a:cs typeface="B Nazanin" pitchFamily="2" charset="-78"/>
              </a:rPr>
              <a:t>مقدمه:</a:t>
            </a:r>
            <a:endParaRPr lang="fa-IR" sz="2800" b="1" dirty="0">
              <a:solidFill>
                <a:srgbClr val="FFC000"/>
              </a:solidFill>
              <a:cs typeface="B Nazanin" pitchFamily="2" charset="-78"/>
            </a:endParaRPr>
          </a:p>
          <a:p>
            <a:pPr algn="just" rtl="1">
              <a:lnSpc>
                <a:spcPct val="120000"/>
              </a:lnSpc>
            </a:pPr>
            <a:r>
              <a:rPr lang="fa-IR" dirty="0">
                <a:cs typeface="B Nazanin" pitchFamily="2" charset="-78"/>
              </a:rPr>
              <a:t>يكي از آخرين دستاوردهاي فناوري اطلاعات در بخش تحول سازمان ها، مديريت يكپارچه منابع سازمان است. هدف اصلي از اين رويكرد، نفوذ فناوري اطلا عات در تمام مراحل فعاليت هاي يك سازمان يا بنگاه اقتصادي است تا منابع مختلف با يكديگر و با رعايت ارتباطات منطقي بين هم، خروجي يكپارچه اي را ارائه كنند. يكپارچهسازي و برنامه ريزي يكپارچه منابع سازمان بايد به عنوان پروژه هاي جامع و گسترده در هر سازمان مورد توجه قرار گيرند؛ وگرنه نمي توان نتايج پذيرفتني از آن انتظار داشت</a:t>
            </a:r>
            <a:r>
              <a:rPr lang="fa-IR" dirty="0" smtClean="0">
                <a:cs typeface="B Nazanin" pitchFamily="2" charset="-78"/>
              </a:rPr>
              <a:t>.</a:t>
            </a:r>
          </a:p>
          <a:p>
            <a:pPr algn="just" rtl="1">
              <a:lnSpc>
                <a:spcPct val="120000"/>
              </a:lnSpc>
            </a:pPr>
            <a:r>
              <a:rPr lang="fa-IR" dirty="0">
                <a:cs typeface="B Nazanin" pitchFamily="2" charset="-78"/>
              </a:rPr>
              <a:t>مديريت ارتباط با مشتري نيز واژه اي است كه براي توصيف نحوه ي مديريت فوق فعال ارتباطات با مشتريان تعريف مي شود. مديريت ارتباط با مشتري تمام مؤلفه هايي است كه در درون يك سازمان با مشتري و به شيوه اي هوشمند در ارتباطند. فرآيند هاي مديريت ارتباط با مشتري با پشتيباني نقش هاي عملياتي و فناوري كسب وكار تمام اين مؤلفه ها را به هم متصل مي كنند. به دليل طبيعت كسب وكار، مديريت ارتباط با مشتري مي تواند پيچيده باشد. بسياري از عمليات و فعاليت هاي روزمره كسب وكارها با مشتريان سر و كار دارند؛ از اين رو فراهم آوردن سيست مهايي كه بتواند هر كدام از اين وظايف را بهبود ببخشد، براي موفقيت حياتي است.</a:t>
            </a:r>
            <a:endParaRPr lang="fa-IR" dirty="0" smtClean="0">
              <a:cs typeface="B Nazanin" pitchFamily="2" charset="-78"/>
            </a:endParaRPr>
          </a:p>
          <a:p>
            <a:pPr algn="just" rtl="1">
              <a:lnSpc>
                <a:spcPct val="120000"/>
              </a:lnSpc>
            </a:pPr>
            <a:r>
              <a:rPr lang="fa-IR" dirty="0">
                <a:cs typeface="B Nazanin" pitchFamily="2" charset="-78"/>
              </a:rPr>
              <a:t>از آنجا كه اجراي پروژه هاي مديريت ارتباط با مشتري و برنامه ريزي منابع سازمان با ريسك و عدم اطمينان زيادي توأم است، لازم است با انجام برنامه ريزي مناسب، ريسك موردنظر را قبل از اجراي پروژه كاهش داد تا به بهترين شكل به مزاياي آن دست يافت. از سوي ديگر پياده سازي سيستم هاي برنامه ريزي منابع سازمان و مديريت ارتباط با مشتري در مقايسه با سيستم هاي سنتي بسيار پيچيده تر است؛ به دليل همين پيچيدگي شناخت ابعاد اين سيستم ها به طور دقيق براي همه شركت ها آسان نيست.</a:t>
            </a:r>
          </a:p>
        </p:txBody>
      </p:sp>
    </p:spTree>
    <p:extLst>
      <p:ext uri="{BB962C8B-B14F-4D97-AF65-F5344CB8AC3E}">
        <p14:creationId xmlns:p14="http://schemas.microsoft.com/office/powerpoint/2010/main" val="254337708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animEffect transition="in" filter="fade">
                                      <p:cBhvr>
                                        <p:cTn id="11" dur="1000"/>
                                        <p:tgtEl>
                                          <p:spTgt spid="11">
                                            <p:txEl>
                                              <p:pRg st="1" end="1"/>
                                            </p:txEl>
                                          </p:spTgt>
                                        </p:tgtEl>
                                      </p:cBhvr>
                                    </p:animEffect>
                                    <p:anim calcmode="lin" valueType="num">
                                      <p:cBhvr>
                                        <p:cTn id="12"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11">
                                            <p:txEl>
                                              <p:pRg st="2" end="2"/>
                                            </p:txEl>
                                          </p:spTgt>
                                        </p:tgtEl>
                                        <p:attrNameLst>
                                          <p:attrName>style.visibility</p:attrName>
                                        </p:attrNameLst>
                                      </p:cBhvr>
                                      <p:to>
                                        <p:strVal val="visible"/>
                                      </p:to>
                                    </p:set>
                                    <p:animEffect transition="in" filter="fade">
                                      <p:cBhvr>
                                        <p:cTn id="18" dur="1000"/>
                                        <p:tgtEl>
                                          <p:spTgt spid="11">
                                            <p:txEl>
                                              <p:pRg st="2" end="2"/>
                                            </p:txEl>
                                          </p:spTgt>
                                        </p:tgtEl>
                                      </p:cBhvr>
                                    </p:animEffect>
                                    <p:anim calcmode="lin" valueType="num">
                                      <p:cBhvr>
                                        <p:cTn id="19"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11">
                                            <p:txEl>
                                              <p:pRg st="3" end="3"/>
                                            </p:txEl>
                                          </p:spTgt>
                                        </p:tgtEl>
                                        <p:attrNameLst>
                                          <p:attrName>style.visibility</p:attrName>
                                        </p:attrNameLst>
                                      </p:cBhvr>
                                      <p:to>
                                        <p:strVal val="visible"/>
                                      </p:to>
                                    </p:set>
                                    <p:animEffect transition="in" filter="fade">
                                      <p:cBhvr>
                                        <p:cTn id="25" dur="1000"/>
                                        <p:tgtEl>
                                          <p:spTgt spid="11">
                                            <p:txEl>
                                              <p:pRg st="3" end="3"/>
                                            </p:txEl>
                                          </p:spTgt>
                                        </p:tgtEl>
                                      </p:cBhvr>
                                    </p:animEffect>
                                    <p:anim calcmode="lin" valueType="num">
                                      <p:cBhvr>
                                        <p:cTn id="26"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85800" y="620756"/>
            <a:ext cx="7772400" cy="941796"/>
          </a:xfrm>
          <a:prstGeom prst="rect">
            <a:avLst/>
          </a:prstGeom>
          <a:noFill/>
        </p:spPr>
        <p:txBody>
          <a:bodyPr wrap="square" rtlCol="0">
            <a:spAutoFit/>
          </a:bodyPr>
          <a:lstStyle/>
          <a:p>
            <a:pPr algn="just" rtl="1">
              <a:lnSpc>
                <a:spcPct val="120000"/>
              </a:lnSpc>
            </a:pPr>
            <a:r>
              <a:rPr lang="fa-IR" sz="2800" b="1" dirty="0">
                <a:solidFill>
                  <a:srgbClr val="FFC000"/>
                </a:solidFill>
                <a:cs typeface="B Nazanin" pitchFamily="2" charset="-78"/>
              </a:rPr>
              <a:t>برنامه ريزي منابع </a:t>
            </a:r>
            <a:r>
              <a:rPr lang="fa-IR" sz="2800" b="1" dirty="0" smtClean="0">
                <a:solidFill>
                  <a:srgbClr val="FFC000"/>
                </a:solidFill>
                <a:cs typeface="B Nazanin" pitchFamily="2" charset="-78"/>
              </a:rPr>
              <a:t>سازمان</a:t>
            </a:r>
          </a:p>
          <a:p>
            <a:pPr algn="just" rtl="1">
              <a:lnSpc>
                <a:spcPct val="120000"/>
              </a:lnSpc>
            </a:pPr>
            <a:endParaRPr lang="fa-IR" dirty="0">
              <a:cs typeface="B Nazanin" pitchFamily="2" charset="-78"/>
            </a:endParaRPr>
          </a:p>
        </p:txBody>
      </p:sp>
      <p:graphicFrame>
        <p:nvGraphicFramePr>
          <p:cNvPr id="2" name="Diagram 1"/>
          <p:cNvGraphicFramePr/>
          <p:nvPr>
            <p:extLst>
              <p:ext uri="{D42A27DB-BD31-4B8C-83A1-F6EECF244321}">
                <p14:modId xmlns:p14="http://schemas.microsoft.com/office/powerpoint/2010/main" val="3989276319"/>
              </p:ext>
            </p:extLst>
          </p:nvPr>
        </p:nvGraphicFramePr>
        <p:xfrm>
          <a:off x="381000" y="1295400"/>
          <a:ext cx="83820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9456845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85800" y="620756"/>
            <a:ext cx="7772400" cy="1606594"/>
          </a:xfrm>
          <a:prstGeom prst="rect">
            <a:avLst/>
          </a:prstGeom>
          <a:noFill/>
        </p:spPr>
        <p:txBody>
          <a:bodyPr wrap="square" rtlCol="0">
            <a:spAutoFit/>
          </a:bodyPr>
          <a:lstStyle/>
          <a:p>
            <a:pPr algn="just" rtl="1">
              <a:lnSpc>
                <a:spcPct val="120000"/>
              </a:lnSpc>
            </a:pPr>
            <a:r>
              <a:rPr lang="fa-IR" sz="2800" b="1" dirty="0">
                <a:solidFill>
                  <a:srgbClr val="FFC000"/>
                </a:solidFill>
                <a:cs typeface="B Nazanin" pitchFamily="2" charset="-78"/>
              </a:rPr>
              <a:t>مديريت ارتباط با مشتري</a:t>
            </a:r>
          </a:p>
          <a:p>
            <a:pPr algn="just" rtl="1">
              <a:lnSpc>
                <a:spcPct val="120000"/>
              </a:lnSpc>
            </a:pPr>
            <a:r>
              <a:rPr lang="fa-IR" dirty="0">
                <a:cs typeface="B Nazanin" pitchFamily="2" charset="-78"/>
              </a:rPr>
              <a:t>با تجزيه وتحليل تعاريف متعدد از مديريت ارتباط با مشتري، سه ديدگاه در تعريف مديريت ارتباط با مشتري به چشم مي خورد:</a:t>
            </a:r>
          </a:p>
          <a:p>
            <a:pPr algn="just" rtl="1">
              <a:lnSpc>
                <a:spcPct val="120000"/>
              </a:lnSpc>
            </a:pPr>
            <a:r>
              <a:rPr lang="fa-IR" dirty="0" smtClean="0">
                <a:cs typeface="B Nazanin" pitchFamily="2" charset="-78"/>
              </a:rPr>
              <a:t> </a:t>
            </a:r>
            <a:r>
              <a:rPr lang="fa-IR" dirty="0">
                <a:cs typeface="B Nazanin" pitchFamily="2" charset="-78"/>
              </a:rPr>
              <a:t>	</a:t>
            </a:r>
          </a:p>
        </p:txBody>
      </p:sp>
      <p:graphicFrame>
        <p:nvGraphicFramePr>
          <p:cNvPr id="2" name="Diagram 1"/>
          <p:cNvGraphicFramePr/>
          <p:nvPr>
            <p:extLst>
              <p:ext uri="{D42A27DB-BD31-4B8C-83A1-F6EECF244321}">
                <p14:modId xmlns:p14="http://schemas.microsoft.com/office/powerpoint/2010/main" val="1349576202"/>
              </p:ext>
            </p:extLst>
          </p:nvPr>
        </p:nvGraphicFramePr>
        <p:xfrm>
          <a:off x="304800" y="1981200"/>
          <a:ext cx="8458200"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735584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animEffect transition="in" filter="fade">
                                      <p:cBhvr>
                                        <p:cTn id="11" dur="1000"/>
                                        <p:tgtEl>
                                          <p:spTgt spid="11">
                                            <p:txEl>
                                              <p:pRg st="1" end="1"/>
                                            </p:txEl>
                                          </p:spTgt>
                                        </p:tgtEl>
                                      </p:cBhvr>
                                    </p:animEffect>
                                    <p:anim calcmode="lin" valueType="num">
                                      <p:cBhvr>
                                        <p:cTn id="12"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1000"/>
                                        <p:tgtEl>
                                          <p:spTgt spid="2"/>
                                        </p:tgtEl>
                                      </p:cBhvr>
                                    </p:animEffect>
                                    <p:anim calcmode="lin" valueType="num">
                                      <p:cBhvr>
                                        <p:cTn id="19" dur="1000" fill="hold"/>
                                        <p:tgtEl>
                                          <p:spTgt spid="2"/>
                                        </p:tgtEl>
                                        <p:attrNameLst>
                                          <p:attrName>ppt_x</p:attrName>
                                        </p:attrNameLst>
                                      </p:cBhvr>
                                      <p:tavLst>
                                        <p:tav tm="0">
                                          <p:val>
                                            <p:strVal val="#ppt_x"/>
                                          </p:val>
                                        </p:tav>
                                        <p:tav tm="100000">
                                          <p:val>
                                            <p:strVal val="#ppt_x"/>
                                          </p:val>
                                        </p:tav>
                                      </p:tavLst>
                                    </p:anim>
                                    <p:anim calcmode="lin" valueType="num">
                                      <p:cBhvr>
                                        <p:cTn id="20"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85800" y="304800"/>
            <a:ext cx="7772400" cy="1902059"/>
          </a:xfrm>
          <a:prstGeom prst="rect">
            <a:avLst/>
          </a:prstGeom>
          <a:noFill/>
        </p:spPr>
        <p:txBody>
          <a:bodyPr wrap="square" rtlCol="0">
            <a:spAutoFit/>
          </a:bodyPr>
          <a:lstStyle/>
          <a:p>
            <a:pPr algn="just" rtl="1">
              <a:lnSpc>
                <a:spcPct val="120000"/>
              </a:lnSpc>
            </a:pPr>
            <a:r>
              <a:rPr lang="fa-IR" sz="2800" b="1" dirty="0">
                <a:solidFill>
                  <a:srgbClr val="FFC000"/>
                </a:solidFill>
                <a:cs typeface="B Nazanin" pitchFamily="2" charset="-78"/>
              </a:rPr>
              <a:t>پيشينه ي پژوهش</a:t>
            </a:r>
          </a:p>
          <a:p>
            <a:pPr algn="just" rtl="1">
              <a:lnSpc>
                <a:spcPct val="120000"/>
              </a:lnSpc>
            </a:pPr>
            <a:r>
              <a:rPr lang="fa-IR" dirty="0">
                <a:cs typeface="B Nazanin" pitchFamily="2" charset="-78"/>
              </a:rPr>
              <a:t>نظريه پردازان زيادي ابعاد مختلف پياده سازي اين سيستم ها را بررسي كرده اند كه برخي از آنها در جدول زير خلاصه شده است.</a:t>
            </a:r>
          </a:p>
          <a:p>
            <a:pPr algn="ctr" rtl="1">
              <a:lnSpc>
                <a:spcPct val="120000"/>
              </a:lnSpc>
            </a:pPr>
            <a:r>
              <a:rPr lang="fa-IR" sz="1400" b="1" dirty="0" smtClean="0">
                <a:cs typeface="B Nazanin" pitchFamily="2" charset="-78"/>
              </a:rPr>
              <a:t> </a:t>
            </a:r>
            <a:r>
              <a:rPr lang="fa-IR" sz="1600" b="1" dirty="0">
                <a:cs typeface="B Nazanin" pitchFamily="2" charset="-78"/>
              </a:rPr>
              <a:t>ابعاد پیاده سازی </a:t>
            </a:r>
            <a:r>
              <a:rPr lang="en-US" sz="1600" b="1" dirty="0">
                <a:cs typeface="B Nazanin" pitchFamily="2" charset="-78"/>
              </a:rPr>
              <a:t>ERP </a:t>
            </a:r>
            <a:r>
              <a:rPr lang="fa-IR" sz="1600" b="1" dirty="0">
                <a:cs typeface="B Nazanin" pitchFamily="2" charset="-78"/>
              </a:rPr>
              <a:t>و </a:t>
            </a:r>
            <a:r>
              <a:rPr lang="en-US" sz="1600" b="1" dirty="0">
                <a:cs typeface="B Nazanin" pitchFamily="2" charset="-78"/>
              </a:rPr>
              <a:t>CRM </a:t>
            </a:r>
            <a:r>
              <a:rPr lang="fa-IR" sz="1600" b="1" dirty="0">
                <a:cs typeface="B Nazanin" pitchFamily="2" charset="-78"/>
              </a:rPr>
              <a:t>در پیشینه ی </a:t>
            </a:r>
            <a:r>
              <a:rPr lang="fa-IR" sz="1600" b="1" dirty="0" smtClean="0">
                <a:cs typeface="B Nazanin" pitchFamily="2" charset="-78"/>
              </a:rPr>
              <a:t>پژوهش</a:t>
            </a:r>
          </a:p>
          <a:p>
            <a:pPr algn="just" rtl="1">
              <a:lnSpc>
                <a:spcPct val="120000"/>
              </a:lnSpc>
            </a:pPr>
            <a:endParaRPr lang="fa-IR" dirty="0">
              <a:cs typeface="B Nazanin" pitchFamily="2" charset="-78"/>
            </a:endParaRPr>
          </a:p>
        </p:txBody>
      </p:sp>
      <p:graphicFrame>
        <p:nvGraphicFramePr>
          <p:cNvPr id="3" name="Table 2"/>
          <p:cNvGraphicFramePr>
            <a:graphicFrameLocks noGrp="1"/>
          </p:cNvGraphicFramePr>
          <p:nvPr>
            <p:extLst>
              <p:ext uri="{D42A27DB-BD31-4B8C-83A1-F6EECF244321}">
                <p14:modId xmlns:p14="http://schemas.microsoft.com/office/powerpoint/2010/main" val="4064946286"/>
              </p:ext>
            </p:extLst>
          </p:nvPr>
        </p:nvGraphicFramePr>
        <p:xfrm>
          <a:off x="685800" y="1904999"/>
          <a:ext cx="7696200" cy="4633894"/>
        </p:xfrm>
        <a:graphic>
          <a:graphicData uri="http://schemas.openxmlformats.org/drawingml/2006/table">
            <a:tbl>
              <a:tblPr rtl="1" firstRow="1" firstCol="1" bandRow="1">
                <a:tableStyleId>{46F890A9-2807-4EBB-B81D-B2AA78EC7F39}</a:tableStyleId>
              </a:tblPr>
              <a:tblGrid>
                <a:gridCol w="1579418"/>
                <a:gridCol w="5008418"/>
                <a:gridCol w="1108364"/>
              </a:tblGrid>
              <a:tr h="281057">
                <a:tc>
                  <a:txBody>
                    <a:bodyPr/>
                    <a:lstStyle/>
                    <a:p>
                      <a:pPr algn="ctr" rtl="1">
                        <a:lnSpc>
                          <a:spcPct val="115000"/>
                        </a:lnSpc>
                        <a:spcAft>
                          <a:spcPts val="0"/>
                        </a:spcAft>
                      </a:pPr>
                      <a:r>
                        <a:rPr lang="fa-IR" sz="1600" dirty="0">
                          <a:effectLst/>
                        </a:rPr>
                        <a:t>ابعاد</a:t>
                      </a:r>
                      <a:endParaRPr lang="en-US" sz="1400" dirty="0">
                        <a:effectLst/>
                        <a:latin typeface="Times New Roman"/>
                        <a:ea typeface="Calibri"/>
                        <a:cs typeface="B Nazanin" pitchFamily="2" charset="-78"/>
                      </a:endParaRPr>
                    </a:p>
                  </a:txBody>
                  <a:tcPr marL="68580" marR="68580" marT="0" marB="0" anchor="ctr"/>
                </a:tc>
                <a:tc>
                  <a:txBody>
                    <a:bodyPr/>
                    <a:lstStyle/>
                    <a:p>
                      <a:pPr algn="ctr" rtl="1">
                        <a:lnSpc>
                          <a:spcPct val="115000"/>
                        </a:lnSpc>
                        <a:spcAft>
                          <a:spcPts val="0"/>
                        </a:spcAft>
                      </a:pPr>
                      <a:r>
                        <a:rPr lang="fa-IR" sz="1600" dirty="0">
                          <a:effectLst/>
                        </a:rPr>
                        <a:t>توضیح</a:t>
                      </a:r>
                      <a:endParaRPr lang="en-US" sz="1400" dirty="0">
                        <a:effectLst/>
                        <a:latin typeface="Times New Roman"/>
                        <a:ea typeface="Calibri"/>
                        <a:cs typeface="B Nazanin" pitchFamily="2" charset="-78"/>
                      </a:endParaRPr>
                    </a:p>
                  </a:txBody>
                  <a:tcPr marL="68580" marR="68580" marT="0" marB="0" anchor="ctr"/>
                </a:tc>
                <a:tc>
                  <a:txBody>
                    <a:bodyPr/>
                    <a:lstStyle/>
                    <a:p>
                      <a:pPr algn="ctr" rtl="1">
                        <a:lnSpc>
                          <a:spcPct val="115000"/>
                        </a:lnSpc>
                        <a:spcAft>
                          <a:spcPts val="0"/>
                        </a:spcAft>
                      </a:pPr>
                      <a:r>
                        <a:rPr lang="fa-IR" sz="1600" dirty="0">
                          <a:effectLst/>
                        </a:rPr>
                        <a:t>منبع</a:t>
                      </a:r>
                      <a:endParaRPr lang="en-US" sz="1400" dirty="0">
                        <a:effectLst/>
                        <a:latin typeface="Times New Roman"/>
                        <a:ea typeface="Calibri"/>
                        <a:cs typeface="B Nazanin" pitchFamily="2" charset="-78"/>
                      </a:endParaRPr>
                    </a:p>
                  </a:txBody>
                  <a:tcPr marL="68580" marR="68580" marT="0" marB="0" anchor="ctr"/>
                </a:tc>
              </a:tr>
              <a:tr h="282444">
                <a:tc>
                  <a:txBody>
                    <a:bodyPr/>
                    <a:lstStyle/>
                    <a:p>
                      <a:pPr algn="ctr" rtl="1">
                        <a:lnSpc>
                          <a:spcPct val="115000"/>
                        </a:lnSpc>
                        <a:spcAft>
                          <a:spcPts val="0"/>
                        </a:spcAft>
                      </a:pPr>
                      <a:r>
                        <a:rPr lang="ar-SA" sz="1400" b="0" dirty="0">
                          <a:effectLst/>
                        </a:rPr>
                        <a:t>نتايج</a:t>
                      </a:r>
                      <a:r>
                        <a:rPr lang="ar-SA" sz="1200" b="0" dirty="0">
                          <a:effectLst/>
                        </a:rPr>
                        <a:t> </a:t>
                      </a:r>
                      <a:r>
                        <a:rPr lang="ar-SA" sz="1400" b="0" dirty="0">
                          <a:effectLst/>
                        </a:rPr>
                        <a:t>پياده سازي</a:t>
                      </a:r>
                      <a:endParaRPr lang="en-US" sz="1200" b="0" dirty="0">
                        <a:effectLst/>
                        <a:latin typeface="Times New Roman"/>
                        <a:ea typeface="Calibri"/>
                        <a:cs typeface="B Nazanin" pitchFamily="2" charset="-78"/>
                      </a:endParaRPr>
                    </a:p>
                  </a:txBody>
                  <a:tcPr marL="68580" marR="68580" marT="0" marB="0" anchor="ctr"/>
                </a:tc>
                <a:tc>
                  <a:txBody>
                    <a:bodyPr/>
                    <a:lstStyle/>
                    <a:p>
                      <a:pPr algn="ctr" rtl="1">
                        <a:lnSpc>
                          <a:spcPct val="115000"/>
                        </a:lnSpc>
                        <a:spcAft>
                          <a:spcPts val="0"/>
                        </a:spcAft>
                      </a:pPr>
                      <a:r>
                        <a:rPr lang="fa-IR" sz="1400" dirty="0">
                          <a:effectLst/>
                        </a:rPr>
                        <a:t>نتایج چارچوب </a:t>
                      </a:r>
                      <a:r>
                        <a:rPr lang="en-US" sz="1200" dirty="0">
                          <a:effectLst/>
                        </a:rPr>
                        <a:t>IT</a:t>
                      </a:r>
                      <a:r>
                        <a:rPr lang="fa-IR" sz="1400" dirty="0">
                          <a:effectLst/>
                        </a:rPr>
                        <a:t>، </a:t>
                      </a:r>
                      <a:r>
                        <a:rPr lang="ar-SA" sz="1400" dirty="0">
                          <a:effectLst/>
                        </a:rPr>
                        <a:t>نتايج</a:t>
                      </a:r>
                      <a:r>
                        <a:rPr lang="ar-SA" sz="1200" dirty="0">
                          <a:effectLst/>
                        </a:rPr>
                        <a:t> </a:t>
                      </a:r>
                      <a:r>
                        <a:rPr lang="ar-SA" sz="1400" dirty="0">
                          <a:effectLst/>
                        </a:rPr>
                        <a:t>عملياتي،</a:t>
                      </a:r>
                      <a:r>
                        <a:rPr lang="ar-SA" sz="1200" dirty="0">
                          <a:effectLst/>
                        </a:rPr>
                        <a:t> </a:t>
                      </a:r>
                      <a:r>
                        <a:rPr lang="ar-SA" sz="1400" dirty="0">
                          <a:effectLst/>
                        </a:rPr>
                        <a:t>مديريتي</a:t>
                      </a:r>
                      <a:r>
                        <a:rPr lang="ar-SA" sz="1200" dirty="0">
                          <a:effectLst/>
                        </a:rPr>
                        <a:t> </a:t>
                      </a:r>
                      <a:r>
                        <a:rPr lang="ar-SA" sz="1400" dirty="0">
                          <a:effectLst/>
                        </a:rPr>
                        <a:t>و</a:t>
                      </a:r>
                      <a:r>
                        <a:rPr lang="ar-SA" sz="1200" dirty="0">
                          <a:effectLst/>
                        </a:rPr>
                        <a:t> </a:t>
                      </a:r>
                      <a:r>
                        <a:rPr lang="ar-SA" sz="1400" dirty="0">
                          <a:effectLst/>
                        </a:rPr>
                        <a:t>استراتژيك</a:t>
                      </a:r>
                      <a:endParaRPr lang="en-US" sz="1200" dirty="0">
                        <a:effectLst/>
                        <a:latin typeface="Times New Roman"/>
                        <a:ea typeface="Calibri"/>
                        <a:cs typeface="B Nazanin" pitchFamily="2" charset="-78"/>
                      </a:endParaRPr>
                    </a:p>
                  </a:txBody>
                  <a:tcPr marL="68580" marR="68580" marT="0" marB="0" anchor="ctr"/>
                </a:tc>
                <a:tc>
                  <a:txBody>
                    <a:bodyPr/>
                    <a:lstStyle/>
                    <a:p>
                      <a:pPr algn="ctr" rtl="1">
                        <a:lnSpc>
                          <a:spcPct val="115000"/>
                        </a:lnSpc>
                        <a:spcAft>
                          <a:spcPts val="0"/>
                        </a:spcAft>
                      </a:pPr>
                      <a:r>
                        <a:rPr lang="fa-IR" sz="1400" dirty="0" smtClean="0">
                          <a:effectLst/>
                        </a:rPr>
                        <a:t>گاردی</a:t>
                      </a:r>
                      <a:r>
                        <a:rPr lang="fa-IR" sz="1400" baseline="0" dirty="0" smtClean="0">
                          <a:effectLst/>
                        </a:rPr>
                        <a:t> (2001)</a:t>
                      </a:r>
                      <a:endParaRPr lang="en-US" sz="1200" dirty="0">
                        <a:effectLst/>
                        <a:latin typeface="Times New Roman"/>
                        <a:ea typeface="Calibri"/>
                        <a:cs typeface="B Nazanin" pitchFamily="2" charset="-78"/>
                      </a:endParaRPr>
                    </a:p>
                  </a:txBody>
                  <a:tcPr marL="68580" marR="68580" marT="0" marB="0" anchor="ctr"/>
                </a:tc>
              </a:tr>
              <a:tr h="586962">
                <a:tc>
                  <a:txBody>
                    <a:bodyPr/>
                    <a:lstStyle/>
                    <a:p>
                      <a:pPr algn="ctr" rtl="1">
                        <a:lnSpc>
                          <a:spcPct val="115000"/>
                        </a:lnSpc>
                        <a:spcAft>
                          <a:spcPts val="0"/>
                        </a:spcAft>
                      </a:pPr>
                      <a:r>
                        <a:rPr lang="ar-SA" sz="1400" b="0" dirty="0">
                          <a:effectLst/>
                        </a:rPr>
                        <a:t>انگيزه</a:t>
                      </a:r>
                      <a:r>
                        <a:rPr lang="ar-SA" sz="1200" b="0" dirty="0">
                          <a:effectLst/>
                        </a:rPr>
                        <a:t> </a:t>
                      </a:r>
                      <a:r>
                        <a:rPr lang="ar-SA" sz="1400" b="0" dirty="0">
                          <a:effectLst/>
                        </a:rPr>
                        <a:t>ي</a:t>
                      </a:r>
                      <a:r>
                        <a:rPr lang="ar-SA" sz="1200" b="0" dirty="0">
                          <a:effectLst/>
                        </a:rPr>
                        <a:t> </a:t>
                      </a:r>
                      <a:r>
                        <a:rPr lang="ar-SA" sz="1400" b="0" dirty="0">
                          <a:effectLst/>
                        </a:rPr>
                        <a:t>پياده</a:t>
                      </a:r>
                      <a:r>
                        <a:rPr lang="ar-SA" sz="1200" b="0" dirty="0">
                          <a:effectLst/>
                        </a:rPr>
                        <a:t> </a:t>
                      </a:r>
                      <a:r>
                        <a:rPr lang="ar-SA" sz="1400" b="0" dirty="0">
                          <a:effectLst/>
                        </a:rPr>
                        <a:t>سازي</a:t>
                      </a:r>
                      <a:endParaRPr lang="en-US" sz="1200" b="0" dirty="0">
                        <a:effectLst/>
                        <a:latin typeface="Times New Roman"/>
                        <a:ea typeface="Calibri"/>
                        <a:cs typeface="B Nazanin" pitchFamily="2" charset="-78"/>
                      </a:endParaRPr>
                    </a:p>
                  </a:txBody>
                  <a:tcPr marL="68580" marR="68580" marT="0" marB="0" anchor="ctr"/>
                </a:tc>
                <a:tc>
                  <a:txBody>
                    <a:bodyPr/>
                    <a:lstStyle/>
                    <a:p>
                      <a:pPr algn="ctr" rtl="1">
                        <a:lnSpc>
                          <a:spcPct val="115000"/>
                        </a:lnSpc>
                        <a:spcAft>
                          <a:spcPts val="0"/>
                        </a:spcAft>
                      </a:pPr>
                      <a:r>
                        <a:rPr lang="ar-SA" sz="1400" dirty="0">
                          <a:effectLst/>
                        </a:rPr>
                        <a:t>يكپارچگي،</a:t>
                      </a:r>
                      <a:r>
                        <a:rPr lang="ar-SA" sz="1200" dirty="0">
                          <a:effectLst/>
                        </a:rPr>
                        <a:t> </a:t>
                      </a:r>
                      <a:r>
                        <a:rPr lang="ar-SA" sz="1400" dirty="0">
                          <a:effectLst/>
                        </a:rPr>
                        <a:t>دستيابي</a:t>
                      </a:r>
                      <a:r>
                        <a:rPr lang="ar-SA" sz="1200" dirty="0">
                          <a:effectLst/>
                        </a:rPr>
                        <a:t> </a:t>
                      </a:r>
                      <a:r>
                        <a:rPr lang="ar-SA" sz="1400" dirty="0">
                          <a:effectLst/>
                        </a:rPr>
                        <a:t>به</a:t>
                      </a:r>
                      <a:r>
                        <a:rPr lang="ar-SA" sz="1200" dirty="0">
                          <a:effectLst/>
                        </a:rPr>
                        <a:t> </a:t>
                      </a:r>
                      <a:r>
                        <a:rPr lang="ar-SA" sz="1400" dirty="0">
                          <a:effectLst/>
                        </a:rPr>
                        <a:t>اطلاعات،</a:t>
                      </a:r>
                      <a:r>
                        <a:rPr lang="ar-SA" sz="1200" dirty="0">
                          <a:effectLst/>
                        </a:rPr>
                        <a:t> </a:t>
                      </a:r>
                      <a:r>
                        <a:rPr lang="ar-SA" sz="1400" dirty="0">
                          <a:effectLst/>
                        </a:rPr>
                        <a:t>استاندارد</a:t>
                      </a:r>
                      <a:r>
                        <a:rPr lang="ar-SA" sz="1200" dirty="0">
                          <a:effectLst/>
                        </a:rPr>
                        <a:t> </a:t>
                      </a:r>
                      <a:r>
                        <a:rPr lang="ar-SA" sz="1400" dirty="0">
                          <a:effectLst/>
                        </a:rPr>
                        <a:t>سازي</a:t>
                      </a:r>
                      <a:r>
                        <a:rPr lang="ar-SA" sz="1200" dirty="0">
                          <a:effectLst/>
                        </a:rPr>
                        <a:t> </a:t>
                      </a:r>
                      <a:r>
                        <a:rPr lang="ar-SA" sz="1400" dirty="0">
                          <a:effectLst/>
                        </a:rPr>
                        <a:t>و</a:t>
                      </a:r>
                      <a:r>
                        <a:rPr lang="ar-SA" sz="1200" dirty="0">
                          <a:effectLst/>
                        </a:rPr>
                        <a:t> </a:t>
                      </a:r>
                      <a:r>
                        <a:rPr lang="ar-SA" sz="1400" dirty="0">
                          <a:effectLst/>
                        </a:rPr>
                        <a:t>بهبود</a:t>
                      </a:r>
                      <a:r>
                        <a:rPr lang="ar-SA" sz="1200" dirty="0">
                          <a:effectLst/>
                        </a:rPr>
                        <a:t> </a:t>
                      </a:r>
                      <a:r>
                        <a:rPr lang="ar-SA" sz="1400" dirty="0">
                          <a:effectLst/>
                        </a:rPr>
                        <a:t>فرآيند</a:t>
                      </a:r>
                      <a:r>
                        <a:rPr lang="ar-SA" sz="1200" dirty="0">
                          <a:effectLst/>
                        </a:rPr>
                        <a:t> </a:t>
                      </a:r>
                      <a:r>
                        <a:rPr lang="ar-SA" sz="1400" dirty="0">
                          <a:effectLst/>
                        </a:rPr>
                        <a:t>ها</a:t>
                      </a:r>
                      <a:endParaRPr lang="en-US" sz="1200" dirty="0">
                        <a:effectLst/>
                        <a:latin typeface="Times New Roman"/>
                        <a:ea typeface="Calibri"/>
                        <a:cs typeface="B Nazanin" pitchFamily="2" charset="-78"/>
                      </a:endParaRPr>
                    </a:p>
                  </a:txBody>
                  <a:tcPr marL="68580" marR="68580" marT="0" marB="0" anchor="ctr"/>
                </a:tc>
                <a:tc>
                  <a:txBody>
                    <a:bodyPr/>
                    <a:lstStyle/>
                    <a:p>
                      <a:pPr algn="ctr" rtl="1">
                        <a:lnSpc>
                          <a:spcPct val="115000"/>
                        </a:lnSpc>
                        <a:spcAft>
                          <a:spcPts val="0"/>
                        </a:spcAft>
                      </a:pPr>
                      <a:r>
                        <a:rPr lang="fa-IR" sz="1400" dirty="0" smtClean="0">
                          <a:effectLst/>
                        </a:rPr>
                        <a:t>ملا حسینی و سیوکی</a:t>
                      </a:r>
                      <a:r>
                        <a:rPr lang="fa-IR" sz="1400" baseline="0" dirty="0" smtClean="0">
                          <a:effectLst/>
                        </a:rPr>
                        <a:t> (1388)</a:t>
                      </a:r>
                      <a:endParaRPr lang="en-US" sz="1200" dirty="0">
                        <a:effectLst/>
                        <a:latin typeface="Times New Roman"/>
                        <a:ea typeface="Calibri"/>
                        <a:cs typeface="B Nazanin" pitchFamily="2" charset="-78"/>
                      </a:endParaRPr>
                    </a:p>
                  </a:txBody>
                  <a:tcPr marL="68580" marR="68580" marT="0" marB="0" anchor="ctr"/>
                </a:tc>
              </a:tr>
              <a:tr h="1198768">
                <a:tc>
                  <a:txBody>
                    <a:bodyPr/>
                    <a:lstStyle/>
                    <a:p>
                      <a:pPr algn="ctr" rtl="1">
                        <a:lnSpc>
                          <a:spcPct val="115000"/>
                        </a:lnSpc>
                        <a:spcAft>
                          <a:spcPts val="0"/>
                        </a:spcAft>
                      </a:pPr>
                      <a:r>
                        <a:rPr lang="ar-SA" sz="1400" b="0">
                          <a:effectLst/>
                        </a:rPr>
                        <a:t>مشكلات</a:t>
                      </a:r>
                      <a:r>
                        <a:rPr lang="ar-SA" sz="1200" b="0">
                          <a:effectLst/>
                        </a:rPr>
                        <a:t> </a:t>
                      </a:r>
                      <a:r>
                        <a:rPr lang="ar-SA" sz="1400" b="0">
                          <a:effectLst/>
                        </a:rPr>
                        <a:t>پياده</a:t>
                      </a:r>
                      <a:r>
                        <a:rPr lang="ar-SA" sz="1200" b="0">
                          <a:effectLst/>
                        </a:rPr>
                        <a:t> </a:t>
                      </a:r>
                      <a:r>
                        <a:rPr lang="ar-SA" sz="1400" b="0">
                          <a:effectLst/>
                        </a:rPr>
                        <a:t>سازي</a:t>
                      </a:r>
                      <a:endParaRPr lang="en-US" sz="1200" b="0">
                        <a:effectLst/>
                        <a:latin typeface="Times New Roman"/>
                        <a:ea typeface="Calibri"/>
                        <a:cs typeface="B Nazanin" pitchFamily="2" charset="-78"/>
                      </a:endParaRPr>
                    </a:p>
                  </a:txBody>
                  <a:tcPr marL="68580" marR="68580" marT="0" marB="0" anchor="ctr"/>
                </a:tc>
                <a:tc>
                  <a:txBody>
                    <a:bodyPr/>
                    <a:lstStyle/>
                    <a:p>
                      <a:pPr algn="ctr" rtl="1">
                        <a:lnSpc>
                          <a:spcPct val="115000"/>
                        </a:lnSpc>
                        <a:spcAft>
                          <a:spcPts val="0"/>
                        </a:spcAft>
                      </a:pPr>
                      <a:r>
                        <a:rPr lang="ar-SA" sz="1400">
                          <a:effectLst/>
                        </a:rPr>
                        <a:t>هزينههاي</a:t>
                      </a:r>
                      <a:r>
                        <a:rPr lang="ar-SA" sz="1200">
                          <a:effectLst/>
                        </a:rPr>
                        <a:t> </a:t>
                      </a:r>
                      <a:r>
                        <a:rPr lang="ar-SA" sz="1400">
                          <a:effectLst/>
                        </a:rPr>
                        <a:t>پيادهسازي</a:t>
                      </a:r>
                      <a:r>
                        <a:rPr lang="ar-SA" sz="1200">
                          <a:effectLst/>
                        </a:rPr>
                        <a:t> </a:t>
                      </a:r>
                      <a:r>
                        <a:rPr lang="ar-SA" sz="1400">
                          <a:effectLst/>
                        </a:rPr>
                        <a:t>بالا،</a:t>
                      </a:r>
                      <a:r>
                        <a:rPr lang="ar-SA" sz="1200">
                          <a:effectLst/>
                        </a:rPr>
                        <a:t> </a:t>
                      </a:r>
                      <a:r>
                        <a:rPr lang="ar-SA" sz="1400">
                          <a:effectLst/>
                        </a:rPr>
                        <a:t>ايجاد</a:t>
                      </a:r>
                      <a:r>
                        <a:rPr lang="ar-SA" sz="1200">
                          <a:effectLst/>
                        </a:rPr>
                        <a:t> </a:t>
                      </a:r>
                      <a:r>
                        <a:rPr lang="ar-SA" sz="1400">
                          <a:effectLst/>
                        </a:rPr>
                        <a:t>تغييرات</a:t>
                      </a:r>
                      <a:r>
                        <a:rPr lang="ar-SA" sz="1200">
                          <a:effectLst/>
                        </a:rPr>
                        <a:t> </a:t>
                      </a:r>
                      <a:r>
                        <a:rPr lang="ar-SA" sz="1400">
                          <a:effectLst/>
                        </a:rPr>
                        <a:t>اساسي</a:t>
                      </a:r>
                      <a:r>
                        <a:rPr lang="ar-SA" sz="1200">
                          <a:effectLst/>
                        </a:rPr>
                        <a:t> </a:t>
                      </a:r>
                      <a:r>
                        <a:rPr lang="ar-SA" sz="1400">
                          <a:effectLst/>
                        </a:rPr>
                        <a:t>در</a:t>
                      </a:r>
                      <a:r>
                        <a:rPr lang="ar-SA" sz="1200">
                          <a:effectLst/>
                        </a:rPr>
                        <a:t> </a:t>
                      </a:r>
                      <a:r>
                        <a:rPr lang="ar-SA" sz="1400">
                          <a:effectLst/>
                        </a:rPr>
                        <a:t>سيستم</a:t>
                      </a:r>
                      <a:r>
                        <a:rPr lang="ar-SA" sz="1200">
                          <a:effectLst/>
                        </a:rPr>
                        <a:t> </a:t>
                      </a:r>
                      <a:r>
                        <a:rPr lang="ar-SA" sz="1400">
                          <a:effectLst/>
                        </a:rPr>
                        <a:t>هاي قديمي، نياز</a:t>
                      </a:r>
                      <a:r>
                        <a:rPr lang="ar-SA" sz="1200">
                          <a:effectLst/>
                        </a:rPr>
                        <a:t> </a:t>
                      </a:r>
                      <a:r>
                        <a:rPr lang="ar-SA" sz="1400">
                          <a:effectLst/>
                        </a:rPr>
                        <a:t>به</a:t>
                      </a:r>
                      <a:r>
                        <a:rPr lang="ar-SA" sz="1200">
                          <a:effectLst/>
                        </a:rPr>
                        <a:t> </a:t>
                      </a:r>
                      <a:r>
                        <a:rPr lang="ar-SA" sz="1400">
                          <a:effectLst/>
                        </a:rPr>
                        <a:t>آموزش</a:t>
                      </a:r>
                      <a:r>
                        <a:rPr lang="ar-SA" sz="1200">
                          <a:effectLst/>
                        </a:rPr>
                        <a:t> </a:t>
                      </a:r>
                      <a:r>
                        <a:rPr lang="ar-SA" sz="1400">
                          <a:effectLst/>
                        </a:rPr>
                        <a:t>پرسنل</a:t>
                      </a:r>
                      <a:r>
                        <a:rPr lang="ar-SA" sz="1200">
                          <a:effectLst/>
                        </a:rPr>
                        <a:t> </a:t>
                      </a:r>
                      <a:r>
                        <a:rPr lang="ar-SA" sz="1400">
                          <a:effectLst/>
                        </a:rPr>
                        <a:t>براي</a:t>
                      </a:r>
                      <a:r>
                        <a:rPr lang="ar-SA" sz="1200">
                          <a:effectLst/>
                        </a:rPr>
                        <a:t> </a:t>
                      </a:r>
                      <a:r>
                        <a:rPr lang="ar-SA" sz="1400">
                          <a:effectLst/>
                        </a:rPr>
                        <a:t>كار</a:t>
                      </a:r>
                      <a:r>
                        <a:rPr lang="ar-SA" sz="1200">
                          <a:effectLst/>
                        </a:rPr>
                        <a:t> </a:t>
                      </a:r>
                      <a:r>
                        <a:rPr lang="ar-SA" sz="1400">
                          <a:effectLst/>
                        </a:rPr>
                        <a:t>با</a:t>
                      </a:r>
                      <a:r>
                        <a:rPr lang="ar-SA" sz="1200">
                          <a:effectLst/>
                        </a:rPr>
                        <a:t> </a:t>
                      </a:r>
                      <a:r>
                        <a:rPr lang="ar-SA" sz="1400">
                          <a:effectLst/>
                        </a:rPr>
                        <a:t>سيستم</a:t>
                      </a:r>
                      <a:r>
                        <a:rPr lang="ar-SA" sz="1200">
                          <a:effectLst/>
                        </a:rPr>
                        <a:t> </a:t>
                      </a:r>
                      <a:r>
                        <a:rPr lang="ar-SA" sz="1400">
                          <a:effectLst/>
                        </a:rPr>
                        <a:t>جديد،</a:t>
                      </a:r>
                      <a:r>
                        <a:rPr lang="ar-SA" sz="1200">
                          <a:effectLst/>
                        </a:rPr>
                        <a:t> </a:t>
                      </a:r>
                      <a:r>
                        <a:rPr lang="ar-SA" sz="1400">
                          <a:effectLst/>
                        </a:rPr>
                        <a:t>انتظار</a:t>
                      </a:r>
                      <a:r>
                        <a:rPr lang="ar-SA" sz="1200">
                          <a:effectLst/>
                        </a:rPr>
                        <a:t> </a:t>
                      </a:r>
                      <a:r>
                        <a:rPr lang="ar-SA" sz="1400">
                          <a:effectLst/>
                        </a:rPr>
                        <a:t>براي</a:t>
                      </a:r>
                      <a:r>
                        <a:rPr lang="ar-SA" sz="1200">
                          <a:effectLst/>
                        </a:rPr>
                        <a:t> </a:t>
                      </a:r>
                      <a:r>
                        <a:rPr lang="ar-SA" sz="1400">
                          <a:effectLst/>
                        </a:rPr>
                        <a:t>بازگشت سرمايه،</a:t>
                      </a:r>
                      <a:r>
                        <a:rPr lang="ar-SA" sz="1200">
                          <a:effectLst/>
                        </a:rPr>
                        <a:t> </a:t>
                      </a:r>
                      <a:r>
                        <a:rPr lang="ar-SA" sz="1400">
                          <a:effectLst/>
                        </a:rPr>
                        <a:t>انتقال</a:t>
                      </a:r>
                      <a:r>
                        <a:rPr lang="ar-SA" sz="1200">
                          <a:effectLst/>
                        </a:rPr>
                        <a:t> </a:t>
                      </a:r>
                      <a:r>
                        <a:rPr lang="ar-SA" sz="1400">
                          <a:effectLst/>
                        </a:rPr>
                        <a:t>و</a:t>
                      </a:r>
                      <a:r>
                        <a:rPr lang="ar-SA" sz="1200">
                          <a:effectLst/>
                        </a:rPr>
                        <a:t> </a:t>
                      </a:r>
                      <a:r>
                        <a:rPr lang="ar-SA" sz="1400">
                          <a:effectLst/>
                        </a:rPr>
                        <a:t>تبديل</a:t>
                      </a:r>
                      <a:r>
                        <a:rPr lang="ar-SA" sz="1200">
                          <a:effectLst/>
                        </a:rPr>
                        <a:t> </a:t>
                      </a:r>
                      <a:r>
                        <a:rPr lang="ar-SA" sz="1400">
                          <a:effectLst/>
                        </a:rPr>
                        <a:t>داد</a:t>
                      </a:r>
                      <a:r>
                        <a:rPr lang="ar-SA" sz="1200">
                          <a:effectLst/>
                        </a:rPr>
                        <a:t> </a:t>
                      </a:r>
                      <a:r>
                        <a:rPr lang="ar-SA" sz="1400">
                          <a:effectLst/>
                        </a:rPr>
                        <a:t>ههاي</a:t>
                      </a:r>
                      <a:r>
                        <a:rPr lang="ar-SA" sz="1200">
                          <a:effectLst/>
                        </a:rPr>
                        <a:t> </a:t>
                      </a:r>
                      <a:r>
                        <a:rPr lang="ar-SA" sz="1400">
                          <a:effectLst/>
                        </a:rPr>
                        <a:t>موجود</a:t>
                      </a:r>
                      <a:r>
                        <a:rPr lang="ar-SA" sz="1200">
                          <a:effectLst/>
                        </a:rPr>
                        <a:t> </a:t>
                      </a:r>
                      <a:r>
                        <a:rPr lang="ar-SA" sz="1400">
                          <a:effectLst/>
                        </a:rPr>
                        <a:t>در</a:t>
                      </a:r>
                      <a:r>
                        <a:rPr lang="ar-SA" sz="1200">
                          <a:effectLst/>
                        </a:rPr>
                        <a:t> </a:t>
                      </a:r>
                      <a:r>
                        <a:rPr lang="ar-SA" sz="1400">
                          <a:effectLst/>
                        </a:rPr>
                        <a:t>سازمان ها</a:t>
                      </a:r>
                      <a:endParaRPr lang="en-US" sz="1200">
                        <a:effectLst/>
                        <a:latin typeface="Times New Roman"/>
                        <a:ea typeface="Calibri"/>
                        <a:cs typeface="B Nazanin" pitchFamily="2" charset="-78"/>
                      </a:endParaRPr>
                    </a:p>
                  </a:txBody>
                  <a:tcPr marL="68580" marR="68580" marT="0" marB="0" anchor="ctr"/>
                </a:tc>
                <a:tc>
                  <a:txBody>
                    <a:bodyPr/>
                    <a:lstStyle/>
                    <a:p>
                      <a:pPr algn="ctr" rtl="1">
                        <a:lnSpc>
                          <a:spcPct val="115000"/>
                        </a:lnSpc>
                        <a:spcAft>
                          <a:spcPts val="0"/>
                        </a:spcAft>
                      </a:pPr>
                      <a:r>
                        <a:rPr lang="fa-IR" sz="1400" dirty="0" smtClean="0">
                          <a:effectLst/>
                        </a:rPr>
                        <a:t>ناظمی و اورعی (1387)</a:t>
                      </a:r>
                      <a:endParaRPr lang="en-US" sz="1200" dirty="0">
                        <a:effectLst/>
                        <a:latin typeface="Times New Roman"/>
                        <a:ea typeface="Calibri"/>
                        <a:cs typeface="B Nazanin" pitchFamily="2" charset="-78"/>
                      </a:endParaRPr>
                    </a:p>
                  </a:txBody>
                  <a:tcPr marL="68580" marR="68580" marT="0" marB="0" anchor="ctr"/>
                </a:tc>
              </a:tr>
              <a:tr h="1198768">
                <a:tc>
                  <a:txBody>
                    <a:bodyPr/>
                    <a:lstStyle/>
                    <a:p>
                      <a:pPr algn="ctr" rtl="1">
                        <a:lnSpc>
                          <a:spcPct val="115000"/>
                        </a:lnSpc>
                        <a:spcAft>
                          <a:spcPts val="0"/>
                        </a:spcAft>
                      </a:pPr>
                      <a:r>
                        <a:rPr lang="ar-SA" sz="1400" b="0">
                          <a:effectLst/>
                        </a:rPr>
                        <a:t>عوامل</a:t>
                      </a:r>
                      <a:r>
                        <a:rPr lang="ar-SA" sz="1200" b="0">
                          <a:effectLst/>
                        </a:rPr>
                        <a:t> </a:t>
                      </a:r>
                      <a:r>
                        <a:rPr lang="ar-SA" sz="1400" b="0">
                          <a:effectLst/>
                        </a:rPr>
                        <a:t>كليدي</a:t>
                      </a:r>
                      <a:r>
                        <a:rPr lang="ar-SA" sz="1200" b="0">
                          <a:effectLst/>
                        </a:rPr>
                        <a:t> </a:t>
                      </a:r>
                      <a:r>
                        <a:rPr lang="ar-SA" sz="1400" b="0">
                          <a:effectLst/>
                        </a:rPr>
                        <a:t>موفقيت</a:t>
                      </a:r>
                      <a:endParaRPr lang="en-US" sz="1200" b="0">
                        <a:effectLst/>
                        <a:latin typeface="Times New Roman"/>
                        <a:ea typeface="Calibri"/>
                        <a:cs typeface="B Nazanin" pitchFamily="2" charset="-78"/>
                      </a:endParaRPr>
                    </a:p>
                  </a:txBody>
                  <a:tcPr marL="68580" marR="68580" marT="0" marB="0" anchor="ctr"/>
                </a:tc>
                <a:tc>
                  <a:txBody>
                    <a:bodyPr/>
                    <a:lstStyle/>
                    <a:p>
                      <a:pPr algn="ctr" rtl="1">
                        <a:lnSpc>
                          <a:spcPct val="115000"/>
                        </a:lnSpc>
                        <a:spcAft>
                          <a:spcPts val="0"/>
                        </a:spcAft>
                      </a:pPr>
                      <a:r>
                        <a:rPr lang="ar-SA" sz="1400">
                          <a:effectLst/>
                        </a:rPr>
                        <a:t>مديريت</a:t>
                      </a:r>
                      <a:r>
                        <a:rPr lang="ar-SA" sz="1200">
                          <a:effectLst/>
                        </a:rPr>
                        <a:t> </a:t>
                      </a:r>
                      <a:r>
                        <a:rPr lang="ar-SA" sz="1400">
                          <a:effectLst/>
                        </a:rPr>
                        <a:t>تغييرات،</a:t>
                      </a:r>
                      <a:r>
                        <a:rPr lang="ar-SA" sz="1200">
                          <a:effectLst/>
                        </a:rPr>
                        <a:t> </a:t>
                      </a:r>
                      <a:r>
                        <a:rPr lang="ar-SA" sz="1400">
                          <a:effectLst/>
                        </a:rPr>
                        <a:t>مديريت</a:t>
                      </a:r>
                      <a:r>
                        <a:rPr lang="ar-SA" sz="1200">
                          <a:effectLst/>
                        </a:rPr>
                        <a:t> </a:t>
                      </a:r>
                      <a:r>
                        <a:rPr lang="ar-SA" sz="1400">
                          <a:effectLst/>
                        </a:rPr>
                        <a:t>پروژه،</a:t>
                      </a:r>
                      <a:r>
                        <a:rPr lang="ar-SA" sz="1200">
                          <a:effectLst/>
                        </a:rPr>
                        <a:t> </a:t>
                      </a:r>
                      <a:r>
                        <a:rPr lang="ar-SA" sz="1400">
                          <a:effectLst/>
                        </a:rPr>
                        <a:t>تطابق</a:t>
                      </a:r>
                      <a:r>
                        <a:rPr lang="ar-SA" sz="1200">
                          <a:effectLst/>
                        </a:rPr>
                        <a:t> </a:t>
                      </a:r>
                      <a:r>
                        <a:rPr lang="ar-SA" sz="1400">
                          <a:effectLst/>
                        </a:rPr>
                        <a:t>بسته</a:t>
                      </a:r>
                      <a:r>
                        <a:rPr lang="ar-SA" sz="1200">
                          <a:effectLst/>
                        </a:rPr>
                        <a:t> </a:t>
                      </a:r>
                      <a:r>
                        <a:rPr lang="ar-SA" sz="1400">
                          <a:effectLst/>
                        </a:rPr>
                        <a:t>نرم</a:t>
                      </a:r>
                      <a:r>
                        <a:rPr lang="ar-SA" sz="1200">
                          <a:effectLst/>
                        </a:rPr>
                        <a:t> </a:t>
                      </a:r>
                      <a:r>
                        <a:rPr lang="ar-SA" sz="1400">
                          <a:effectLst/>
                        </a:rPr>
                        <a:t>نرمافزاري</a:t>
                      </a:r>
                      <a:r>
                        <a:rPr lang="ar-SA" sz="1200">
                          <a:effectLst/>
                        </a:rPr>
                        <a:t> </a:t>
                      </a:r>
                      <a:r>
                        <a:rPr lang="ar-SA" sz="1400">
                          <a:effectLst/>
                        </a:rPr>
                        <a:t>با</a:t>
                      </a:r>
                      <a:r>
                        <a:rPr lang="ar-SA" sz="1200">
                          <a:effectLst/>
                        </a:rPr>
                        <a:t> </a:t>
                      </a:r>
                      <a:r>
                        <a:rPr lang="ar-SA" sz="1400">
                          <a:effectLst/>
                        </a:rPr>
                        <a:t>نيازها، آمادگي</a:t>
                      </a:r>
                      <a:r>
                        <a:rPr lang="ar-SA" sz="1200">
                          <a:effectLst/>
                        </a:rPr>
                        <a:t> </a:t>
                      </a:r>
                      <a:r>
                        <a:rPr lang="ar-SA" sz="1400">
                          <a:effectLst/>
                        </a:rPr>
                        <a:t>افراد</a:t>
                      </a:r>
                      <a:r>
                        <a:rPr lang="ar-SA" sz="1200">
                          <a:effectLst/>
                        </a:rPr>
                        <a:t> </a:t>
                      </a:r>
                      <a:r>
                        <a:rPr lang="ar-SA" sz="1400">
                          <a:effectLst/>
                        </a:rPr>
                        <a:t>و</a:t>
                      </a:r>
                      <a:r>
                        <a:rPr lang="ar-SA" sz="1200">
                          <a:effectLst/>
                        </a:rPr>
                        <a:t> </a:t>
                      </a:r>
                      <a:r>
                        <a:rPr lang="ar-SA" sz="1400">
                          <a:effectLst/>
                        </a:rPr>
                        <a:t>سازمان</a:t>
                      </a:r>
                      <a:r>
                        <a:rPr lang="ar-SA" sz="1200">
                          <a:effectLst/>
                        </a:rPr>
                        <a:t> </a:t>
                      </a:r>
                      <a:r>
                        <a:rPr lang="ar-SA" sz="1400">
                          <a:effectLst/>
                        </a:rPr>
                        <a:t>براي</a:t>
                      </a:r>
                      <a:r>
                        <a:rPr lang="ar-SA" sz="1200">
                          <a:effectLst/>
                        </a:rPr>
                        <a:t> </a:t>
                      </a:r>
                      <a:r>
                        <a:rPr lang="ar-SA" sz="1400">
                          <a:effectLst/>
                        </a:rPr>
                        <a:t>تغيير،</a:t>
                      </a:r>
                      <a:r>
                        <a:rPr lang="ar-SA" sz="1200">
                          <a:effectLst/>
                        </a:rPr>
                        <a:t> </a:t>
                      </a:r>
                      <a:r>
                        <a:rPr lang="ar-SA" sz="1400">
                          <a:effectLst/>
                        </a:rPr>
                        <a:t>پشتيباني</a:t>
                      </a:r>
                      <a:r>
                        <a:rPr lang="ar-SA" sz="1200">
                          <a:effectLst/>
                        </a:rPr>
                        <a:t> </a:t>
                      </a:r>
                      <a:r>
                        <a:rPr lang="ar-SA" sz="1400">
                          <a:effectLst/>
                        </a:rPr>
                        <a:t>مديريت،</a:t>
                      </a:r>
                      <a:r>
                        <a:rPr lang="ar-SA" sz="1200">
                          <a:effectLst/>
                        </a:rPr>
                        <a:t> </a:t>
                      </a:r>
                      <a:r>
                        <a:rPr lang="ar-SA" sz="1400">
                          <a:effectLst/>
                        </a:rPr>
                        <a:t>آموزش،</a:t>
                      </a:r>
                      <a:r>
                        <a:rPr lang="ar-SA" sz="1200">
                          <a:effectLst/>
                        </a:rPr>
                        <a:t> </a:t>
                      </a:r>
                      <a:r>
                        <a:rPr lang="ar-SA" sz="1400">
                          <a:effectLst/>
                        </a:rPr>
                        <a:t>تطابق</a:t>
                      </a:r>
                      <a:r>
                        <a:rPr lang="ar-SA" sz="1200">
                          <a:effectLst/>
                        </a:rPr>
                        <a:t> </a:t>
                      </a:r>
                      <a:r>
                        <a:rPr lang="ar-SA" sz="1400">
                          <a:effectLst/>
                        </a:rPr>
                        <a:t>با قوانين</a:t>
                      </a:r>
                      <a:r>
                        <a:rPr lang="ar-SA" sz="1200">
                          <a:effectLst/>
                        </a:rPr>
                        <a:t> </a:t>
                      </a:r>
                      <a:r>
                        <a:rPr lang="ar-SA" sz="1400">
                          <a:effectLst/>
                        </a:rPr>
                        <a:t>و</a:t>
                      </a:r>
                      <a:r>
                        <a:rPr lang="ar-SA" sz="1200">
                          <a:effectLst/>
                        </a:rPr>
                        <a:t> </a:t>
                      </a:r>
                      <a:r>
                        <a:rPr lang="ar-SA" sz="1400">
                          <a:effectLst/>
                        </a:rPr>
                        <a:t>مقررات</a:t>
                      </a:r>
                      <a:r>
                        <a:rPr lang="ar-SA" sz="1200">
                          <a:effectLst/>
                        </a:rPr>
                        <a:t> </a:t>
                      </a:r>
                      <a:r>
                        <a:rPr lang="ar-SA" sz="1400">
                          <a:effectLst/>
                        </a:rPr>
                        <a:t>داخلي،</a:t>
                      </a:r>
                      <a:r>
                        <a:rPr lang="ar-SA" sz="1200">
                          <a:effectLst/>
                        </a:rPr>
                        <a:t> </a:t>
                      </a:r>
                      <a:r>
                        <a:rPr lang="ar-SA" sz="1400">
                          <a:effectLst/>
                        </a:rPr>
                        <a:t>تست</a:t>
                      </a:r>
                      <a:r>
                        <a:rPr lang="ar-SA" sz="1200">
                          <a:effectLst/>
                        </a:rPr>
                        <a:t> </a:t>
                      </a:r>
                      <a:r>
                        <a:rPr lang="ar-SA" sz="1400">
                          <a:effectLst/>
                        </a:rPr>
                        <a:t>و</a:t>
                      </a:r>
                      <a:r>
                        <a:rPr lang="ar-SA" sz="1200">
                          <a:effectLst/>
                        </a:rPr>
                        <a:t> </a:t>
                      </a:r>
                      <a:r>
                        <a:rPr lang="ar-SA" sz="1400">
                          <a:effectLst/>
                        </a:rPr>
                        <a:t>قابليت</a:t>
                      </a:r>
                      <a:r>
                        <a:rPr lang="ar-SA" sz="1200">
                          <a:effectLst/>
                        </a:rPr>
                        <a:t> </a:t>
                      </a:r>
                      <a:r>
                        <a:rPr lang="ar-SA" sz="1400">
                          <a:effectLst/>
                        </a:rPr>
                        <a:t>اطمينان</a:t>
                      </a:r>
                      <a:r>
                        <a:rPr lang="ar-SA" sz="1200">
                          <a:effectLst/>
                        </a:rPr>
                        <a:t> </a:t>
                      </a:r>
                      <a:r>
                        <a:rPr lang="ar-SA" sz="1400">
                          <a:effectLst/>
                        </a:rPr>
                        <a:t>سيستم،</a:t>
                      </a:r>
                      <a:r>
                        <a:rPr lang="ar-SA" sz="1200">
                          <a:effectLst/>
                        </a:rPr>
                        <a:t> </a:t>
                      </a:r>
                      <a:r>
                        <a:rPr lang="ar-SA" sz="1400">
                          <a:effectLst/>
                        </a:rPr>
                        <a:t>تغيير</a:t>
                      </a:r>
                      <a:r>
                        <a:rPr lang="ar-SA" sz="1200">
                          <a:effectLst/>
                        </a:rPr>
                        <a:t> </a:t>
                      </a:r>
                      <a:r>
                        <a:rPr lang="ar-SA" sz="1400">
                          <a:effectLst/>
                        </a:rPr>
                        <a:t>در نرم</a:t>
                      </a:r>
                      <a:r>
                        <a:rPr lang="ar-SA" sz="1200">
                          <a:effectLst/>
                        </a:rPr>
                        <a:t> </a:t>
                      </a:r>
                      <a:r>
                        <a:rPr lang="ar-SA" sz="1400">
                          <a:effectLst/>
                        </a:rPr>
                        <a:t>افزار،</a:t>
                      </a:r>
                      <a:r>
                        <a:rPr lang="ar-SA" sz="1200">
                          <a:effectLst/>
                        </a:rPr>
                        <a:t> </a:t>
                      </a:r>
                      <a:r>
                        <a:rPr lang="ar-SA" sz="1400">
                          <a:effectLst/>
                        </a:rPr>
                        <a:t>تعريف</a:t>
                      </a:r>
                      <a:r>
                        <a:rPr lang="ar-SA" sz="1200">
                          <a:effectLst/>
                        </a:rPr>
                        <a:t> </a:t>
                      </a:r>
                      <a:r>
                        <a:rPr lang="ar-SA" sz="1400">
                          <a:effectLst/>
                        </a:rPr>
                        <a:t>اهداف</a:t>
                      </a:r>
                      <a:r>
                        <a:rPr lang="ar-SA" sz="1200">
                          <a:effectLst/>
                        </a:rPr>
                        <a:t> </a:t>
                      </a:r>
                      <a:r>
                        <a:rPr lang="ar-SA" sz="1400">
                          <a:effectLst/>
                        </a:rPr>
                        <a:t>به</a:t>
                      </a:r>
                      <a:r>
                        <a:rPr lang="ar-SA" sz="1200">
                          <a:effectLst/>
                        </a:rPr>
                        <a:t> </a:t>
                      </a:r>
                      <a:r>
                        <a:rPr lang="ar-SA" sz="1400">
                          <a:effectLst/>
                        </a:rPr>
                        <a:t>شكل</a:t>
                      </a:r>
                      <a:r>
                        <a:rPr lang="ar-SA" sz="1200">
                          <a:effectLst/>
                        </a:rPr>
                        <a:t> </a:t>
                      </a:r>
                      <a:r>
                        <a:rPr lang="ar-SA" sz="1400">
                          <a:effectLst/>
                        </a:rPr>
                        <a:t>دقيق</a:t>
                      </a:r>
                      <a:endParaRPr lang="en-US" sz="1200">
                        <a:effectLst/>
                        <a:latin typeface="Times New Roman"/>
                        <a:ea typeface="Calibri"/>
                        <a:cs typeface="B Nazanin" pitchFamily="2" charset="-78"/>
                      </a:endParaRPr>
                    </a:p>
                  </a:txBody>
                  <a:tcPr marL="68580" marR="68580" marT="0" marB="0" anchor="ctr"/>
                </a:tc>
                <a:tc>
                  <a:txBody>
                    <a:bodyPr/>
                    <a:lstStyle/>
                    <a:p>
                      <a:pPr algn="ctr" rtl="1">
                        <a:lnSpc>
                          <a:spcPct val="115000"/>
                        </a:lnSpc>
                        <a:spcAft>
                          <a:spcPts val="0"/>
                        </a:spcAft>
                      </a:pPr>
                      <a:r>
                        <a:rPr lang="fa-IR" sz="1400" dirty="0" smtClean="0">
                          <a:effectLst/>
                        </a:rPr>
                        <a:t>عمل نیک و همکاران</a:t>
                      </a:r>
                      <a:r>
                        <a:rPr lang="fa-IR" sz="1400" baseline="0" dirty="0" smtClean="0">
                          <a:effectLst/>
                        </a:rPr>
                        <a:t> </a:t>
                      </a:r>
                      <a:r>
                        <a:rPr lang="fa-IR" sz="1400" dirty="0" smtClean="0">
                          <a:effectLst/>
                        </a:rPr>
                        <a:t>(1389)</a:t>
                      </a:r>
                      <a:endParaRPr lang="en-US" sz="1200" dirty="0">
                        <a:effectLst/>
                        <a:latin typeface="Times New Roman"/>
                        <a:ea typeface="Calibri"/>
                        <a:cs typeface="B Nazanin" pitchFamily="2" charset="-78"/>
                      </a:endParaRPr>
                    </a:p>
                  </a:txBody>
                  <a:tcPr marL="68580" marR="68580" marT="0" marB="0" anchor="ctr"/>
                </a:tc>
              </a:tr>
              <a:tr h="586962">
                <a:tc>
                  <a:txBody>
                    <a:bodyPr/>
                    <a:lstStyle/>
                    <a:p>
                      <a:pPr algn="ctr" rtl="1">
                        <a:lnSpc>
                          <a:spcPct val="115000"/>
                        </a:lnSpc>
                        <a:spcAft>
                          <a:spcPts val="0"/>
                        </a:spcAft>
                      </a:pPr>
                      <a:r>
                        <a:rPr lang="fa-IR" sz="1400" b="0">
                          <a:effectLst/>
                        </a:rPr>
                        <a:t>معیار گزینش سیستم</a:t>
                      </a:r>
                      <a:endParaRPr lang="en-US" sz="1200" b="0">
                        <a:effectLst/>
                        <a:latin typeface="Times New Roman"/>
                        <a:ea typeface="Calibri"/>
                        <a:cs typeface="B Nazanin" pitchFamily="2" charset="-78"/>
                      </a:endParaRPr>
                    </a:p>
                  </a:txBody>
                  <a:tcPr marL="68580" marR="68580" marT="0" marB="0" anchor="ctr"/>
                </a:tc>
                <a:tc>
                  <a:txBody>
                    <a:bodyPr/>
                    <a:lstStyle/>
                    <a:p>
                      <a:pPr algn="ctr" rtl="1">
                        <a:lnSpc>
                          <a:spcPct val="115000"/>
                        </a:lnSpc>
                        <a:spcAft>
                          <a:spcPts val="0"/>
                        </a:spcAft>
                      </a:pPr>
                      <a:r>
                        <a:rPr lang="ar-SA" sz="1400">
                          <a:effectLst/>
                        </a:rPr>
                        <a:t>امنيت</a:t>
                      </a:r>
                      <a:r>
                        <a:rPr lang="ar-SA" sz="1200">
                          <a:effectLst/>
                        </a:rPr>
                        <a:t> </a:t>
                      </a:r>
                      <a:r>
                        <a:rPr lang="ar-SA" sz="1400">
                          <a:effectLst/>
                        </a:rPr>
                        <a:t>و</a:t>
                      </a:r>
                      <a:r>
                        <a:rPr lang="ar-SA" sz="1200">
                          <a:effectLst/>
                        </a:rPr>
                        <a:t> </a:t>
                      </a:r>
                      <a:r>
                        <a:rPr lang="ar-SA" sz="1400">
                          <a:effectLst/>
                        </a:rPr>
                        <a:t>قوانين</a:t>
                      </a:r>
                      <a:r>
                        <a:rPr lang="ar-SA" sz="1200">
                          <a:effectLst/>
                        </a:rPr>
                        <a:t> </a:t>
                      </a:r>
                      <a:r>
                        <a:rPr lang="ar-SA" sz="1400">
                          <a:effectLst/>
                        </a:rPr>
                        <a:t>امنيتي،</a:t>
                      </a:r>
                      <a:r>
                        <a:rPr lang="ar-SA" sz="1200">
                          <a:effectLst/>
                        </a:rPr>
                        <a:t> </a:t>
                      </a:r>
                      <a:r>
                        <a:rPr lang="ar-SA" sz="1400">
                          <a:effectLst/>
                        </a:rPr>
                        <a:t>قابليت</a:t>
                      </a:r>
                      <a:r>
                        <a:rPr lang="ar-SA" sz="1200">
                          <a:effectLst/>
                        </a:rPr>
                        <a:t> </a:t>
                      </a:r>
                      <a:r>
                        <a:rPr lang="ar-SA" sz="1400">
                          <a:effectLst/>
                        </a:rPr>
                        <a:t>نگهداشت،</a:t>
                      </a:r>
                      <a:r>
                        <a:rPr lang="ar-SA" sz="1200">
                          <a:effectLst/>
                        </a:rPr>
                        <a:t> </a:t>
                      </a:r>
                      <a:r>
                        <a:rPr lang="ar-SA" sz="1400">
                          <a:effectLst/>
                        </a:rPr>
                        <a:t>قابليت</a:t>
                      </a:r>
                      <a:r>
                        <a:rPr lang="ar-SA" sz="1200">
                          <a:effectLst/>
                        </a:rPr>
                        <a:t> </a:t>
                      </a:r>
                      <a:r>
                        <a:rPr lang="ar-SA" sz="1400">
                          <a:effectLst/>
                        </a:rPr>
                        <a:t>اطمينان،</a:t>
                      </a:r>
                      <a:r>
                        <a:rPr lang="ar-SA" sz="1200">
                          <a:effectLst/>
                        </a:rPr>
                        <a:t> </a:t>
                      </a:r>
                      <a:r>
                        <a:rPr lang="ar-SA" sz="1400">
                          <a:effectLst/>
                        </a:rPr>
                        <a:t>سهولت استفاده،</a:t>
                      </a:r>
                      <a:r>
                        <a:rPr lang="ar-SA" sz="1200">
                          <a:effectLst/>
                        </a:rPr>
                        <a:t> </a:t>
                      </a:r>
                      <a:r>
                        <a:rPr lang="ar-SA" sz="1400">
                          <a:effectLst/>
                        </a:rPr>
                        <a:t>كيفيت</a:t>
                      </a:r>
                      <a:r>
                        <a:rPr lang="ar-SA" sz="1200">
                          <a:effectLst/>
                        </a:rPr>
                        <a:t> </a:t>
                      </a:r>
                      <a:r>
                        <a:rPr lang="ar-SA" sz="1400">
                          <a:effectLst/>
                        </a:rPr>
                        <a:t>مستن</a:t>
                      </a:r>
                      <a:r>
                        <a:rPr lang="ar-SA" sz="1200">
                          <a:effectLst/>
                        </a:rPr>
                        <a:t> </a:t>
                      </a:r>
                      <a:r>
                        <a:rPr lang="ar-SA" sz="1400">
                          <a:effectLst/>
                        </a:rPr>
                        <a:t>دسازي</a:t>
                      </a:r>
                      <a:endParaRPr lang="en-US" sz="1200">
                        <a:effectLst/>
                        <a:latin typeface="Times New Roman"/>
                        <a:ea typeface="Calibri"/>
                        <a:cs typeface="B Nazanin" pitchFamily="2" charset="-78"/>
                      </a:endParaRPr>
                    </a:p>
                  </a:txBody>
                  <a:tcPr marL="68580" marR="68580" marT="0" marB="0" anchor="ctr"/>
                </a:tc>
                <a:tc>
                  <a:txBody>
                    <a:bodyPr/>
                    <a:lstStyle/>
                    <a:p>
                      <a:pPr algn="ctr" rtl="1">
                        <a:lnSpc>
                          <a:spcPct val="115000"/>
                        </a:lnSpc>
                        <a:spcAft>
                          <a:spcPts val="0"/>
                        </a:spcAft>
                      </a:pPr>
                      <a:r>
                        <a:rPr lang="fa-IR" sz="1400" dirty="0" smtClean="0">
                          <a:effectLst/>
                        </a:rPr>
                        <a:t>ناصری و افسر</a:t>
                      </a:r>
                      <a:r>
                        <a:rPr lang="fa-IR" sz="1400" baseline="0" dirty="0" smtClean="0">
                          <a:effectLst/>
                        </a:rPr>
                        <a:t> (1390)</a:t>
                      </a:r>
                      <a:endParaRPr lang="en-US" sz="1200" dirty="0">
                        <a:effectLst/>
                        <a:latin typeface="Times New Roman"/>
                        <a:ea typeface="Calibri"/>
                        <a:cs typeface="B Nazanin" pitchFamily="2" charset="-78"/>
                      </a:endParaRPr>
                    </a:p>
                  </a:txBody>
                  <a:tcPr marL="68580" marR="68580" marT="0" marB="0" anchor="ctr"/>
                </a:tc>
              </a:tr>
              <a:tr h="498933">
                <a:tc>
                  <a:txBody>
                    <a:bodyPr/>
                    <a:lstStyle/>
                    <a:p>
                      <a:pPr algn="ctr" rtl="1">
                        <a:lnSpc>
                          <a:spcPct val="115000"/>
                        </a:lnSpc>
                        <a:spcAft>
                          <a:spcPts val="0"/>
                        </a:spcAft>
                      </a:pPr>
                      <a:r>
                        <a:rPr lang="ar-SA" sz="1400" b="0" dirty="0">
                          <a:effectLst/>
                        </a:rPr>
                        <a:t>معيار</a:t>
                      </a:r>
                      <a:r>
                        <a:rPr lang="ar-SA" sz="1200" b="0" dirty="0">
                          <a:effectLst/>
                        </a:rPr>
                        <a:t> </a:t>
                      </a:r>
                      <a:r>
                        <a:rPr lang="ar-SA" sz="1400" b="0" dirty="0">
                          <a:effectLst/>
                        </a:rPr>
                        <a:t>گزينش</a:t>
                      </a:r>
                      <a:r>
                        <a:rPr lang="ar-SA" sz="1200" b="0" dirty="0">
                          <a:effectLst/>
                        </a:rPr>
                        <a:t> </a:t>
                      </a:r>
                      <a:r>
                        <a:rPr lang="ar-SA" sz="1400" b="0" dirty="0">
                          <a:effectLst/>
                        </a:rPr>
                        <a:t>عرضه</a:t>
                      </a:r>
                      <a:r>
                        <a:rPr lang="ar-SA" sz="1200" b="0" dirty="0">
                          <a:effectLst/>
                        </a:rPr>
                        <a:t> </a:t>
                      </a:r>
                      <a:r>
                        <a:rPr lang="ar-SA" sz="1400" b="0" dirty="0">
                          <a:effectLst/>
                        </a:rPr>
                        <a:t>كننده</a:t>
                      </a:r>
                      <a:endParaRPr lang="en-US" sz="1200" b="0" dirty="0">
                        <a:effectLst/>
                        <a:latin typeface="Times New Roman"/>
                        <a:ea typeface="Calibri"/>
                        <a:cs typeface="B Nazanin" pitchFamily="2" charset="-78"/>
                      </a:endParaRPr>
                    </a:p>
                  </a:txBody>
                  <a:tcPr marL="68580" marR="68580" marT="0" marB="0" anchor="ctr"/>
                </a:tc>
                <a:tc>
                  <a:txBody>
                    <a:bodyPr/>
                    <a:lstStyle/>
                    <a:p>
                      <a:pPr algn="ctr" rtl="1">
                        <a:lnSpc>
                          <a:spcPct val="115000"/>
                        </a:lnSpc>
                        <a:spcAft>
                          <a:spcPts val="0"/>
                        </a:spcAft>
                      </a:pPr>
                      <a:r>
                        <a:rPr lang="ar-SA" sz="1400" dirty="0">
                          <a:effectLst/>
                        </a:rPr>
                        <a:t>شهرت،</a:t>
                      </a:r>
                      <a:r>
                        <a:rPr lang="ar-SA" sz="1200" dirty="0">
                          <a:effectLst/>
                        </a:rPr>
                        <a:t> </a:t>
                      </a:r>
                      <a:r>
                        <a:rPr lang="ar-SA" sz="1400" dirty="0">
                          <a:effectLst/>
                        </a:rPr>
                        <a:t>توانايي</a:t>
                      </a:r>
                      <a:r>
                        <a:rPr lang="ar-SA" sz="1200" dirty="0">
                          <a:effectLst/>
                        </a:rPr>
                        <a:t> </a:t>
                      </a:r>
                      <a:r>
                        <a:rPr lang="ar-SA" sz="1400" dirty="0">
                          <a:effectLst/>
                        </a:rPr>
                        <a:t>فني،</a:t>
                      </a:r>
                      <a:r>
                        <a:rPr lang="ar-SA" sz="1200" dirty="0">
                          <a:effectLst/>
                        </a:rPr>
                        <a:t> </a:t>
                      </a:r>
                      <a:r>
                        <a:rPr lang="ar-SA" sz="1400" dirty="0">
                          <a:effectLst/>
                        </a:rPr>
                        <a:t>خدمات</a:t>
                      </a:r>
                      <a:r>
                        <a:rPr lang="ar-SA" sz="1200" dirty="0">
                          <a:effectLst/>
                        </a:rPr>
                        <a:t> </a:t>
                      </a:r>
                      <a:r>
                        <a:rPr lang="ar-SA" sz="1400" dirty="0">
                          <a:effectLst/>
                        </a:rPr>
                        <a:t>پشتيباني</a:t>
                      </a:r>
                      <a:endParaRPr lang="en-US" sz="1200" dirty="0">
                        <a:effectLst/>
                        <a:latin typeface="Times New Roman"/>
                        <a:ea typeface="Calibri"/>
                        <a:cs typeface="B Nazanin" pitchFamily="2" charset="-78"/>
                      </a:endParaRPr>
                    </a:p>
                  </a:txBody>
                  <a:tcPr marL="68580" marR="68580" marT="0" marB="0" anchor="ctr"/>
                </a:tc>
                <a:tc>
                  <a:txBody>
                    <a:bodyPr/>
                    <a:lstStyle/>
                    <a:p>
                      <a:pPr algn="ctr" rtl="1">
                        <a:lnSpc>
                          <a:spcPct val="115000"/>
                        </a:lnSpc>
                        <a:spcAft>
                          <a:spcPts val="0"/>
                        </a:spcAft>
                      </a:pPr>
                      <a:r>
                        <a:rPr lang="fa-IR" sz="1400" dirty="0" smtClean="0">
                          <a:effectLst/>
                        </a:rPr>
                        <a:t>وی و همکاران (2005)</a:t>
                      </a:r>
                      <a:endParaRPr lang="en-US" sz="1200" dirty="0">
                        <a:effectLst/>
                        <a:latin typeface="Times New Roman"/>
                        <a:ea typeface="Calibri"/>
                        <a:cs typeface="B Nazanin" pitchFamily="2" charset="-78"/>
                      </a:endParaRPr>
                    </a:p>
                  </a:txBody>
                  <a:tcPr marL="68580" marR="68580" marT="0" marB="0" anchor="ctr"/>
                </a:tc>
              </a:tr>
            </a:tbl>
          </a:graphicData>
        </a:graphic>
      </p:graphicFrame>
    </p:spTree>
    <p:extLst>
      <p:ext uri="{BB962C8B-B14F-4D97-AF65-F5344CB8AC3E}">
        <p14:creationId xmlns:p14="http://schemas.microsoft.com/office/powerpoint/2010/main" val="101779549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animEffect transition="in" filter="fade">
                                      <p:cBhvr>
                                        <p:cTn id="11" dur="1000"/>
                                        <p:tgtEl>
                                          <p:spTgt spid="11">
                                            <p:txEl>
                                              <p:pRg st="1" end="1"/>
                                            </p:txEl>
                                          </p:spTgt>
                                        </p:tgtEl>
                                      </p:cBhvr>
                                    </p:animEffect>
                                    <p:anim calcmode="lin" valueType="num">
                                      <p:cBhvr>
                                        <p:cTn id="12"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11">
                                            <p:txEl>
                                              <p:pRg st="2" end="2"/>
                                            </p:txEl>
                                          </p:spTgt>
                                        </p:tgtEl>
                                        <p:attrNameLst>
                                          <p:attrName>style.visibility</p:attrName>
                                        </p:attrNameLst>
                                      </p:cBhvr>
                                      <p:to>
                                        <p:strVal val="visible"/>
                                      </p:to>
                                    </p:set>
                                    <p:animEffect transition="in" filter="fade">
                                      <p:cBhvr>
                                        <p:cTn id="18" dur="1000"/>
                                        <p:tgtEl>
                                          <p:spTgt spid="11">
                                            <p:txEl>
                                              <p:pRg st="2" end="2"/>
                                            </p:txEl>
                                          </p:spTgt>
                                        </p:tgtEl>
                                      </p:cBhvr>
                                    </p:animEffect>
                                    <p:anim calcmode="lin" valueType="num">
                                      <p:cBhvr>
                                        <p:cTn id="19"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1000"/>
                                        <p:tgtEl>
                                          <p:spTgt spid="3"/>
                                        </p:tgtEl>
                                      </p:cBhvr>
                                    </p:animEffect>
                                    <p:anim calcmode="lin" valueType="num">
                                      <p:cBhvr>
                                        <p:cTn id="26" dur="1000" fill="hold"/>
                                        <p:tgtEl>
                                          <p:spTgt spid="3"/>
                                        </p:tgtEl>
                                        <p:attrNameLst>
                                          <p:attrName>ppt_x</p:attrName>
                                        </p:attrNameLst>
                                      </p:cBhvr>
                                      <p:tavLst>
                                        <p:tav tm="0">
                                          <p:val>
                                            <p:strVal val="#ppt_x"/>
                                          </p:val>
                                        </p:tav>
                                        <p:tav tm="100000">
                                          <p:val>
                                            <p:strVal val="#ppt_x"/>
                                          </p:val>
                                        </p:tav>
                                      </p:tavLst>
                                    </p:anim>
                                    <p:anim calcmode="lin" valueType="num">
                                      <p:cBhvr>
                                        <p:cTn id="2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85800" y="381000"/>
            <a:ext cx="7772400" cy="2012859"/>
          </a:xfrm>
          <a:prstGeom prst="rect">
            <a:avLst/>
          </a:prstGeom>
          <a:noFill/>
        </p:spPr>
        <p:txBody>
          <a:bodyPr wrap="square" rtlCol="0">
            <a:spAutoFit/>
          </a:bodyPr>
          <a:lstStyle/>
          <a:p>
            <a:pPr algn="just" rtl="1">
              <a:lnSpc>
                <a:spcPct val="120000"/>
              </a:lnSpc>
            </a:pPr>
            <a:r>
              <a:rPr lang="fa-IR" sz="2800" b="1" dirty="0">
                <a:solidFill>
                  <a:srgbClr val="FFC000"/>
                </a:solidFill>
                <a:cs typeface="B Nazanin" pitchFamily="2" charset="-78"/>
              </a:rPr>
              <a:t>مدل مفهومي </a:t>
            </a:r>
            <a:r>
              <a:rPr lang="fa-IR" sz="2800" b="1" dirty="0" smtClean="0">
                <a:solidFill>
                  <a:srgbClr val="FFC000"/>
                </a:solidFill>
                <a:cs typeface="B Nazanin" pitchFamily="2" charset="-78"/>
              </a:rPr>
              <a:t>پژوهش</a:t>
            </a:r>
          </a:p>
          <a:p>
            <a:pPr algn="just" rtl="1">
              <a:lnSpc>
                <a:spcPct val="120000"/>
              </a:lnSpc>
            </a:pPr>
            <a:r>
              <a:rPr lang="fa-IR" dirty="0">
                <a:cs typeface="B Nazanin" pitchFamily="2" charset="-78"/>
              </a:rPr>
              <a:t>در اين پژوهش ابعاد پياده سازي اين سيستم ها در شش محور اصلي بررسي دقيق شده است. بي گمان توجه به اين شش محور اصلي قبل از پياده سازي اين سيستم ها مي تواند به اجراي هرچه موفق تر آنها در عمل منجر شود. بر اين اساس و با در نظر گرفتن ابعاد اصلي در پياده سازي سيستم ها مدل مفهومي پژوهش در قالب نمودار زير مطرح مي شود</a:t>
            </a:r>
            <a:r>
              <a:rPr lang="fa-IR" dirty="0" smtClean="0">
                <a:cs typeface="B Nazanin" pitchFamily="2" charset="-78"/>
              </a:rPr>
              <a:t>.</a:t>
            </a:r>
          </a:p>
        </p:txBody>
      </p:sp>
      <p:graphicFrame>
        <p:nvGraphicFramePr>
          <p:cNvPr id="4" name="Diagram 3"/>
          <p:cNvGraphicFramePr/>
          <p:nvPr>
            <p:extLst>
              <p:ext uri="{D42A27DB-BD31-4B8C-83A1-F6EECF244321}">
                <p14:modId xmlns:p14="http://schemas.microsoft.com/office/powerpoint/2010/main" val="989429387"/>
              </p:ext>
            </p:extLst>
          </p:nvPr>
        </p:nvGraphicFramePr>
        <p:xfrm>
          <a:off x="1219200" y="2375082"/>
          <a:ext cx="6553200" cy="42543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103482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animEffect transition="in" filter="fade">
                                      <p:cBhvr>
                                        <p:cTn id="11" dur="1000"/>
                                        <p:tgtEl>
                                          <p:spTgt spid="11">
                                            <p:txEl>
                                              <p:pRg st="1" end="1"/>
                                            </p:txEl>
                                          </p:spTgt>
                                        </p:tgtEl>
                                      </p:cBhvr>
                                    </p:animEffect>
                                    <p:anim calcmode="lin" valueType="num">
                                      <p:cBhvr>
                                        <p:cTn id="12"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1000"/>
                                        <p:tgtEl>
                                          <p:spTgt spid="4"/>
                                        </p:tgtEl>
                                      </p:cBhvr>
                                    </p:animEffect>
                                    <p:anim calcmode="lin" valueType="num">
                                      <p:cBhvr>
                                        <p:cTn id="19" dur="1000" fill="hold"/>
                                        <p:tgtEl>
                                          <p:spTgt spid="4"/>
                                        </p:tgtEl>
                                        <p:attrNameLst>
                                          <p:attrName>ppt_x</p:attrName>
                                        </p:attrNameLst>
                                      </p:cBhvr>
                                      <p:tavLst>
                                        <p:tav tm="0">
                                          <p:val>
                                            <p:strVal val="#ppt_x"/>
                                          </p:val>
                                        </p:tav>
                                        <p:tav tm="100000">
                                          <p:val>
                                            <p:strVal val="#ppt_x"/>
                                          </p:val>
                                        </p:tav>
                                      </p:tavLst>
                                    </p:anim>
                                    <p:anim calcmode="lin" valueType="num">
                                      <p:cBhvr>
                                        <p:cTn id="2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85800" y="381000"/>
            <a:ext cx="7772400" cy="6260175"/>
          </a:xfrm>
          <a:prstGeom prst="rect">
            <a:avLst/>
          </a:prstGeom>
          <a:noFill/>
        </p:spPr>
        <p:txBody>
          <a:bodyPr wrap="square" rtlCol="0">
            <a:spAutoFit/>
          </a:bodyPr>
          <a:lstStyle/>
          <a:p>
            <a:pPr algn="just" rtl="1">
              <a:lnSpc>
                <a:spcPct val="120000"/>
              </a:lnSpc>
            </a:pPr>
            <a:r>
              <a:rPr lang="fa-IR" sz="2800" b="1" dirty="0">
                <a:solidFill>
                  <a:srgbClr val="FFC000"/>
                </a:solidFill>
                <a:cs typeface="B Nazanin" pitchFamily="2" charset="-78"/>
              </a:rPr>
              <a:t>روش پژوهش</a:t>
            </a:r>
          </a:p>
          <a:p>
            <a:pPr algn="just" rtl="1">
              <a:lnSpc>
                <a:spcPct val="120000"/>
              </a:lnSpc>
            </a:pPr>
            <a:r>
              <a:rPr lang="fa-IR" dirty="0">
                <a:cs typeface="B Nazanin" pitchFamily="2" charset="-78"/>
              </a:rPr>
              <a:t>جامعه ي آماري اين پژوهش شامل شركت هايي است كه در كشور ايران سيستم برنامه ريزي منابع سازمان يا سيستم مديريت ارتباط با مشتري را پياده سازي كرده اند كه در اين شركت ها نيز مديران فناوري اطلاعات يا مديران عالي براي پاسخ گويي به سؤال هاي  پژوهش انتخاب شده اند.</a:t>
            </a:r>
          </a:p>
          <a:p>
            <a:pPr algn="just" rtl="1">
              <a:lnSpc>
                <a:spcPct val="120000"/>
              </a:lnSpc>
            </a:pPr>
            <a:r>
              <a:rPr lang="fa-IR" dirty="0" smtClean="0">
                <a:cs typeface="B Nazanin" pitchFamily="2" charset="-78"/>
              </a:rPr>
              <a:t>پرسشنامه </a:t>
            </a:r>
            <a:r>
              <a:rPr lang="fa-IR" dirty="0">
                <a:cs typeface="B Nazanin" pitchFamily="2" charset="-78"/>
              </a:rPr>
              <a:t>ي پژوهش حاضر، شامل دو بخش از اطلاعات است؛ در بخش اول پرسشنامه كه سؤال هاي يك تا پنج پرسشنامه را شامل مي شود، اطلاعات عمومي سازمان مانند تعداد كاركنان، گردش مالي، نوع سيستم مورد استفاده و حيطه فعاليت سازمان سؤال شده است. در بخش دوم پرسشنامه كه سؤال هاي شش تا شانزده را شامل مي شود، سؤال هاي تخصصي مرتبط با موضوع پژوهش مطرح شده است؛ به اين ترتيب كه در سؤال شش و هفت، ميزان رضايت سازمان در انطباق با سيستم ها در كل سازمان و در واحدهاي اصلي سازمان (بازرگاني، مالي، توليد و </a:t>
            </a:r>
            <a:r>
              <a:rPr lang="en-US" dirty="0" smtClean="0">
                <a:cs typeface="B Nazanin" pitchFamily="2" charset="-78"/>
              </a:rPr>
              <a:t>IT</a:t>
            </a:r>
            <a:r>
              <a:rPr lang="fa-IR" dirty="0" smtClean="0">
                <a:cs typeface="B Nazanin" pitchFamily="2" charset="-78"/>
              </a:rPr>
              <a:t>) سنجيده </a:t>
            </a:r>
            <a:r>
              <a:rPr lang="fa-IR" dirty="0">
                <a:cs typeface="B Nazanin" pitchFamily="2" charset="-78"/>
              </a:rPr>
              <a:t>شده است. در سؤال هشت پرسشنامه، انگيزه هاي پياده سازي سيستم ها در سازمان پرسش شده، در سؤال نه مشكلات پياده سازي سيستم ها سؤال شده است. سؤال ده پرسشنامه، نتايج پياده سازي اين سيستم ها را در سازمان بررسي كرده است. در سؤال يازده، ويژگي هايي كه يك سيستم بايد دارا باشد تا توسط سازمان گزينش شود، سؤال شده است. سؤال دوازده، ويژگي هاي عرضه كننده سيستم را بررسي كرده است. در سؤال سيزده، عوامل كليدي موفقيت در پياده سازي اين سيستم ها سنجش شده اند. در پايان در سؤال هاي چهارده و پانزده، هزينه هاي پياده سازي سيستم در دو بخش خدمات و نرم افزار تفكيك شده اند و در سؤال شانزده، ميزان رضايت كل سازمان از پياده سازي سيستم پرسش شده است. گفتني است، براي امتيازدهي به سؤال هاي پرسشنامه از از طيف پنج گزينه اي ليكرت استفاده شده است كه يكي از رايج ترين مقيا سهاي اندازه گيري به شمار مي رود.</a:t>
            </a:r>
          </a:p>
        </p:txBody>
      </p:sp>
    </p:spTree>
    <p:extLst>
      <p:ext uri="{BB962C8B-B14F-4D97-AF65-F5344CB8AC3E}">
        <p14:creationId xmlns:p14="http://schemas.microsoft.com/office/powerpoint/2010/main" val="351210702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animEffect transition="in" filter="fade">
                                      <p:cBhvr>
                                        <p:cTn id="11" dur="1000"/>
                                        <p:tgtEl>
                                          <p:spTgt spid="11">
                                            <p:txEl>
                                              <p:pRg st="1" end="1"/>
                                            </p:txEl>
                                          </p:spTgt>
                                        </p:tgtEl>
                                      </p:cBhvr>
                                    </p:animEffect>
                                    <p:anim calcmode="lin" valueType="num">
                                      <p:cBhvr>
                                        <p:cTn id="12"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11">
                                            <p:txEl>
                                              <p:pRg st="2" end="2"/>
                                            </p:txEl>
                                          </p:spTgt>
                                        </p:tgtEl>
                                        <p:attrNameLst>
                                          <p:attrName>style.visibility</p:attrName>
                                        </p:attrNameLst>
                                      </p:cBhvr>
                                      <p:to>
                                        <p:strVal val="visible"/>
                                      </p:to>
                                    </p:set>
                                    <p:animEffect transition="in" filter="fade">
                                      <p:cBhvr>
                                        <p:cTn id="18" dur="1000"/>
                                        <p:tgtEl>
                                          <p:spTgt spid="11">
                                            <p:txEl>
                                              <p:pRg st="2" end="2"/>
                                            </p:txEl>
                                          </p:spTgt>
                                        </p:tgtEl>
                                      </p:cBhvr>
                                    </p:animEffect>
                                    <p:anim calcmode="lin" valueType="num">
                                      <p:cBhvr>
                                        <p:cTn id="19"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85800" y="420874"/>
            <a:ext cx="7772400" cy="1865126"/>
          </a:xfrm>
          <a:prstGeom prst="rect">
            <a:avLst/>
          </a:prstGeom>
          <a:noFill/>
        </p:spPr>
        <p:txBody>
          <a:bodyPr wrap="square" rtlCol="0">
            <a:spAutoFit/>
          </a:bodyPr>
          <a:lstStyle/>
          <a:p>
            <a:pPr algn="just" rtl="1">
              <a:lnSpc>
                <a:spcPct val="120000"/>
              </a:lnSpc>
            </a:pPr>
            <a:r>
              <a:rPr lang="fa-IR" sz="2800" b="1" dirty="0">
                <a:solidFill>
                  <a:srgbClr val="FFC000"/>
                </a:solidFill>
                <a:cs typeface="B Nazanin" pitchFamily="2" charset="-78"/>
              </a:rPr>
              <a:t>يافته هاي پژوهش</a:t>
            </a:r>
          </a:p>
          <a:p>
            <a:pPr algn="just" rtl="1">
              <a:lnSpc>
                <a:spcPct val="120000"/>
              </a:lnSpc>
            </a:pPr>
            <a:r>
              <a:rPr lang="fa-IR" dirty="0">
                <a:cs typeface="B Nazanin" pitchFamily="2" charset="-78"/>
              </a:rPr>
              <a:t>در اين بخش، به بررسي چگونگي توزيع جامعه ي پژوهش از ديد متغيرهايي چون تعداد پرسنل، ميزان درآمد، حوزه فعاليت، ميزان رضايت از پياده سازي سيستم و ميزان پذيرش سيستم توسط شركت، پرداخته مي شود. جداول زير نتايج را نشان ميدهند.</a:t>
            </a:r>
          </a:p>
          <a:p>
            <a:pPr algn="ctr" rtl="1">
              <a:lnSpc>
                <a:spcPct val="120000"/>
              </a:lnSpc>
            </a:pPr>
            <a:r>
              <a:rPr lang="fa-IR" sz="1400" b="1" dirty="0">
                <a:cs typeface="B Nazanin" pitchFamily="2" charset="-78"/>
              </a:rPr>
              <a:t>جدول 2. فراواني تعداد كاركنان در شركت هاي پياده سازی </a:t>
            </a:r>
            <a:r>
              <a:rPr lang="en-US" sz="1400" b="1" dirty="0">
                <a:cs typeface="B Nazanin" pitchFamily="2" charset="-78"/>
              </a:rPr>
              <a:t>ERP </a:t>
            </a:r>
            <a:r>
              <a:rPr lang="fa-IR" sz="1400" b="1" dirty="0">
                <a:cs typeface="B Nazanin" pitchFamily="2" charset="-78"/>
              </a:rPr>
              <a:t>و </a:t>
            </a:r>
            <a:r>
              <a:rPr lang="en-US" sz="1400" b="1" dirty="0">
                <a:cs typeface="B Nazanin" pitchFamily="2" charset="-78"/>
              </a:rPr>
              <a:t>CRM</a:t>
            </a:r>
          </a:p>
        </p:txBody>
      </p:sp>
      <p:graphicFrame>
        <p:nvGraphicFramePr>
          <p:cNvPr id="2" name="Table 1"/>
          <p:cNvGraphicFramePr>
            <a:graphicFrameLocks noGrp="1"/>
          </p:cNvGraphicFramePr>
          <p:nvPr>
            <p:extLst>
              <p:ext uri="{D42A27DB-BD31-4B8C-83A1-F6EECF244321}">
                <p14:modId xmlns:p14="http://schemas.microsoft.com/office/powerpoint/2010/main" val="2106703960"/>
              </p:ext>
            </p:extLst>
          </p:nvPr>
        </p:nvGraphicFramePr>
        <p:xfrm>
          <a:off x="685800" y="2438400"/>
          <a:ext cx="7772400" cy="1402906"/>
        </p:xfrm>
        <a:graphic>
          <a:graphicData uri="http://schemas.openxmlformats.org/drawingml/2006/table">
            <a:tbl>
              <a:tblPr rtl="1" firstRow="1" firstCol="1" bandRow="1">
                <a:tableStyleId>{46F890A9-2807-4EBB-B81D-B2AA78EC7F39}</a:tableStyleId>
              </a:tblPr>
              <a:tblGrid>
                <a:gridCol w="2590800"/>
                <a:gridCol w="2590800"/>
                <a:gridCol w="2590800"/>
              </a:tblGrid>
              <a:tr h="0">
                <a:tc>
                  <a:txBody>
                    <a:bodyPr/>
                    <a:lstStyle/>
                    <a:p>
                      <a:pPr algn="ctr" rtl="1">
                        <a:lnSpc>
                          <a:spcPct val="115000"/>
                        </a:lnSpc>
                        <a:spcAft>
                          <a:spcPts val="0"/>
                        </a:spcAft>
                      </a:pPr>
                      <a:r>
                        <a:rPr lang="fa-IR" sz="1400" dirty="0">
                          <a:effectLst/>
                        </a:rPr>
                        <a:t>تعداد کارکنان</a:t>
                      </a:r>
                      <a:endParaRPr lang="en-US" sz="1200" dirty="0">
                        <a:effectLst/>
                        <a:latin typeface="Times New Roman"/>
                        <a:ea typeface="Calibri"/>
                        <a:cs typeface="B Nazanin"/>
                      </a:endParaRPr>
                    </a:p>
                  </a:txBody>
                  <a:tcPr marL="68580" marR="68580" marT="0" marB="0" anchor="ctr"/>
                </a:tc>
                <a:tc>
                  <a:txBody>
                    <a:bodyPr/>
                    <a:lstStyle/>
                    <a:p>
                      <a:pPr algn="ctr" rtl="1">
                        <a:lnSpc>
                          <a:spcPct val="115000"/>
                        </a:lnSpc>
                        <a:spcAft>
                          <a:spcPts val="0"/>
                        </a:spcAft>
                      </a:pPr>
                      <a:r>
                        <a:rPr lang="fa-IR" sz="1400">
                          <a:effectLst/>
                        </a:rPr>
                        <a:t>فراوانی </a:t>
                      </a:r>
                      <a:r>
                        <a:rPr lang="en-US" sz="1200">
                          <a:effectLst/>
                        </a:rPr>
                        <a:t>ERP</a:t>
                      </a:r>
                      <a:endParaRPr lang="en-US" sz="1200">
                        <a:effectLst/>
                        <a:latin typeface="Times New Roman"/>
                        <a:ea typeface="Calibri"/>
                        <a:cs typeface="B Nazanin"/>
                      </a:endParaRPr>
                    </a:p>
                  </a:txBody>
                  <a:tcPr marL="68580" marR="68580" marT="0" marB="0" anchor="ctr"/>
                </a:tc>
                <a:tc>
                  <a:txBody>
                    <a:bodyPr/>
                    <a:lstStyle/>
                    <a:p>
                      <a:pPr algn="ctr" rtl="1">
                        <a:lnSpc>
                          <a:spcPct val="115000"/>
                        </a:lnSpc>
                        <a:spcAft>
                          <a:spcPts val="0"/>
                        </a:spcAft>
                      </a:pPr>
                      <a:r>
                        <a:rPr lang="fa-IR" sz="1400" dirty="0">
                          <a:effectLst/>
                        </a:rPr>
                        <a:t>فراوانی </a:t>
                      </a:r>
                      <a:r>
                        <a:rPr lang="en-US" sz="1200" dirty="0">
                          <a:effectLst/>
                        </a:rPr>
                        <a:t>CRM</a:t>
                      </a:r>
                      <a:endParaRPr lang="en-US" sz="1200" dirty="0">
                        <a:effectLst/>
                        <a:latin typeface="Times New Roman"/>
                        <a:ea typeface="Calibri"/>
                        <a:cs typeface="B Nazanin"/>
                      </a:endParaRPr>
                    </a:p>
                  </a:txBody>
                  <a:tcPr marL="68580" marR="68580" marT="0" marB="0" anchor="ctr"/>
                </a:tc>
              </a:tr>
              <a:tr h="0">
                <a:tc>
                  <a:txBody>
                    <a:bodyPr/>
                    <a:lstStyle/>
                    <a:p>
                      <a:pPr algn="ctr" rtl="1">
                        <a:lnSpc>
                          <a:spcPct val="115000"/>
                        </a:lnSpc>
                        <a:spcAft>
                          <a:spcPts val="0"/>
                        </a:spcAft>
                      </a:pPr>
                      <a:r>
                        <a:rPr lang="fa-IR" sz="1200" b="0" dirty="0">
                          <a:effectLst/>
                        </a:rPr>
                        <a:t>200-1</a:t>
                      </a:r>
                      <a:endParaRPr lang="en-US" sz="1100" b="0" dirty="0">
                        <a:effectLst/>
                        <a:latin typeface="Times New Roman"/>
                        <a:ea typeface="Calibri"/>
                        <a:cs typeface="B Nazanin"/>
                      </a:endParaRPr>
                    </a:p>
                  </a:txBody>
                  <a:tcPr marL="68580" marR="68580" marT="0" marB="0" anchor="ctr"/>
                </a:tc>
                <a:tc>
                  <a:txBody>
                    <a:bodyPr/>
                    <a:lstStyle/>
                    <a:p>
                      <a:pPr algn="ctr" rtl="1">
                        <a:lnSpc>
                          <a:spcPct val="115000"/>
                        </a:lnSpc>
                        <a:spcAft>
                          <a:spcPts val="0"/>
                        </a:spcAft>
                      </a:pPr>
                      <a:r>
                        <a:rPr lang="fa-IR" sz="1200" dirty="0">
                          <a:effectLst/>
                        </a:rPr>
                        <a:t>22%</a:t>
                      </a:r>
                      <a:endParaRPr lang="en-US" sz="1100" dirty="0">
                        <a:effectLst/>
                        <a:latin typeface="Times New Roman"/>
                        <a:ea typeface="Calibri"/>
                        <a:cs typeface="B Nazanin"/>
                      </a:endParaRPr>
                    </a:p>
                  </a:txBody>
                  <a:tcPr marL="68580" marR="68580" marT="0" marB="0" anchor="ctr"/>
                </a:tc>
                <a:tc>
                  <a:txBody>
                    <a:bodyPr/>
                    <a:lstStyle/>
                    <a:p>
                      <a:pPr algn="ctr" rtl="1">
                        <a:lnSpc>
                          <a:spcPct val="115000"/>
                        </a:lnSpc>
                        <a:spcAft>
                          <a:spcPts val="0"/>
                        </a:spcAft>
                      </a:pPr>
                      <a:r>
                        <a:rPr lang="fa-IR" sz="1200" dirty="0">
                          <a:effectLst/>
                        </a:rPr>
                        <a:t>56.3%</a:t>
                      </a:r>
                      <a:endParaRPr lang="en-US" sz="1100" dirty="0">
                        <a:effectLst/>
                        <a:latin typeface="Times New Roman"/>
                        <a:ea typeface="Calibri"/>
                        <a:cs typeface="B Nazanin"/>
                      </a:endParaRPr>
                    </a:p>
                  </a:txBody>
                  <a:tcPr marL="68580" marR="68580" marT="0" marB="0" anchor="ctr"/>
                </a:tc>
              </a:tr>
              <a:tr h="0">
                <a:tc>
                  <a:txBody>
                    <a:bodyPr/>
                    <a:lstStyle/>
                    <a:p>
                      <a:pPr algn="ctr" rtl="1">
                        <a:lnSpc>
                          <a:spcPct val="115000"/>
                        </a:lnSpc>
                        <a:spcAft>
                          <a:spcPts val="0"/>
                        </a:spcAft>
                      </a:pPr>
                      <a:r>
                        <a:rPr lang="fa-IR" sz="1200" b="0">
                          <a:effectLst/>
                        </a:rPr>
                        <a:t>201-500</a:t>
                      </a:r>
                      <a:endParaRPr lang="en-US" sz="1100" b="0">
                        <a:effectLst/>
                        <a:latin typeface="Times New Roman"/>
                        <a:ea typeface="Calibri"/>
                        <a:cs typeface="B Nazanin"/>
                      </a:endParaRPr>
                    </a:p>
                  </a:txBody>
                  <a:tcPr marL="68580" marR="68580" marT="0" marB="0" anchor="ctr"/>
                </a:tc>
                <a:tc>
                  <a:txBody>
                    <a:bodyPr/>
                    <a:lstStyle/>
                    <a:p>
                      <a:pPr algn="ctr" rtl="1">
                        <a:lnSpc>
                          <a:spcPct val="115000"/>
                        </a:lnSpc>
                        <a:spcAft>
                          <a:spcPts val="0"/>
                        </a:spcAft>
                      </a:pPr>
                      <a:r>
                        <a:rPr lang="fa-IR" sz="1200">
                          <a:effectLst/>
                        </a:rPr>
                        <a:t>29.3%</a:t>
                      </a:r>
                      <a:endParaRPr lang="en-US" sz="1100">
                        <a:effectLst/>
                        <a:latin typeface="Times New Roman"/>
                        <a:ea typeface="Calibri"/>
                        <a:cs typeface="B Nazanin"/>
                      </a:endParaRPr>
                    </a:p>
                  </a:txBody>
                  <a:tcPr marL="68580" marR="68580" marT="0" marB="0" anchor="ctr"/>
                </a:tc>
                <a:tc>
                  <a:txBody>
                    <a:bodyPr/>
                    <a:lstStyle/>
                    <a:p>
                      <a:pPr algn="ctr" rtl="1">
                        <a:lnSpc>
                          <a:spcPct val="115000"/>
                        </a:lnSpc>
                        <a:spcAft>
                          <a:spcPts val="0"/>
                        </a:spcAft>
                      </a:pPr>
                      <a:r>
                        <a:rPr lang="fa-IR" sz="1200">
                          <a:effectLst/>
                        </a:rPr>
                        <a:t>18.8%</a:t>
                      </a:r>
                      <a:endParaRPr lang="en-US" sz="1100">
                        <a:effectLst/>
                        <a:latin typeface="Times New Roman"/>
                        <a:ea typeface="Calibri"/>
                        <a:cs typeface="B Nazanin"/>
                      </a:endParaRPr>
                    </a:p>
                  </a:txBody>
                  <a:tcPr marL="68580" marR="68580" marT="0" marB="0" anchor="ctr"/>
                </a:tc>
              </a:tr>
              <a:tr h="0">
                <a:tc>
                  <a:txBody>
                    <a:bodyPr/>
                    <a:lstStyle/>
                    <a:p>
                      <a:pPr algn="ctr" rtl="1">
                        <a:lnSpc>
                          <a:spcPct val="115000"/>
                        </a:lnSpc>
                        <a:spcAft>
                          <a:spcPts val="0"/>
                        </a:spcAft>
                      </a:pPr>
                      <a:r>
                        <a:rPr lang="fa-IR" sz="1200" b="0">
                          <a:effectLst/>
                        </a:rPr>
                        <a:t>501-2000</a:t>
                      </a:r>
                      <a:endParaRPr lang="en-US" sz="1100" b="0">
                        <a:effectLst/>
                        <a:latin typeface="Times New Roman"/>
                        <a:ea typeface="Calibri"/>
                        <a:cs typeface="B Nazanin"/>
                      </a:endParaRPr>
                    </a:p>
                  </a:txBody>
                  <a:tcPr marL="68580" marR="68580" marT="0" marB="0" anchor="ctr"/>
                </a:tc>
                <a:tc>
                  <a:txBody>
                    <a:bodyPr/>
                    <a:lstStyle/>
                    <a:p>
                      <a:pPr algn="ctr" rtl="1">
                        <a:lnSpc>
                          <a:spcPct val="115000"/>
                        </a:lnSpc>
                        <a:spcAft>
                          <a:spcPts val="0"/>
                        </a:spcAft>
                      </a:pPr>
                      <a:r>
                        <a:rPr lang="fa-IR" sz="1200">
                          <a:effectLst/>
                        </a:rPr>
                        <a:t>24.4%</a:t>
                      </a:r>
                      <a:endParaRPr lang="en-US" sz="1100">
                        <a:effectLst/>
                        <a:latin typeface="Times New Roman"/>
                        <a:ea typeface="Calibri"/>
                        <a:cs typeface="B Nazanin"/>
                      </a:endParaRPr>
                    </a:p>
                  </a:txBody>
                  <a:tcPr marL="68580" marR="68580" marT="0" marB="0" anchor="ctr"/>
                </a:tc>
                <a:tc>
                  <a:txBody>
                    <a:bodyPr/>
                    <a:lstStyle/>
                    <a:p>
                      <a:pPr algn="ctr" rtl="1">
                        <a:lnSpc>
                          <a:spcPct val="115000"/>
                        </a:lnSpc>
                        <a:spcAft>
                          <a:spcPts val="0"/>
                        </a:spcAft>
                      </a:pPr>
                      <a:r>
                        <a:rPr lang="fa-IR" sz="1200">
                          <a:effectLst/>
                        </a:rPr>
                        <a:t>6.3%</a:t>
                      </a:r>
                      <a:endParaRPr lang="en-US" sz="1100">
                        <a:effectLst/>
                        <a:latin typeface="Times New Roman"/>
                        <a:ea typeface="Calibri"/>
                        <a:cs typeface="B Nazanin"/>
                      </a:endParaRPr>
                    </a:p>
                  </a:txBody>
                  <a:tcPr marL="68580" marR="68580" marT="0" marB="0" anchor="ctr"/>
                </a:tc>
              </a:tr>
              <a:tr h="0">
                <a:tc>
                  <a:txBody>
                    <a:bodyPr/>
                    <a:lstStyle/>
                    <a:p>
                      <a:pPr algn="ctr" rtl="1">
                        <a:lnSpc>
                          <a:spcPct val="115000"/>
                        </a:lnSpc>
                        <a:spcAft>
                          <a:spcPts val="0"/>
                        </a:spcAft>
                      </a:pPr>
                      <a:r>
                        <a:rPr lang="fa-IR" sz="1200" b="0">
                          <a:effectLst/>
                        </a:rPr>
                        <a:t>2001-5000</a:t>
                      </a:r>
                      <a:endParaRPr lang="en-US" sz="1100" b="0">
                        <a:effectLst/>
                        <a:latin typeface="Times New Roman"/>
                        <a:ea typeface="Calibri"/>
                        <a:cs typeface="B Nazanin"/>
                      </a:endParaRPr>
                    </a:p>
                  </a:txBody>
                  <a:tcPr marL="68580" marR="68580" marT="0" marB="0" anchor="ctr"/>
                </a:tc>
                <a:tc>
                  <a:txBody>
                    <a:bodyPr/>
                    <a:lstStyle/>
                    <a:p>
                      <a:pPr algn="ctr" rtl="1">
                        <a:lnSpc>
                          <a:spcPct val="115000"/>
                        </a:lnSpc>
                        <a:spcAft>
                          <a:spcPts val="0"/>
                        </a:spcAft>
                      </a:pPr>
                      <a:r>
                        <a:rPr lang="fa-IR" sz="1200">
                          <a:effectLst/>
                        </a:rPr>
                        <a:t>0</a:t>
                      </a:r>
                      <a:endParaRPr lang="en-US" sz="1100">
                        <a:effectLst/>
                        <a:latin typeface="Times New Roman"/>
                        <a:ea typeface="Calibri"/>
                        <a:cs typeface="B Nazanin"/>
                      </a:endParaRPr>
                    </a:p>
                  </a:txBody>
                  <a:tcPr marL="68580" marR="68580" marT="0" marB="0" anchor="ctr"/>
                </a:tc>
                <a:tc>
                  <a:txBody>
                    <a:bodyPr/>
                    <a:lstStyle/>
                    <a:p>
                      <a:pPr algn="ctr" rtl="1">
                        <a:lnSpc>
                          <a:spcPct val="115000"/>
                        </a:lnSpc>
                        <a:spcAft>
                          <a:spcPts val="0"/>
                        </a:spcAft>
                      </a:pPr>
                      <a:r>
                        <a:rPr lang="fa-IR" sz="1200" dirty="0">
                          <a:effectLst/>
                        </a:rPr>
                        <a:t>0.0%</a:t>
                      </a:r>
                      <a:endParaRPr lang="en-US" sz="1100" dirty="0">
                        <a:effectLst/>
                        <a:latin typeface="Times New Roman"/>
                        <a:ea typeface="Calibri"/>
                        <a:cs typeface="B Nazanin"/>
                      </a:endParaRPr>
                    </a:p>
                  </a:txBody>
                  <a:tcPr marL="68580" marR="68580" marT="0" marB="0" anchor="ctr"/>
                </a:tc>
              </a:tr>
              <a:tr h="0">
                <a:tc>
                  <a:txBody>
                    <a:bodyPr/>
                    <a:lstStyle/>
                    <a:p>
                      <a:pPr algn="ctr" rtl="1">
                        <a:lnSpc>
                          <a:spcPct val="115000"/>
                        </a:lnSpc>
                        <a:spcAft>
                          <a:spcPts val="0"/>
                        </a:spcAft>
                      </a:pPr>
                      <a:r>
                        <a:rPr lang="fa-IR" sz="1200" b="0">
                          <a:effectLst/>
                        </a:rPr>
                        <a:t>بیش از 5000</a:t>
                      </a:r>
                      <a:endParaRPr lang="en-US" sz="1100" b="0">
                        <a:effectLst/>
                        <a:latin typeface="Times New Roman"/>
                        <a:ea typeface="Calibri"/>
                        <a:cs typeface="B Nazanin"/>
                      </a:endParaRPr>
                    </a:p>
                  </a:txBody>
                  <a:tcPr marL="68580" marR="68580" marT="0" marB="0" anchor="ctr"/>
                </a:tc>
                <a:tc>
                  <a:txBody>
                    <a:bodyPr/>
                    <a:lstStyle/>
                    <a:p>
                      <a:pPr algn="ctr" rtl="1">
                        <a:lnSpc>
                          <a:spcPct val="115000"/>
                        </a:lnSpc>
                        <a:spcAft>
                          <a:spcPts val="0"/>
                        </a:spcAft>
                      </a:pPr>
                      <a:r>
                        <a:rPr lang="fa-IR" sz="1200">
                          <a:effectLst/>
                        </a:rPr>
                        <a:t>12.2%</a:t>
                      </a:r>
                      <a:endParaRPr lang="en-US" sz="1100">
                        <a:effectLst/>
                        <a:latin typeface="Times New Roman"/>
                        <a:ea typeface="Calibri"/>
                        <a:cs typeface="B Nazanin"/>
                      </a:endParaRPr>
                    </a:p>
                  </a:txBody>
                  <a:tcPr marL="68580" marR="68580" marT="0" marB="0" anchor="ctr"/>
                </a:tc>
                <a:tc>
                  <a:txBody>
                    <a:bodyPr/>
                    <a:lstStyle/>
                    <a:p>
                      <a:pPr algn="ctr" rtl="1">
                        <a:lnSpc>
                          <a:spcPct val="115000"/>
                        </a:lnSpc>
                        <a:spcAft>
                          <a:spcPts val="0"/>
                        </a:spcAft>
                      </a:pPr>
                      <a:r>
                        <a:rPr lang="fa-IR" sz="1200">
                          <a:effectLst/>
                        </a:rPr>
                        <a:t>18.8%</a:t>
                      </a:r>
                      <a:endParaRPr lang="en-US" sz="1100">
                        <a:effectLst/>
                        <a:latin typeface="Times New Roman"/>
                        <a:ea typeface="Calibri"/>
                        <a:cs typeface="B Nazanin"/>
                      </a:endParaRPr>
                    </a:p>
                  </a:txBody>
                  <a:tcPr marL="68580" marR="68580" marT="0" marB="0" anchor="ctr"/>
                </a:tc>
              </a:tr>
              <a:tr h="211262">
                <a:tc>
                  <a:txBody>
                    <a:bodyPr/>
                    <a:lstStyle/>
                    <a:p>
                      <a:pPr algn="ctr" rtl="1">
                        <a:lnSpc>
                          <a:spcPct val="115000"/>
                        </a:lnSpc>
                        <a:spcAft>
                          <a:spcPts val="0"/>
                        </a:spcAft>
                      </a:pPr>
                      <a:r>
                        <a:rPr lang="fa-IR" sz="1200" b="0" dirty="0">
                          <a:effectLst/>
                        </a:rPr>
                        <a:t>بدون جواب</a:t>
                      </a:r>
                      <a:endParaRPr lang="en-US" sz="1100" b="0" dirty="0">
                        <a:effectLst/>
                        <a:latin typeface="Times New Roman"/>
                        <a:ea typeface="Calibri"/>
                        <a:cs typeface="B Nazanin"/>
                      </a:endParaRPr>
                    </a:p>
                  </a:txBody>
                  <a:tcPr marL="68580" marR="68580" marT="0" marB="0" anchor="ctr"/>
                </a:tc>
                <a:tc>
                  <a:txBody>
                    <a:bodyPr/>
                    <a:lstStyle/>
                    <a:p>
                      <a:pPr algn="ctr" rtl="1">
                        <a:lnSpc>
                          <a:spcPct val="115000"/>
                        </a:lnSpc>
                        <a:spcAft>
                          <a:spcPts val="0"/>
                        </a:spcAft>
                      </a:pPr>
                      <a:r>
                        <a:rPr lang="fa-IR" sz="1200" dirty="0">
                          <a:effectLst/>
                        </a:rPr>
                        <a:t>12.2%</a:t>
                      </a:r>
                      <a:endParaRPr lang="en-US" sz="1100" dirty="0">
                        <a:effectLst/>
                        <a:latin typeface="Times New Roman"/>
                        <a:ea typeface="Calibri"/>
                        <a:cs typeface="B Nazanin"/>
                      </a:endParaRPr>
                    </a:p>
                  </a:txBody>
                  <a:tcPr marL="68580" marR="68580" marT="0" marB="0" anchor="ctr"/>
                </a:tc>
                <a:tc>
                  <a:txBody>
                    <a:bodyPr/>
                    <a:lstStyle/>
                    <a:p>
                      <a:pPr algn="ctr" rtl="1">
                        <a:lnSpc>
                          <a:spcPct val="115000"/>
                        </a:lnSpc>
                        <a:spcAft>
                          <a:spcPts val="0"/>
                        </a:spcAft>
                      </a:pPr>
                      <a:r>
                        <a:rPr lang="fa-IR" sz="1200" dirty="0">
                          <a:effectLst/>
                        </a:rPr>
                        <a:t>0.0%</a:t>
                      </a:r>
                      <a:endParaRPr lang="en-US" sz="1100" dirty="0">
                        <a:effectLst/>
                        <a:latin typeface="Times New Roman"/>
                        <a:ea typeface="Calibri"/>
                        <a:cs typeface="B Nazanin"/>
                      </a:endParaRPr>
                    </a:p>
                  </a:txBody>
                  <a:tcPr marL="68580" marR="68580" marT="0" marB="0" anchor="ctr"/>
                </a:tc>
              </a:tr>
            </a:tbl>
          </a:graphicData>
        </a:graphic>
      </p:graphicFrame>
      <p:sp>
        <p:nvSpPr>
          <p:cNvPr id="3" name="TextBox 2"/>
          <p:cNvSpPr txBox="1"/>
          <p:nvPr/>
        </p:nvSpPr>
        <p:spPr>
          <a:xfrm>
            <a:off x="685800" y="4114800"/>
            <a:ext cx="7772400" cy="307777"/>
          </a:xfrm>
          <a:prstGeom prst="rect">
            <a:avLst/>
          </a:prstGeom>
          <a:noFill/>
        </p:spPr>
        <p:txBody>
          <a:bodyPr wrap="square" rtlCol="0">
            <a:spAutoFit/>
          </a:bodyPr>
          <a:lstStyle/>
          <a:p>
            <a:pPr algn="ctr" rtl="1"/>
            <a:r>
              <a:rPr lang="fa-IR" sz="1400" b="1" dirty="0"/>
              <a:t>جدول 3. فراوانی گردش مالی در شرکت های پیاده سازی </a:t>
            </a:r>
            <a:r>
              <a:rPr lang="en-US" sz="1400" b="1" dirty="0"/>
              <a:t>ERP </a:t>
            </a:r>
            <a:r>
              <a:rPr lang="fa-IR" sz="1400" b="1" dirty="0"/>
              <a:t>و </a:t>
            </a:r>
            <a:r>
              <a:rPr lang="en-US" sz="1400" b="1" dirty="0"/>
              <a:t>CRM</a:t>
            </a:r>
          </a:p>
        </p:txBody>
      </p:sp>
      <p:graphicFrame>
        <p:nvGraphicFramePr>
          <p:cNvPr id="4" name="Table 3"/>
          <p:cNvGraphicFramePr>
            <a:graphicFrameLocks noGrp="1"/>
          </p:cNvGraphicFramePr>
          <p:nvPr>
            <p:extLst>
              <p:ext uri="{D42A27DB-BD31-4B8C-83A1-F6EECF244321}">
                <p14:modId xmlns:p14="http://schemas.microsoft.com/office/powerpoint/2010/main" val="1072822819"/>
              </p:ext>
            </p:extLst>
          </p:nvPr>
        </p:nvGraphicFramePr>
        <p:xfrm>
          <a:off x="685800" y="4495800"/>
          <a:ext cx="7772400" cy="1987296"/>
        </p:xfrm>
        <a:graphic>
          <a:graphicData uri="http://schemas.openxmlformats.org/drawingml/2006/table">
            <a:tbl>
              <a:tblPr rtl="1" firstRow="1" firstCol="1" bandRow="1">
                <a:tableStyleId>{46F890A9-2807-4EBB-B81D-B2AA78EC7F39}</a:tableStyleId>
              </a:tblPr>
              <a:tblGrid>
                <a:gridCol w="2590800"/>
                <a:gridCol w="2590800"/>
                <a:gridCol w="2590800"/>
              </a:tblGrid>
              <a:tr h="248412">
                <a:tc>
                  <a:txBody>
                    <a:bodyPr/>
                    <a:lstStyle/>
                    <a:p>
                      <a:pPr algn="ctr" rtl="1">
                        <a:lnSpc>
                          <a:spcPct val="115000"/>
                        </a:lnSpc>
                        <a:spcAft>
                          <a:spcPts val="0"/>
                        </a:spcAft>
                      </a:pPr>
                      <a:r>
                        <a:rPr lang="fa-IR" sz="1400" dirty="0">
                          <a:effectLst/>
                        </a:rPr>
                        <a:t>گردش مالی شرکت</a:t>
                      </a:r>
                      <a:endParaRPr lang="en-US" sz="1200" dirty="0">
                        <a:effectLst/>
                        <a:latin typeface="Times New Roman"/>
                        <a:ea typeface="Calibri"/>
                        <a:cs typeface="B Nazanin"/>
                      </a:endParaRPr>
                    </a:p>
                  </a:txBody>
                  <a:tcPr marL="68580" marR="68580" marT="0" marB="0"/>
                </a:tc>
                <a:tc>
                  <a:txBody>
                    <a:bodyPr/>
                    <a:lstStyle/>
                    <a:p>
                      <a:pPr algn="ctr" rtl="1">
                        <a:lnSpc>
                          <a:spcPct val="115000"/>
                        </a:lnSpc>
                        <a:spcAft>
                          <a:spcPts val="0"/>
                        </a:spcAft>
                      </a:pPr>
                      <a:r>
                        <a:rPr lang="fa-IR" sz="1400" dirty="0">
                          <a:effectLst/>
                        </a:rPr>
                        <a:t>فراوانی </a:t>
                      </a:r>
                      <a:r>
                        <a:rPr lang="en-US" sz="1200" dirty="0">
                          <a:effectLst/>
                        </a:rPr>
                        <a:t>ERP</a:t>
                      </a:r>
                      <a:endParaRPr lang="en-US" sz="1200" dirty="0">
                        <a:effectLst/>
                        <a:latin typeface="Times New Roman"/>
                        <a:ea typeface="Calibri"/>
                        <a:cs typeface="B Nazanin"/>
                      </a:endParaRPr>
                    </a:p>
                  </a:txBody>
                  <a:tcPr marL="68580" marR="68580" marT="0" marB="0" anchor="ctr"/>
                </a:tc>
                <a:tc>
                  <a:txBody>
                    <a:bodyPr/>
                    <a:lstStyle/>
                    <a:p>
                      <a:pPr algn="ctr" rtl="1">
                        <a:lnSpc>
                          <a:spcPct val="115000"/>
                        </a:lnSpc>
                        <a:spcAft>
                          <a:spcPts val="0"/>
                        </a:spcAft>
                      </a:pPr>
                      <a:r>
                        <a:rPr lang="fa-IR" sz="1400" dirty="0">
                          <a:effectLst/>
                        </a:rPr>
                        <a:t>فراوانی </a:t>
                      </a:r>
                      <a:r>
                        <a:rPr lang="en-US" sz="1200" dirty="0">
                          <a:effectLst/>
                        </a:rPr>
                        <a:t>CRM</a:t>
                      </a:r>
                      <a:endParaRPr lang="en-US" sz="1200" dirty="0">
                        <a:effectLst/>
                        <a:latin typeface="Times New Roman"/>
                        <a:ea typeface="Calibri"/>
                        <a:cs typeface="B Nazanin"/>
                      </a:endParaRPr>
                    </a:p>
                  </a:txBody>
                  <a:tcPr marL="68580" marR="68580" marT="0" marB="0" anchor="ctr"/>
                </a:tc>
              </a:tr>
              <a:tr h="248412">
                <a:tc>
                  <a:txBody>
                    <a:bodyPr/>
                    <a:lstStyle/>
                    <a:p>
                      <a:pPr algn="ctr" rtl="1">
                        <a:lnSpc>
                          <a:spcPct val="115000"/>
                        </a:lnSpc>
                        <a:spcAft>
                          <a:spcPts val="0"/>
                        </a:spcAft>
                      </a:pPr>
                      <a:r>
                        <a:rPr lang="fa-IR" sz="1200" b="0">
                          <a:effectLst/>
                        </a:rPr>
                        <a:t>کمتر از 7 میلیارد تومان</a:t>
                      </a:r>
                      <a:endParaRPr lang="en-US" sz="1100" b="0">
                        <a:effectLst/>
                        <a:latin typeface="Times New Roman"/>
                        <a:ea typeface="Calibri"/>
                        <a:cs typeface="B Nazanin"/>
                      </a:endParaRPr>
                    </a:p>
                  </a:txBody>
                  <a:tcPr marL="68580" marR="68580" marT="0" marB="0"/>
                </a:tc>
                <a:tc>
                  <a:txBody>
                    <a:bodyPr/>
                    <a:lstStyle/>
                    <a:p>
                      <a:pPr algn="ctr" rtl="1">
                        <a:lnSpc>
                          <a:spcPct val="115000"/>
                        </a:lnSpc>
                        <a:spcAft>
                          <a:spcPts val="0"/>
                        </a:spcAft>
                      </a:pPr>
                      <a:r>
                        <a:rPr lang="fa-IR" sz="1200">
                          <a:effectLst/>
                        </a:rPr>
                        <a:t>31.7%</a:t>
                      </a:r>
                      <a:endParaRPr lang="en-US" sz="1100">
                        <a:effectLst/>
                        <a:latin typeface="Times New Roman"/>
                        <a:ea typeface="Calibri"/>
                        <a:cs typeface="B Nazanin"/>
                      </a:endParaRPr>
                    </a:p>
                  </a:txBody>
                  <a:tcPr marL="68580" marR="68580" marT="0" marB="0"/>
                </a:tc>
                <a:tc>
                  <a:txBody>
                    <a:bodyPr/>
                    <a:lstStyle/>
                    <a:p>
                      <a:pPr algn="ctr" rtl="1">
                        <a:lnSpc>
                          <a:spcPct val="115000"/>
                        </a:lnSpc>
                        <a:spcAft>
                          <a:spcPts val="0"/>
                        </a:spcAft>
                      </a:pPr>
                      <a:r>
                        <a:rPr lang="fa-IR" sz="1200">
                          <a:effectLst/>
                        </a:rPr>
                        <a:t>62.5%</a:t>
                      </a:r>
                      <a:endParaRPr lang="en-US" sz="1100">
                        <a:effectLst/>
                        <a:latin typeface="Times New Roman"/>
                        <a:ea typeface="Calibri"/>
                        <a:cs typeface="B Nazanin"/>
                      </a:endParaRPr>
                    </a:p>
                  </a:txBody>
                  <a:tcPr marL="68580" marR="68580" marT="0" marB="0"/>
                </a:tc>
              </a:tr>
              <a:tr h="248412">
                <a:tc>
                  <a:txBody>
                    <a:bodyPr/>
                    <a:lstStyle/>
                    <a:p>
                      <a:pPr algn="ctr" rtl="1">
                        <a:lnSpc>
                          <a:spcPct val="115000"/>
                        </a:lnSpc>
                        <a:spcAft>
                          <a:spcPts val="0"/>
                        </a:spcAft>
                      </a:pPr>
                      <a:r>
                        <a:rPr lang="fa-IR" sz="1200" b="0">
                          <a:effectLst/>
                        </a:rPr>
                        <a:t>بین 7 تا 14 میلیار تومان</a:t>
                      </a:r>
                      <a:endParaRPr lang="en-US" sz="1100" b="0">
                        <a:effectLst/>
                        <a:latin typeface="Times New Roman"/>
                        <a:ea typeface="Calibri"/>
                        <a:cs typeface="B Nazanin"/>
                      </a:endParaRPr>
                    </a:p>
                  </a:txBody>
                  <a:tcPr marL="68580" marR="68580" marT="0" marB="0"/>
                </a:tc>
                <a:tc>
                  <a:txBody>
                    <a:bodyPr/>
                    <a:lstStyle/>
                    <a:p>
                      <a:pPr algn="ctr" rtl="1">
                        <a:lnSpc>
                          <a:spcPct val="115000"/>
                        </a:lnSpc>
                        <a:spcAft>
                          <a:spcPts val="0"/>
                        </a:spcAft>
                      </a:pPr>
                      <a:r>
                        <a:rPr lang="fa-IR" sz="1200">
                          <a:effectLst/>
                        </a:rPr>
                        <a:t>22%</a:t>
                      </a:r>
                      <a:endParaRPr lang="en-US" sz="1100">
                        <a:effectLst/>
                        <a:latin typeface="Times New Roman"/>
                        <a:ea typeface="Calibri"/>
                        <a:cs typeface="B Nazanin"/>
                      </a:endParaRPr>
                    </a:p>
                  </a:txBody>
                  <a:tcPr marL="68580" marR="68580" marT="0" marB="0"/>
                </a:tc>
                <a:tc>
                  <a:txBody>
                    <a:bodyPr/>
                    <a:lstStyle/>
                    <a:p>
                      <a:pPr algn="ctr" rtl="1">
                        <a:lnSpc>
                          <a:spcPct val="115000"/>
                        </a:lnSpc>
                        <a:spcAft>
                          <a:spcPts val="0"/>
                        </a:spcAft>
                      </a:pPr>
                      <a:r>
                        <a:rPr lang="fa-IR" sz="1200">
                          <a:effectLst/>
                        </a:rPr>
                        <a:t>6.3%</a:t>
                      </a:r>
                      <a:endParaRPr lang="en-US" sz="1100">
                        <a:effectLst/>
                        <a:latin typeface="Times New Roman"/>
                        <a:ea typeface="Calibri"/>
                        <a:cs typeface="B Nazanin"/>
                      </a:endParaRPr>
                    </a:p>
                  </a:txBody>
                  <a:tcPr marL="68580" marR="68580" marT="0" marB="0"/>
                </a:tc>
              </a:tr>
              <a:tr h="248412">
                <a:tc>
                  <a:txBody>
                    <a:bodyPr/>
                    <a:lstStyle/>
                    <a:p>
                      <a:pPr algn="ctr" rtl="1">
                        <a:lnSpc>
                          <a:spcPct val="115000"/>
                        </a:lnSpc>
                        <a:spcAft>
                          <a:spcPts val="0"/>
                        </a:spcAft>
                      </a:pPr>
                      <a:r>
                        <a:rPr lang="fa-IR" sz="1200" b="0">
                          <a:effectLst/>
                        </a:rPr>
                        <a:t>بین 14 تا 70 میلیارد تومان</a:t>
                      </a:r>
                      <a:endParaRPr lang="en-US" sz="1100" b="0">
                        <a:effectLst/>
                        <a:latin typeface="Times New Roman"/>
                        <a:ea typeface="Calibri"/>
                        <a:cs typeface="B Nazanin"/>
                      </a:endParaRPr>
                    </a:p>
                  </a:txBody>
                  <a:tcPr marL="68580" marR="68580" marT="0" marB="0"/>
                </a:tc>
                <a:tc>
                  <a:txBody>
                    <a:bodyPr/>
                    <a:lstStyle/>
                    <a:p>
                      <a:pPr algn="ctr" rtl="1">
                        <a:lnSpc>
                          <a:spcPct val="115000"/>
                        </a:lnSpc>
                        <a:spcAft>
                          <a:spcPts val="0"/>
                        </a:spcAft>
                      </a:pPr>
                      <a:r>
                        <a:rPr lang="fa-IR" sz="1200">
                          <a:effectLst/>
                        </a:rPr>
                        <a:t>12.2%</a:t>
                      </a:r>
                      <a:endParaRPr lang="en-US" sz="1100">
                        <a:effectLst/>
                        <a:latin typeface="Times New Roman"/>
                        <a:ea typeface="Calibri"/>
                        <a:cs typeface="B Nazanin"/>
                      </a:endParaRPr>
                    </a:p>
                  </a:txBody>
                  <a:tcPr marL="68580" marR="68580" marT="0" marB="0"/>
                </a:tc>
                <a:tc>
                  <a:txBody>
                    <a:bodyPr/>
                    <a:lstStyle/>
                    <a:p>
                      <a:pPr algn="ctr" rtl="1">
                        <a:lnSpc>
                          <a:spcPct val="115000"/>
                        </a:lnSpc>
                        <a:spcAft>
                          <a:spcPts val="0"/>
                        </a:spcAft>
                      </a:pPr>
                      <a:r>
                        <a:rPr lang="fa-IR" sz="1200">
                          <a:effectLst/>
                        </a:rPr>
                        <a:t>12.5%</a:t>
                      </a:r>
                      <a:endParaRPr lang="en-US" sz="1100">
                        <a:effectLst/>
                        <a:latin typeface="Times New Roman"/>
                        <a:ea typeface="Calibri"/>
                        <a:cs typeface="B Nazanin"/>
                      </a:endParaRPr>
                    </a:p>
                  </a:txBody>
                  <a:tcPr marL="68580" marR="68580" marT="0" marB="0"/>
                </a:tc>
              </a:tr>
              <a:tr h="248412">
                <a:tc>
                  <a:txBody>
                    <a:bodyPr/>
                    <a:lstStyle/>
                    <a:p>
                      <a:pPr algn="ctr" rtl="1">
                        <a:lnSpc>
                          <a:spcPct val="115000"/>
                        </a:lnSpc>
                        <a:spcAft>
                          <a:spcPts val="0"/>
                        </a:spcAft>
                      </a:pPr>
                      <a:r>
                        <a:rPr lang="fa-IR" sz="1200" b="0">
                          <a:effectLst/>
                        </a:rPr>
                        <a:t>بین 70 تا 350 میلیارد تومان</a:t>
                      </a:r>
                      <a:endParaRPr lang="en-US" sz="1100" b="0">
                        <a:effectLst/>
                        <a:latin typeface="Times New Roman"/>
                        <a:ea typeface="Calibri"/>
                        <a:cs typeface="B Nazanin"/>
                      </a:endParaRPr>
                    </a:p>
                  </a:txBody>
                  <a:tcPr marL="68580" marR="68580" marT="0" marB="0"/>
                </a:tc>
                <a:tc>
                  <a:txBody>
                    <a:bodyPr/>
                    <a:lstStyle/>
                    <a:p>
                      <a:pPr algn="ctr" rtl="1">
                        <a:lnSpc>
                          <a:spcPct val="115000"/>
                        </a:lnSpc>
                        <a:spcAft>
                          <a:spcPts val="0"/>
                        </a:spcAft>
                      </a:pPr>
                      <a:r>
                        <a:rPr lang="fa-IR" sz="1200">
                          <a:effectLst/>
                        </a:rPr>
                        <a:t>4.9%</a:t>
                      </a:r>
                      <a:endParaRPr lang="en-US" sz="1100">
                        <a:effectLst/>
                        <a:latin typeface="Times New Roman"/>
                        <a:ea typeface="Calibri"/>
                        <a:cs typeface="B Nazanin"/>
                      </a:endParaRPr>
                    </a:p>
                  </a:txBody>
                  <a:tcPr marL="68580" marR="68580" marT="0" marB="0"/>
                </a:tc>
                <a:tc>
                  <a:txBody>
                    <a:bodyPr/>
                    <a:lstStyle/>
                    <a:p>
                      <a:pPr algn="ctr" rtl="1">
                        <a:lnSpc>
                          <a:spcPct val="115000"/>
                        </a:lnSpc>
                        <a:spcAft>
                          <a:spcPts val="0"/>
                        </a:spcAft>
                      </a:pPr>
                      <a:r>
                        <a:rPr lang="fa-IR" sz="1200">
                          <a:effectLst/>
                        </a:rPr>
                        <a:t>6.3%</a:t>
                      </a:r>
                      <a:endParaRPr lang="en-US" sz="1100">
                        <a:effectLst/>
                        <a:latin typeface="Times New Roman"/>
                        <a:ea typeface="Calibri"/>
                        <a:cs typeface="B Nazanin"/>
                      </a:endParaRPr>
                    </a:p>
                  </a:txBody>
                  <a:tcPr marL="68580" marR="68580" marT="0" marB="0"/>
                </a:tc>
              </a:tr>
              <a:tr h="248412">
                <a:tc>
                  <a:txBody>
                    <a:bodyPr/>
                    <a:lstStyle/>
                    <a:p>
                      <a:pPr algn="ctr" rtl="1">
                        <a:lnSpc>
                          <a:spcPct val="115000"/>
                        </a:lnSpc>
                        <a:spcAft>
                          <a:spcPts val="0"/>
                        </a:spcAft>
                      </a:pPr>
                      <a:r>
                        <a:rPr lang="fa-IR" sz="1200" b="0">
                          <a:effectLst/>
                        </a:rPr>
                        <a:t>بین 350 تا 700 میلیارد تومان</a:t>
                      </a:r>
                      <a:endParaRPr lang="en-US" sz="1100" b="0">
                        <a:effectLst/>
                        <a:latin typeface="Times New Roman"/>
                        <a:ea typeface="Calibri"/>
                        <a:cs typeface="B Nazanin"/>
                      </a:endParaRPr>
                    </a:p>
                  </a:txBody>
                  <a:tcPr marL="68580" marR="68580" marT="0" marB="0"/>
                </a:tc>
                <a:tc>
                  <a:txBody>
                    <a:bodyPr/>
                    <a:lstStyle/>
                    <a:p>
                      <a:pPr algn="ctr" rtl="1">
                        <a:lnSpc>
                          <a:spcPct val="115000"/>
                        </a:lnSpc>
                        <a:spcAft>
                          <a:spcPts val="0"/>
                        </a:spcAft>
                      </a:pPr>
                      <a:r>
                        <a:rPr lang="fa-IR" sz="1200">
                          <a:effectLst/>
                        </a:rPr>
                        <a:t>2.4%</a:t>
                      </a:r>
                      <a:endParaRPr lang="en-US" sz="1100">
                        <a:effectLst/>
                        <a:latin typeface="Times New Roman"/>
                        <a:ea typeface="Calibri"/>
                        <a:cs typeface="B Nazanin"/>
                      </a:endParaRPr>
                    </a:p>
                  </a:txBody>
                  <a:tcPr marL="68580" marR="68580" marT="0" marB="0"/>
                </a:tc>
                <a:tc>
                  <a:txBody>
                    <a:bodyPr/>
                    <a:lstStyle/>
                    <a:p>
                      <a:pPr algn="ctr" rtl="1">
                        <a:lnSpc>
                          <a:spcPct val="115000"/>
                        </a:lnSpc>
                        <a:spcAft>
                          <a:spcPts val="0"/>
                        </a:spcAft>
                      </a:pPr>
                      <a:r>
                        <a:rPr lang="fa-IR" sz="1200">
                          <a:effectLst/>
                        </a:rPr>
                        <a:t>0.0%</a:t>
                      </a:r>
                      <a:endParaRPr lang="en-US" sz="1100">
                        <a:effectLst/>
                        <a:latin typeface="Times New Roman"/>
                        <a:ea typeface="Calibri"/>
                        <a:cs typeface="B Nazanin"/>
                      </a:endParaRPr>
                    </a:p>
                  </a:txBody>
                  <a:tcPr marL="68580" marR="68580" marT="0" marB="0"/>
                </a:tc>
              </a:tr>
              <a:tr h="248412">
                <a:tc>
                  <a:txBody>
                    <a:bodyPr/>
                    <a:lstStyle/>
                    <a:p>
                      <a:pPr algn="ctr" rtl="1">
                        <a:lnSpc>
                          <a:spcPct val="115000"/>
                        </a:lnSpc>
                        <a:spcAft>
                          <a:spcPts val="0"/>
                        </a:spcAft>
                      </a:pPr>
                      <a:r>
                        <a:rPr lang="fa-IR" sz="1200" b="0">
                          <a:effectLst/>
                        </a:rPr>
                        <a:t>بیش از 700 میلیارد تومان</a:t>
                      </a:r>
                      <a:endParaRPr lang="en-US" sz="1100" b="0">
                        <a:effectLst/>
                        <a:latin typeface="Times New Roman"/>
                        <a:ea typeface="Calibri"/>
                        <a:cs typeface="B Nazanin"/>
                      </a:endParaRPr>
                    </a:p>
                  </a:txBody>
                  <a:tcPr marL="68580" marR="68580" marT="0" marB="0"/>
                </a:tc>
                <a:tc>
                  <a:txBody>
                    <a:bodyPr/>
                    <a:lstStyle/>
                    <a:p>
                      <a:pPr algn="ctr" rtl="1">
                        <a:lnSpc>
                          <a:spcPct val="115000"/>
                        </a:lnSpc>
                        <a:spcAft>
                          <a:spcPts val="0"/>
                        </a:spcAft>
                      </a:pPr>
                      <a:r>
                        <a:rPr lang="fa-IR" sz="1200">
                          <a:effectLst/>
                        </a:rPr>
                        <a:t>4.9%</a:t>
                      </a:r>
                      <a:endParaRPr lang="en-US" sz="1100">
                        <a:effectLst/>
                        <a:latin typeface="Times New Roman"/>
                        <a:ea typeface="Calibri"/>
                        <a:cs typeface="B Nazanin"/>
                      </a:endParaRPr>
                    </a:p>
                  </a:txBody>
                  <a:tcPr marL="68580" marR="68580" marT="0" marB="0"/>
                </a:tc>
                <a:tc>
                  <a:txBody>
                    <a:bodyPr/>
                    <a:lstStyle/>
                    <a:p>
                      <a:pPr algn="ctr" rtl="1">
                        <a:lnSpc>
                          <a:spcPct val="115000"/>
                        </a:lnSpc>
                        <a:spcAft>
                          <a:spcPts val="0"/>
                        </a:spcAft>
                      </a:pPr>
                      <a:r>
                        <a:rPr lang="fa-IR" sz="1200">
                          <a:effectLst/>
                        </a:rPr>
                        <a:t>12.5%</a:t>
                      </a:r>
                      <a:endParaRPr lang="en-US" sz="1100">
                        <a:effectLst/>
                        <a:latin typeface="Times New Roman"/>
                        <a:ea typeface="Calibri"/>
                        <a:cs typeface="B Nazanin"/>
                      </a:endParaRPr>
                    </a:p>
                  </a:txBody>
                  <a:tcPr marL="68580" marR="68580" marT="0" marB="0"/>
                </a:tc>
              </a:tr>
              <a:tr h="248412">
                <a:tc>
                  <a:txBody>
                    <a:bodyPr/>
                    <a:lstStyle/>
                    <a:p>
                      <a:pPr algn="ctr" rtl="1">
                        <a:lnSpc>
                          <a:spcPct val="115000"/>
                        </a:lnSpc>
                        <a:spcAft>
                          <a:spcPts val="0"/>
                        </a:spcAft>
                      </a:pPr>
                      <a:r>
                        <a:rPr lang="fa-IR" sz="1200" b="0" dirty="0">
                          <a:effectLst/>
                        </a:rPr>
                        <a:t>بدون جواب</a:t>
                      </a:r>
                      <a:endParaRPr lang="en-US" sz="1100" b="0" dirty="0">
                        <a:effectLst/>
                        <a:latin typeface="Times New Roman"/>
                        <a:ea typeface="Calibri"/>
                        <a:cs typeface="B Nazanin"/>
                      </a:endParaRPr>
                    </a:p>
                  </a:txBody>
                  <a:tcPr marL="68580" marR="68580" marT="0" marB="0"/>
                </a:tc>
                <a:tc>
                  <a:txBody>
                    <a:bodyPr/>
                    <a:lstStyle/>
                    <a:p>
                      <a:pPr algn="ctr" rtl="1">
                        <a:lnSpc>
                          <a:spcPct val="115000"/>
                        </a:lnSpc>
                        <a:spcAft>
                          <a:spcPts val="0"/>
                        </a:spcAft>
                      </a:pPr>
                      <a:r>
                        <a:rPr lang="fa-IR" sz="1200">
                          <a:effectLst/>
                        </a:rPr>
                        <a:t>22%</a:t>
                      </a:r>
                      <a:endParaRPr lang="en-US" sz="1100">
                        <a:effectLst/>
                        <a:latin typeface="Times New Roman"/>
                        <a:ea typeface="Calibri"/>
                        <a:cs typeface="B Nazanin"/>
                      </a:endParaRPr>
                    </a:p>
                  </a:txBody>
                  <a:tcPr marL="68580" marR="68580" marT="0" marB="0"/>
                </a:tc>
                <a:tc>
                  <a:txBody>
                    <a:bodyPr/>
                    <a:lstStyle/>
                    <a:p>
                      <a:pPr algn="ctr" rtl="1">
                        <a:lnSpc>
                          <a:spcPct val="115000"/>
                        </a:lnSpc>
                        <a:spcAft>
                          <a:spcPts val="0"/>
                        </a:spcAft>
                      </a:pPr>
                      <a:r>
                        <a:rPr lang="fa-IR" sz="1200" dirty="0">
                          <a:effectLst/>
                        </a:rPr>
                        <a:t>0.0%</a:t>
                      </a:r>
                      <a:endParaRPr lang="en-US" sz="1100" dirty="0">
                        <a:effectLst/>
                        <a:latin typeface="Times New Roman"/>
                        <a:ea typeface="Calibri"/>
                        <a:cs typeface="B Nazanin"/>
                      </a:endParaRPr>
                    </a:p>
                  </a:txBody>
                  <a:tcPr marL="68580" marR="68580" marT="0" marB="0"/>
                </a:tc>
              </a:tr>
            </a:tbl>
          </a:graphicData>
        </a:graphic>
      </p:graphicFrame>
    </p:spTree>
    <p:extLst>
      <p:ext uri="{BB962C8B-B14F-4D97-AF65-F5344CB8AC3E}">
        <p14:creationId xmlns:p14="http://schemas.microsoft.com/office/powerpoint/2010/main" val="244737286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animEffect transition="in" filter="fade">
                                      <p:cBhvr>
                                        <p:cTn id="11" dur="1000"/>
                                        <p:tgtEl>
                                          <p:spTgt spid="11">
                                            <p:txEl>
                                              <p:pRg st="1" end="1"/>
                                            </p:txEl>
                                          </p:spTgt>
                                        </p:tgtEl>
                                      </p:cBhvr>
                                    </p:animEffect>
                                    <p:anim calcmode="lin" valueType="num">
                                      <p:cBhvr>
                                        <p:cTn id="12"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11">
                                            <p:txEl>
                                              <p:pRg st="2" end="2"/>
                                            </p:txEl>
                                          </p:spTgt>
                                        </p:tgtEl>
                                        <p:attrNameLst>
                                          <p:attrName>style.visibility</p:attrName>
                                        </p:attrNameLst>
                                      </p:cBhvr>
                                      <p:to>
                                        <p:strVal val="visible"/>
                                      </p:to>
                                    </p:set>
                                    <p:animEffect transition="in" filter="fade">
                                      <p:cBhvr>
                                        <p:cTn id="18" dur="1000"/>
                                        <p:tgtEl>
                                          <p:spTgt spid="11">
                                            <p:txEl>
                                              <p:pRg st="2" end="2"/>
                                            </p:txEl>
                                          </p:spTgt>
                                        </p:tgtEl>
                                      </p:cBhvr>
                                    </p:animEffect>
                                    <p:anim calcmode="lin" valueType="num">
                                      <p:cBhvr>
                                        <p:cTn id="19"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fade">
                                      <p:cBhvr>
                                        <p:cTn id="25" dur="1000"/>
                                        <p:tgtEl>
                                          <p:spTgt spid="2"/>
                                        </p:tgtEl>
                                      </p:cBhvr>
                                    </p:animEffect>
                                    <p:anim calcmode="lin" valueType="num">
                                      <p:cBhvr>
                                        <p:cTn id="26" dur="1000" fill="hold"/>
                                        <p:tgtEl>
                                          <p:spTgt spid="2"/>
                                        </p:tgtEl>
                                        <p:attrNameLst>
                                          <p:attrName>ppt_x</p:attrName>
                                        </p:attrNameLst>
                                      </p:cBhvr>
                                      <p:tavLst>
                                        <p:tav tm="0">
                                          <p:val>
                                            <p:strVal val="#ppt_x"/>
                                          </p:val>
                                        </p:tav>
                                        <p:tav tm="100000">
                                          <p:val>
                                            <p:strVal val="#ppt_x"/>
                                          </p:val>
                                        </p:tav>
                                      </p:tavLst>
                                    </p:anim>
                                    <p:anim calcmode="lin" valueType="num">
                                      <p:cBhvr>
                                        <p:cTn id="2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0" end="0"/>
                                            </p:txEl>
                                          </p:spTgt>
                                        </p:tgtEl>
                                        <p:attrNameLst>
                                          <p:attrName>style.visibility</p:attrName>
                                        </p:attrNameLst>
                                      </p:cBhvr>
                                      <p:to>
                                        <p:strVal val="visible"/>
                                      </p:to>
                                    </p:set>
                                    <p:animEffect transition="in" filter="fade">
                                      <p:cBhvr>
                                        <p:cTn id="32" dur="1000"/>
                                        <p:tgtEl>
                                          <p:spTgt spid="3">
                                            <p:txEl>
                                              <p:pRg st="0" end="0"/>
                                            </p:txEl>
                                          </p:spTgt>
                                        </p:tgtEl>
                                      </p:cBhvr>
                                    </p:animEffect>
                                    <p:anim calcmode="lin" valueType="num">
                                      <p:cBhvr>
                                        <p:cTn id="3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fade">
                                      <p:cBhvr>
                                        <p:cTn id="39" dur="1000"/>
                                        <p:tgtEl>
                                          <p:spTgt spid="4"/>
                                        </p:tgtEl>
                                      </p:cBhvr>
                                    </p:animEffect>
                                    <p:anim calcmode="lin" valueType="num">
                                      <p:cBhvr>
                                        <p:cTn id="40" dur="1000" fill="hold"/>
                                        <p:tgtEl>
                                          <p:spTgt spid="4"/>
                                        </p:tgtEl>
                                        <p:attrNameLst>
                                          <p:attrName>ppt_x</p:attrName>
                                        </p:attrNameLst>
                                      </p:cBhvr>
                                      <p:tavLst>
                                        <p:tav tm="0">
                                          <p:val>
                                            <p:strVal val="#ppt_x"/>
                                          </p:val>
                                        </p:tav>
                                        <p:tav tm="100000">
                                          <p:val>
                                            <p:strVal val="#ppt_x"/>
                                          </p:val>
                                        </p:tav>
                                      </p:tavLst>
                                    </p:anim>
                                    <p:anim calcmode="lin" valueType="num">
                                      <p:cBhvr>
                                        <p:cTn id="4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85800" y="381000"/>
            <a:ext cx="7772400" cy="1902059"/>
          </a:xfrm>
          <a:prstGeom prst="rect">
            <a:avLst/>
          </a:prstGeom>
          <a:noFill/>
        </p:spPr>
        <p:txBody>
          <a:bodyPr wrap="square" rtlCol="0">
            <a:spAutoFit/>
          </a:bodyPr>
          <a:lstStyle/>
          <a:p>
            <a:pPr algn="just" rtl="1">
              <a:lnSpc>
                <a:spcPct val="120000"/>
              </a:lnSpc>
            </a:pPr>
            <a:r>
              <a:rPr lang="fa-IR" sz="2800" b="1" dirty="0">
                <a:solidFill>
                  <a:srgbClr val="FFC000"/>
                </a:solidFill>
                <a:cs typeface="B Nazanin" pitchFamily="2" charset="-78"/>
              </a:rPr>
              <a:t>يافته هاي پژوهش</a:t>
            </a:r>
          </a:p>
          <a:p>
            <a:pPr algn="just" rtl="1">
              <a:lnSpc>
                <a:spcPct val="120000"/>
              </a:lnSpc>
            </a:pPr>
            <a:r>
              <a:rPr lang="fa-IR" dirty="0">
                <a:cs typeface="B Nazanin" pitchFamily="2" charset="-78"/>
              </a:rPr>
              <a:t>در اين بخش، به بررسي چگونگي توزيع جامعه ي پژوهش از ديد متغيرهايي چون تعداد پرسنل، ميزان درآمد، حوزه فعاليت، ميزان رضايت از پياده سازي سيستم و ميزان پذيرش سيستم توسط شركت، پرداخته مي شود. جداول زير نتايج را نشان ميدهند.</a:t>
            </a:r>
          </a:p>
          <a:p>
            <a:pPr algn="ctr" rtl="1">
              <a:lnSpc>
                <a:spcPct val="120000"/>
              </a:lnSpc>
            </a:pPr>
            <a:r>
              <a:rPr lang="fa-IR" sz="1600" b="1" dirty="0"/>
              <a:t>انگیزه های پیاده سازی در دو سیستم </a:t>
            </a:r>
            <a:r>
              <a:rPr lang="en-US" sz="1600" b="1" dirty="0"/>
              <a:t>ERP</a:t>
            </a:r>
            <a:r>
              <a:rPr lang="fa-IR" sz="1600" b="1" dirty="0"/>
              <a:t> و </a:t>
            </a:r>
            <a:r>
              <a:rPr lang="en-US" sz="1600" b="1" dirty="0"/>
              <a:t>CRM</a:t>
            </a:r>
            <a:endParaRPr lang="en-US" sz="1600" b="1" dirty="0">
              <a:cs typeface="B Nazanin" pitchFamily="2" charset="-78"/>
            </a:endParaRPr>
          </a:p>
        </p:txBody>
      </p:sp>
      <p:graphicFrame>
        <p:nvGraphicFramePr>
          <p:cNvPr id="5" name="Table 4"/>
          <p:cNvGraphicFramePr>
            <a:graphicFrameLocks noGrp="1"/>
          </p:cNvGraphicFramePr>
          <p:nvPr>
            <p:extLst>
              <p:ext uri="{D42A27DB-BD31-4B8C-83A1-F6EECF244321}">
                <p14:modId xmlns:p14="http://schemas.microsoft.com/office/powerpoint/2010/main" val="1570415825"/>
              </p:ext>
            </p:extLst>
          </p:nvPr>
        </p:nvGraphicFramePr>
        <p:xfrm>
          <a:off x="685800" y="2283057"/>
          <a:ext cx="7696200" cy="4393368"/>
        </p:xfrm>
        <a:graphic>
          <a:graphicData uri="http://schemas.openxmlformats.org/drawingml/2006/table">
            <a:tbl>
              <a:tblPr rtl="1" firstRow="1" firstCol="1" bandRow="1">
                <a:tableStyleId>{91EBBBCC-DAD2-459C-BE2E-F6DE35CF9A28}</a:tableStyleId>
              </a:tblPr>
              <a:tblGrid>
                <a:gridCol w="962025"/>
                <a:gridCol w="962025"/>
                <a:gridCol w="962025"/>
                <a:gridCol w="962025"/>
                <a:gridCol w="962025"/>
                <a:gridCol w="962025"/>
                <a:gridCol w="962025"/>
                <a:gridCol w="962025"/>
              </a:tblGrid>
              <a:tr h="218247">
                <a:tc gridSpan="4">
                  <a:txBody>
                    <a:bodyPr/>
                    <a:lstStyle/>
                    <a:p>
                      <a:pPr algn="ctr" rtl="1">
                        <a:lnSpc>
                          <a:spcPct val="115000"/>
                        </a:lnSpc>
                        <a:spcAft>
                          <a:spcPts val="0"/>
                        </a:spcAft>
                      </a:pPr>
                      <a:r>
                        <a:rPr lang="fa-IR" sz="1600" dirty="0">
                          <a:effectLst/>
                        </a:rPr>
                        <a:t>سیستم </a:t>
                      </a:r>
                      <a:r>
                        <a:rPr lang="en-US" sz="1400" dirty="0">
                          <a:effectLst/>
                        </a:rPr>
                        <a:t>ERP</a:t>
                      </a:r>
                      <a:endParaRPr lang="en-US" sz="1400" b="0" dirty="0">
                        <a:effectLst/>
                        <a:latin typeface="Times New Roman"/>
                        <a:ea typeface="Calibri"/>
                        <a:cs typeface="B Nazanin" pitchFamily="2" charset="-78"/>
                      </a:endParaRPr>
                    </a:p>
                  </a:txBody>
                  <a:tcPr marL="34079" marR="34079"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rtl="1">
                        <a:lnSpc>
                          <a:spcPct val="115000"/>
                        </a:lnSpc>
                        <a:spcAft>
                          <a:spcPts val="0"/>
                        </a:spcAft>
                      </a:pPr>
                      <a:r>
                        <a:rPr lang="fa-IR" sz="1600" dirty="0">
                          <a:effectLst/>
                        </a:rPr>
                        <a:t>سیستم </a:t>
                      </a:r>
                      <a:r>
                        <a:rPr lang="en-US" sz="1400" dirty="0">
                          <a:effectLst/>
                        </a:rPr>
                        <a:t>CRM</a:t>
                      </a:r>
                      <a:endParaRPr lang="en-US" sz="1400" b="0" dirty="0">
                        <a:effectLst/>
                        <a:latin typeface="Times New Roman"/>
                        <a:ea typeface="Calibri"/>
                        <a:cs typeface="B Nazanin" pitchFamily="2" charset="-78"/>
                      </a:endParaRPr>
                    </a:p>
                  </a:txBody>
                  <a:tcPr marL="34079" marR="34079" marT="0" marB="0" anchor="ctr"/>
                </a:tc>
                <a:tc hMerge="1">
                  <a:txBody>
                    <a:bodyPr/>
                    <a:lstStyle/>
                    <a:p>
                      <a:endParaRPr lang="en-US"/>
                    </a:p>
                  </a:txBody>
                  <a:tcPr/>
                </a:tc>
                <a:tc hMerge="1">
                  <a:txBody>
                    <a:bodyPr/>
                    <a:lstStyle/>
                    <a:p>
                      <a:endParaRPr lang="en-US"/>
                    </a:p>
                  </a:txBody>
                  <a:tcPr/>
                </a:tc>
                <a:tc hMerge="1">
                  <a:txBody>
                    <a:bodyPr/>
                    <a:lstStyle/>
                    <a:p>
                      <a:endParaRPr lang="en-US"/>
                    </a:p>
                  </a:txBody>
                  <a:tcPr/>
                </a:tc>
              </a:tr>
              <a:tr h="436494">
                <a:tc>
                  <a:txBody>
                    <a:bodyPr/>
                    <a:lstStyle/>
                    <a:p>
                      <a:pPr algn="ctr" rtl="1">
                        <a:lnSpc>
                          <a:spcPct val="115000"/>
                        </a:lnSpc>
                        <a:spcAft>
                          <a:spcPts val="0"/>
                        </a:spcAft>
                      </a:pPr>
                      <a:r>
                        <a:rPr lang="ar-SA" sz="1200" b="1">
                          <a:effectLst/>
                        </a:rPr>
                        <a:t>انگيزه</a:t>
                      </a:r>
                      <a:endParaRPr lang="en-US" sz="1100" b="1">
                        <a:effectLst/>
                        <a:latin typeface="Times New Roman"/>
                        <a:ea typeface="Calibri"/>
                        <a:cs typeface="B Nazanin" pitchFamily="2" charset="-78"/>
                      </a:endParaRPr>
                    </a:p>
                  </a:txBody>
                  <a:tcPr marL="34079" marR="34079" marT="0" marB="0" anchor="ctr">
                    <a:solidFill>
                      <a:schemeClr val="accent4"/>
                    </a:solidFill>
                  </a:tcPr>
                </a:tc>
                <a:tc>
                  <a:txBody>
                    <a:bodyPr/>
                    <a:lstStyle/>
                    <a:p>
                      <a:pPr algn="ctr" rtl="1">
                        <a:lnSpc>
                          <a:spcPct val="115000"/>
                        </a:lnSpc>
                        <a:spcAft>
                          <a:spcPts val="0"/>
                        </a:spcAft>
                      </a:pPr>
                      <a:r>
                        <a:rPr lang="ar-SA" sz="1200" b="1">
                          <a:effectLst/>
                        </a:rPr>
                        <a:t>تعداد علامت</a:t>
                      </a:r>
                      <a:r>
                        <a:rPr lang="ar-SA" sz="1100" b="1">
                          <a:effectLst/>
                        </a:rPr>
                        <a:t> </a:t>
                      </a:r>
                      <a:r>
                        <a:rPr lang="ar-SA" sz="1200" b="1">
                          <a:effectLst/>
                        </a:rPr>
                        <a:t>هاي مثبت</a:t>
                      </a:r>
                      <a:endParaRPr lang="en-US" sz="1100" b="1">
                        <a:effectLst/>
                        <a:latin typeface="Times New Roman"/>
                        <a:ea typeface="Calibri"/>
                        <a:cs typeface="B Nazanin" pitchFamily="2" charset="-78"/>
                      </a:endParaRPr>
                    </a:p>
                  </a:txBody>
                  <a:tcPr marL="34079" marR="34079" marT="0" marB="0" anchor="ctr">
                    <a:solidFill>
                      <a:schemeClr val="accent4"/>
                    </a:solidFill>
                  </a:tcPr>
                </a:tc>
                <a:tc>
                  <a:txBody>
                    <a:bodyPr/>
                    <a:lstStyle/>
                    <a:p>
                      <a:pPr algn="ctr" rtl="1">
                        <a:lnSpc>
                          <a:spcPct val="115000"/>
                        </a:lnSpc>
                        <a:spcAft>
                          <a:spcPts val="0"/>
                        </a:spcAft>
                      </a:pPr>
                      <a:r>
                        <a:rPr lang="fa-IR" sz="1200" b="1" dirty="0">
                          <a:effectLst/>
                        </a:rPr>
                        <a:t>مقدار آمار مشاهده شده</a:t>
                      </a:r>
                      <a:endParaRPr lang="en-US" sz="1100" b="1" dirty="0">
                        <a:effectLst/>
                        <a:latin typeface="Times New Roman"/>
                        <a:ea typeface="Calibri"/>
                        <a:cs typeface="B Nazanin" pitchFamily="2" charset="-78"/>
                      </a:endParaRPr>
                    </a:p>
                  </a:txBody>
                  <a:tcPr marL="34079" marR="34079" marT="0" marB="0" anchor="ctr">
                    <a:solidFill>
                      <a:schemeClr val="accent4"/>
                    </a:solidFill>
                  </a:tcPr>
                </a:tc>
                <a:tc>
                  <a:txBody>
                    <a:bodyPr/>
                    <a:lstStyle/>
                    <a:p>
                      <a:pPr algn="ctr" rtl="1">
                        <a:lnSpc>
                          <a:spcPct val="115000"/>
                        </a:lnSpc>
                        <a:spcAft>
                          <a:spcPts val="0"/>
                        </a:spcAft>
                      </a:pPr>
                      <a:r>
                        <a:rPr lang="fa-IR" sz="1200" b="1" dirty="0">
                          <a:effectLst/>
                        </a:rPr>
                        <a:t>نتیجه گیری</a:t>
                      </a:r>
                      <a:endParaRPr lang="en-US" sz="1100" b="1" dirty="0">
                        <a:effectLst/>
                        <a:latin typeface="Times New Roman"/>
                        <a:ea typeface="Calibri"/>
                        <a:cs typeface="B Nazanin" pitchFamily="2" charset="-78"/>
                      </a:endParaRPr>
                    </a:p>
                  </a:txBody>
                  <a:tcPr marL="34079" marR="34079" marT="0" marB="0" anchor="ctr">
                    <a:solidFill>
                      <a:schemeClr val="accent4"/>
                    </a:solidFill>
                  </a:tcPr>
                </a:tc>
                <a:tc>
                  <a:txBody>
                    <a:bodyPr/>
                    <a:lstStyle/>
                    <a:p>
                      <a:pPr algn="ctr" rtl="1">
                        <a:lnSpc>
                          <a:spcPct val="115000"/>
                        </a:lnSpc>
                        <a:spcAft>
                          <a:spcPts val="0"/>
                        </a:spcAft>
                      </a:pPr>
                      <a:r>
                        <a:rPr lang="ar-SA" sz="1200" b="1" dirty="0">
                          <a:effectLst/>
                        </a:rPr>
                        <a:t>انگيزه</a:t>
                      </a:r>
                      <a:endParaRPr lang="en-US" sz="1100" b="1" dirty="0">
                        <a:effectLst/>
                        <a:latin typeface="Times New Roman"/>
                        <a:ea typeface="Calibri"/>
                        <a:cs typeface="B Nazanin" pitchFamily="2" charset="-78"/>
                      </a:endParaRPr>
                    </a:p>
                  </a:txBody>
                  <a:tcPr marL="34079" marR="34079" marT="0" marB="0" anchor="ctr">
                    <a:solidFill>
                      <a:schemeClr val="accent4"/>
                    </a:solidFill>
                  </a:tcPr>
                </a:tc>
                <a:tc>
                  <a:txBody>
                    <a:bodyPr/>
                    <a:lstStyle/>
                    <a:p>
                      <a:pPr algn="ctr" rtl="1">
                        <a:lnSpc>
                          <a:spcPct val="115000"/>
                        </a:lnSpc>
                        <a:spcAft>
                          <a:spcPts val="0"/>
                        </a:spcAft>
                      </a:pPr>
                      <a:r>
                        <a:rPr lang="ar-SA" sz="1200" b="1" dirty="0">
                          <a:effectLst/>
                        </a:rPr>
                        <a:t>تعداد علامت</a:t>
                      </a:r>
                      <a:r>
                        <a:rPr lang="ar-SA" sz="1100" b="1" dirty="0">
                          <a:effectLst/>
                        </a:rPr>
                        <a:t> </a:t>
                      </a:r>
                      <a:r>
                        <a:rPr lang="ar-SA" sz="1200" b="1" dirty="0">
                          <a:effectLst/>
                        </a:rPr>
                        <a:t>هاي مثبت</a:t>
                      </a:r>
                      <a:endParaRPr lang="en-US" sz="1100" b="1" dirty="0">
                        <a:effectLst/>
                        <a:latin typeface="Times New Roman"/>
                        <a:ea typeface="Calibri"/>
                        <a:cs typeface="B Nazanin" pitchFamily="2" charset="-78"/>
                      </a:endParaRPr>
                    </a:p>
                  </a:txBody>
                  <a:tcPr marL="34079" marR="34079" marT="0" marB="0" anchor="ctr">
                    <a:solidFill>
                      <a:schemeClr val="accent4"/>
                    </a:solidFill>
                  </a:tcPr>
                </a:tc>
                <a:tc>
                  <a:txBody>
                    <a:bodyPr/>
                    <a:lstStyle/>
                    <a:p>
                      <a:pPr algn="ctr" rtl="1">
                        <a:lnSpc>
                          <a:spcPct val="115000"/>
                        </a:lnSpc>
                        <a:spcAft>
                          <a:spcPts val="0"/>
                        </a:spcAft>
                      </a:pPr>
                      <a:r>
                        <a:rPr lang="fa-IR" sz="1200" b="1">
                          <a:effectLst/>
                        </a:rPr>
                        <a:t>مقدار آمار مشاهده شده</a:t>
                      </a:r>
                      <a:endParaRPr lang="en-US" sz="1100" b="1">
                        <a:effectLst/>
                        <a:latin typeface="Times New Roman"/>
                        <a:ea typeface="Calibri"/>
                        <a:cs typeface="B Nazanin" pitchFamily="2" charset="-78"/>
                      </a:endParaRPr>
                    </a:p>
                  </a:txBody>
                  <a:tcPr marL="34079" marR="34079" marT="0" marB="0" anchor="ctr">
                    <a:solidFill>
                      <a:schemeClr val="accent4"/>
                    </a:solidFill>
                  </a:tcPr>
                </a:tc>
                <a:tc>
                  <a:txBody>
                    <a:bodyPr/>
                    <a:lstStyle/>
                    <a:p>
                      <a:pPr algn="ctr" rtl="1">
                        <a:lnSpc>
                          <a:spcPct val="115000"/>
                        </a:lnSpc>
                        <a:spcAft>
                          <a:spcPts val="0"/>
                        </a:spcAft>
                      </a:pPr>
                      <a:r>
                        <a:rPr lang="fa-IR" sz="1200" b="1" dirty="0">
                          <a:effectLst/>
                        </a:rPr>
                        <a:t>نتیجه گیری</a:t>
                      </a:r>
                      <a:endParaRPr lang="en-US" sz="1100" b="1" dirty="0">
                        <a:effectLst/>
                        <a:latin typeface="Times New Roman"/>
                        <a:ea typeface="Calibri"/>
                        <a:cs typeface="B Nazanin" pitchFamily="2" charset="-78"/>
                      </a:endParaRPr>
                    </a:p>
                  </a:txBody>
                  <a:tcPr marL="34079" marR="34079" marT="0" marB="0" anchor="ctr">
                    <a:solidFill>
                      <a:schemeClr val="accent4"/>
                    </a:solidFill>
                  </a:tcPr>
                </a:tc>
              </a:tr>
              <a:tr h="572973">
                <a:tc>
                  <a:txBody>
                    <a:bodyPr/>
                    <a:lstStyle/>
                    <a:p>
                      <a:pPr algn="ctr" rtl="1">
                        <a:lnSpc>
                          <a:spcPct val="115000"/>
                        </a:lnSpc>
                        <a:spcAft>
                          <a:spcPts val="0"/>
                        </a:spcAft>
                      </a:pPr>
                      <a:r>
                        <a:rPr lang="ar-SA" sz="1200" b="0">
                          <a:effectLst/>
                        </a:rPr>
                        <a:t>افزايش</a:t>
                      </a:r>
                      <a:r>
                        <a:rPr lang="ar-SA" sz="1100" b="0">
                          <a:effectLst/>
                        </a:rPr>
                        <a:t> </a:t>
                      </a:r>
                      <a:r>
                        <a:rPr lang="ar-SA" sz="1200" b="0">
                          <a:effectLst/>
                        </a:rPr>
                        <a:t>بهره وري</a:t>
                      </a:r>
                      <a:endParaRPr lang="en-US" sz="1100" b="0">
                        <a:effectLst/>
                        <a:latin typeface="Times New Roman"/>
                        <a:ea typeface="Calibri"/>
                        <a:cs typeface="B Nazanin" pitchFamily="2" charset="-78"/>
                      </a:endParaRPr>
                    </a:p>
                  </a:txBody>
                  <a:tcPr marL="34079" marR="34079" marT="0" marB="0" anchor="ctr"/>
                </a:tc>
                <a:tc>
                  <a:txBody>
                    <a:bodyPr/>
                    <a:lstStyle/>
                    <a:p>
                      <a:pPr algn="ctr" rtl="1">
                        <a:lnSpc>
                          <a:spcPct val="115000"/>
                        </a:lnSpc>
                        <a:spcAft>
                          <a:spcPts val="0"/>
                        </a:spcAft>
                      </a:pPr>
                      <a:r>
                        <a:rPr lang="fa-IR" sz="1200">
                          <a:effectLst/>
                        </a:rPr>
                        <a:t>23</a:t>
                      </a:r>
                      <a:endParaRPr lang="en-US" sz="1100" b="0">
                        <a:effectLst/>
                        <a:latin typeface="Times New Roman"/>
                        <a:ea typeface="Calibri"/>
                        <a:cs typeface="B Nazanin" pitchFamily="2" charset="-78"/>
                      </a:endParaRPr>
                    </a:p>
                  </a:txBody>
                  <a:tcPr marL="34079" marR="34079" marT="0" marB="0" anchor="ctr"/>
                </a:tc>
                <a:tc>
                  <a:txBody>
                    <a:bodyPr/>
                    <a:lstStyle/>
                    <a:p>
                      <a:pPr algn="ctr" rtl="1">
                        <a:lnSpc>
                          <a:spcPct val="115000"/>
                        </a:lnSpc>
                        <a:spcAft>
                          <a:spcPts val="0"/>
                        </a:spcAft>
                      </a:pPr>
                      <a:r>
                        <a:rPr lang="fa-IR" sz="1200">
                          <a:effectLst/>
                        </a:rPr>
                        <a:t>4.4907</a:t>
                      </a:r>
                      <a:endParaRPr lang="en-US" sz="1100" b="0">
                        <a:effectLst/>
                        <a:latin typeface="Times New Roman"/>
                        <a:ea typeface="Calibri"/>
                        <a:cs typeface="B Nazanin" pitchFamily="2" charset="-78"/>
                      </a:endParaRPr>
                    </a:p>
                  </a:txBody>
                  <a:tcPr marL="34079" marR="34079" marT="0" marB="0" anchor="ctr"/>
                </a:tc>
                <a:tc>
                  <a:txBody>
                    <a:bodyPr/>
                    <a:lstStyle/>
                    <a:p>
                      <a:pPr algn="ctr" rtl="1">
                        <a:lnSpc>
                          <a:spcPct val="115000"/>
                        </a:lnSpc>
                        <a:spcAft>
                          <a:spcPts val="0"/>
                        </a:spcAft>
                      </a:pPr>
                      <a:r>
                        <a:rPr lang="fa-IR" sz="1200">
                          <a:effectLst/>
                        </a:rPr>
                        <a:t>قابل ملاحظه</a:t>
                      </a:r>
                      <a:endParaRPr lang="en-US" sz="1100" b="0">
                        <a:effectLst/>
                        <a:latin typeface="Times New Roman"/>
                        <a:ea typeface="Calibri"/>
                        <a:cs typeface="B Nazanin" pitchFamily="2" charset="-78"/>
                      </a:endParaRPr>
                    </a:p>
                  </a:txBody>
                  <a:tcPr marL="34079" marR="34079" marT="0" marB="0" anchor="ctr"/>
                </a:tc>
                <a:tc>
                  <a:txBody>
                    <a:bodyPr/>
                    <a:lstStyle/>
                    <a:p>
                      <a:pPr algn="ctr" rtl="1">
                        <a:lnSpc>
                          <a:spcPct val="115000"/>
                        </a:lnSpc>
                        <a:spcAft>
                          <a:spcPts val="0"/>
                        </a:spcAft>
                      </a:pPr>
                      <a:r>
                        <a:rPr lang="fa-IR" sz="1200">
                          <a:effectLst/>
                        </a:rPr>
                        <a:t>پاسخ گویی بهتر به مشتری</a:t>
                      </a:r>
                      <a:endParaRPr lang="en-US" sz="1100" b="0">
                        <a:effectLst/>
                        <a:latin typeface="Times New Roman"/>
                        <a:ea typeface="Calibri"/>
                        <a:cs typeface="B Nazanin" pitchFamily="2" charset="-78"/>
                      </a:endParaRPr>
                    </a:p>
                  </a:txBody>
                  <a:tcPr marL="34079" marR="34079" marT="0" marB="0" anchor="ctr"/>
                </a:tc>
                <a:tc>
                  <a:txBody>
                    <a:bodyPr/>
                    <a:lstStyle/>
                    <a:p>
                      <a:pPr algn="ctr" rtl="1">
                        <a:lnSpc>
                          <a:spcPct val="115000"/>
                        </a:lnSpc>
                        <a:spcAft>
                          <a:spcPts val="0"/>
                        </a:spcAft>
                      </a:pPr>
                      <a:r>
                        <a:rPr lang="fa-IR" sz="1200">
                          <a:effectLst/>
                        </a:rPr>
                        <a:t>15</a:t>
                      </a:r>
                      <a:endParaRPr lang="en-US" sz="1100" b="0">
                        <a:effectLst/>
                        <a:latin typeface="Times New Roman"/>
                        <a:ea typeface="Calibri"/>
                        <a:cs typeface="B Nazanin" pitchFamily="2" charset="-78"/>
                      </a:endParaRPr>
                    </a:p>
                  </a:txBody>
                  <a:tcPr marL="34079" marR="34079" marT="0" marB="0" anchor="ctr"/>
                </a:tc>
                <a:tc>
                  <a:txBody>
                    <a:bodyPr/>
                    <a:lstStyle/>
                    <a:p>
                      <a:pPr algn="ctr" rtl="1">
                        <a:lnSpc>
                          <a:spcPct val="115000"/>
                        </a:lnSpc>
                        <a:spcAft>
                          <a:spcPts val="0"/>
                        </a:spcAft>
                      </a:pPr>
                      <a:r>
                        <a:rPr lang="fa-IR" sz="1200">
                          <a:effectLst/>
                        </a:rPr>
                        <a:t>3.873</a:t>
                      </a:r>
                      <a:endParaRPr lang="en-US" sz="1100" b="0">
                        <a:effectLst/>
                        <a:latin typeface="Times New Roman"/>
                        <a:ea typeface="Calibri"/>
                        <a:cs typeface="B Nazanin" pitchFamily="2" charset="-78"/>
                      </a:endParaRPr>
                    </a:p>
                  </a:txBody>
                  <a:tcPr marL="34079" marR="34079" marT="0" marB="0" anchor="ctr"/>
                </a:tc>
                <a:tc>
                  <a:txBody>
                    <a:bodyPr/>
                    <a:lstStyle/>
                    <a:p>
                      <a:pPr algn="ctr" rtl="1">
                        <a:lnSpc>
                          <a:spcPct val="115000"/>
                        </a:lnSpc>
                        <a:spcAft>
                          <a:spcPts val="0"/>
                        </a:spcAft>
                      </a:pPr>
                      <a:r>
                        <a:rPr lang="fa-IR" sz="1200">
                          <a:effectLst/>
                        </a:rPr>
                        <a:t>قابل ملاحظه</a:t>
                      </a:r>
                      <a:endParaRPr lang="en-US" sz="1100" b="0">
                        <a:effectLst/>
                        <a:latin typeface="Times New Roman"/>
                        <a:ea typeface="Calibri"/>
                        <a:cs typeface="B Nazanin" pitchFamily="2" charset="-78"/>
                      </a:endParaRPr>
                    </a:p>
                  </a:txBody>
                  <a:tcPr marL="34079" marR="34079" marT="0" marB="0" anchor="ctr"/>
                </a:tc>
              </a:tr>
              <a:tr h="572973">
                <a:tc>
                  <a:txBody>
                    <a:bodyPr/>
                    <a:lstStyle/>
                    <a:p>
                      <a:pPr algn="ctr" rtl="1">
                        <a:lnSpc>
                          <a:spcPct val="115000"/>
                        </a:lnSpc>
                        <a:spcAft>
                          <a:spcPts val="0"/>
                        </a:spcAft>
                      </a:pPr>
                      <a:r>
                        <a:rPr lang="fa-IR" sz="1200" b="0">
                          <a:effectLst/>
                        </a:rPr>
                        <a:t>کاهش هزینه</a:t>
                      </a:r>
                      <a:endParaRPr lang="en-US" sz="1100" b="0">
                        <a:effectLst/>
                        <a:latin typeface="Times New Roman"/>
                        <a:ea typeface="Calibri"/>
                        <a:cs typeface="B Nazanin" pitchFamily="2" charset="-78"/>
                      </a:endParaRPr>
                    </a:p>
                  </a:txBody>
                  <a:tcPr marL="34079" marR="34079" marT="0" marB="0" anchor="ctr"/>
                </a:tc>
                <a:tc>
                  <a:txBody>
                    <a:bodyPr/>
                    <a:lstStyle/>
                    <a:p>
                      <a:pPr algn="ctr" rtl="1">
                        <a:lnSpc>
                          <a:spcPct val="115000"/>
                        </a:lnSpc>
                        <a:spcAft>
                          <a:spcPts val="0"/>
                        </a:spcAft>
                      </a:pPr>
                      <a:r>
                        <a:rPr lang="fa-IR" sz="1200">
                          <a:effectLst/>
                        </a:rPr>
                        <a:t>16</a:t>
                      </a:r>
                      <a:endParaRPr lang="en-US" sz="1100" b="0">
                        <a:effectLst/>
                        <a:latin typeface="Times New Roman"/>
                        <a:ea typeface="Calibri"/>
                        <a:cs typeface="B Nazanin" pitchFamily="2" charset="-78"/>
                      </a:endParaRPr>
                    </a:p>
                  </a:txBody>
                  <a:tcPr marL="34079" marR="34079" marT="0" marB="0" anchor="ctr"/>
                </a:tc>
                <a:tc>
                  <a:txBody>
                    <a:bodyPr/>
                    <a:lstStyle/>
                    <a:p>
                      <a:pPr algn="ctr" rtl="1">
                        <a:lnSpc>
                          <a:spcPct val="115000"/>
                        </a:lnSpc>
                        <a:spcAft>
                          <a:spcPts val="0"/>
                        </a:spcAft>
                      </a:pPr>
                      <a:r>
                        <a:rPr lang="fa-IR" sz="1200">
                          <a:effectLst/>
                        </a:rPr>
                        <a:t>0.1796</a:t>
                      </a:r>
                      <a:endParaRPr lang="en-US" sz="1100" b="0">
                        <a:effectLst/>
                        <a:latin typeface="Times New Roman"/>
                        <a:ea typeface="Calibri"/>
                        <a:cs typeface="B Nazanin" pitchFamily="2" charset="-78"/>
                      </a:endParaRPr>
                    </a:p>
                  </a:txBody>
                  <a:tcPr marL="34079" marR="34079" marT="0" marB="0" anchor="ctr"/>
                </a:tc>
                <a:tc>
                  <a:txBody>
                    <a:bodyPr/>
                    <a:lstStyle/>
                    <a:p>
                      <a:pPr algn="ctr" rtl="1">
                        <a:lnSpc>
                          <a:spcPct val="115000"/>
                        </a:lnSpc>
                        <a:spcAft>
                          <a:spcPts val="0"/>
                        </a:spcAft>
                      </a:pPr>
                      <a:r>
                        <a:rPr lang="fa-IR" sz="1200" dirty="0">
                          <a:effectLst/>
                        </a:rPr>
                        <a:t>غیر قابل ملاحظه</a:t>
                      </a:r>
                      <a:endParaRPr lang="en-US" sz="1100" b="0" dirty="0">
                        <a:effectLst/>
                        <a:latin typeface="Times New Roman"/>
                        <a:ea typeface="Calibri"/>
                        <a:cs typeface="B Nazanin" pitchFamily="2" charset="-78"/>
                      </a:endParaRPr>
                    </a:p>
                  </a:txBody>
                  <a:tcPr marL="34079" marR="34079" marT="0" marB="0" anchor="ctr"/>
                </a:tc>
                <a:tc>
                  <a:txBody>
                    <a:bodyPr/>
                    <a:lstStyle/>
                    <a:p>
                      <a:pPr algn="ctr" rtl="1">
                        <a:lnSpc>
                          <a:spcPct val="115000"/>
                        </a:lnSpc>
                        <a:spcAft>
                          <a:spcPts val="0"/>
                        </a:spcAft>
                      </a:pPr>
                      <a:r>
                        <a:rPr lang="fa-IR" sz="1200">
                          <a:effectLst/>
                        </a:rPr>
                        <a:t>ایجاد حس وفاداری در مشتری</a:t>
                      </a:r>
                      <a:endParaRPr lang="en-US" sz="1100" b="0">
                        <a:effectLst/>
                        <a:latin typeface="Times New Roman"/>
                        <a:ea typeface="Calibri"/>
                        <a:cs typeface="B Nazanin" pitchFamily="2" charset="-78"/>
                      </a:endParaRPr>
                    </a:p>
                  </a:txBody>
                  <a:tcPr marL="34079" marR="34079" marT="0" marB="0" anchor="ctr"/>
                </a:tc>
                <a:tc>
                  <a:txBody>
                    <a:bodyPr/>
                    <a:lstStyle/>
                    <a:p>
                      <a:pPr algn="ctr" rtl="1">
                        <a:lnSpc>
                          <a:spcPct val="115000"/>
                        </a:lnSpc>
                        <a:spcAft>
                          <a:spcPts val="0"/>
                        </a:spcAft>
                      </a:pPr>
                      <a:r>
                        <a:rPr lang="fa-IR" sz="1200">
                          <a:effectLst/>
                        </a:rPr>
                        <a:t>9</a:t>
                      </a:r>
                      <a:endParaRPr lang="en-US" sz="1100" b="0">
                        <a:effectLst/>
                        <a:latin typeface="Times New Roman"/>
                        <a:ea typeface="Calibri"/>
                        <a:cs typeface="B Nazanin" pitchFamily="2" charset="-78"/>
                      </a:endParaRPr>
                    </a:p>
                  </a:txBody>
                  <a:tcPr marL="34079" marR="34079" marT="0" marB="0" anchor="ctr"/>
                </a:tc>
                <a:tc>
                  <a:txBody>
                    <a:bodyPr/>
                    <a:lstStyle/>
                    <a:p>
                      <a:pPr algn="ctr" rtl="1">
                        <a:lnSpc>
                          <a:spcPct val="115000"/>
                        </a:lnSpc>
                        <a:spcAft>
                          <a:spcPts val="0"/>
                        </a:spcAft>
                      </a:pPr>
                      <a:r>
                        <a:rPr lang="fa-IR" sz="1200">
                          <a:effectLst/>
                        </a:rPr>
                        <a:t>2.111</a:t>
                      </a:r>
                      <a:endParaRPr lang="en-US" sz="1100" b="0">
                        <a:effectLst/>
                        <a:latin typeface="Times New Roman"/>
                        <a:ea typeface="Calibri"/>
                        <a:cs typeface="B Nazanin" pitchFamily="2" charset="-78"/>
                      </a:endParaRPr>
                    </a:p>
                  </a:txBody>
                  <a:tcPr marL="34079" marR="34079" marT="0" marB="0" anchor="ctr"/>
                </a:tc>
                <a:tc>
                  <a:txBody>
                    <a:bodyPr/>
                    <a:lstStyle/>
                    <a:p>
                      <a:pPr algn="ctr" rtl="1">
                        <a:lnSpc>
                          <a:spcPct val="115000"/>
                        </a:lnSpc>
                        <a:spcAft>
                          <a:spcPts val="0"/>
                        </a:spcAft>
                      </a:pPr>
                      <a:r>
                        <a:rPr lang="fa-IR" sz="1200">
                          <a:effectLst/>
                        </a:rPr>
                        <a:t>قابل ملاحظه</a:t>
                      </a:r>
                      <a:endParaRPr lang="en-US" sz="1100" b="0">
                        <a:effectLst/>
                        <a:latin typeface="Times New Roman"/>
                        <a:ea typeface="Calibri"/>
                        <a:cs typeface="B Nazanin" pitchFamily="2" charset="-78"/>
                      </a:endParaRPr>
                    </a:p>
                  </a:txBody>
                  <a:tcPr marL="34079" marR="34079" marT="0" marB="0" anchor="ctr"/>
                </a:tc>
              </a:tr>
              <a:tr h="572973">
                <a:tc>
                  <a:txBody>
                    <a:bodyPr/>
                    <a:lstStyle/>
                    <a:p>
                      <a:pPr algn="ctr" rtl="1">
                        <a:lnSpc>
                          <a:spcPct val="115000"/>
                        </a:lnSpc>
                        <a:spcAft>
                          <a:spcPts val="0"/>
                        </a:spcAft>
                      </a:pPr>
                      <a:r>
                        <a:rPr lang="fa-IR" sz="1200" b="0">
                          <a:effectLst/>
                        </a:rPr>
                        <a:t>افزایش نتایج تجاری</a:t>
                      </a:r>
                      <a:endParaRPr lang="en-US" sz="1100" b="0">
                        <a:effectLst/>
                        <a:latin typeface="Times New Roman"/>
                        <a:ea typeface="Calibri"/>
                        <a:cs typeface="B Nazanin" pitchFamily="2" charset="-78"/>
                      </a:endParaRPr>
                    </a:p>
                  </a:txBody>
                  <a:tcPr marL="34079" marR="34079" marT="0" marB="0" anchor="ctr"/>
                </a:tc>
                <a:tc>
                  <a:txBody>
                    <a:bodyPr/>
                    <a:lstStyle/>
                    <a:p>
                      <a:pPr algn="ctr" rtl="1">
                        <a:lnSpc>
                          <a:spcPct val="115000"/>
                        </a:lnSpc>
                        <a:spcAft>
                          <a:spcPts val="0"/>
                        </a:spcAft>
                      </a:pPr>
                      <a:r>
                        <a:rPr lang="fa-IR" sz="1200">
                          <a:effectLst/>
                        </a:rPr>
                        <a:t>21</a:t>
                      </a:r>
                      <a:endParaRPr lang="en-US" sz="1100" b="0">
                        <a:effectLst/>
                        <a:latin typeface="Times New Roman"/>
                        <a:ea typeface="Calibri"/>
                        <a:cs typeface="B Nazanin" pitchFamily="2" charset="-78"/>
                      </a:endParaRPr>
                    </a:p>
                  </a:txBody>
                  <a:tcPr marL="34079" marR="34079" marT="0" marB="0" anchor="ctr"/>
                </a:tc>
                <a:tc>
                  <a:txBody>
                    <a:bodyPr/>
                    <a:lstStyle/>
                    <a:p>
                      <a:pPr algn="ctr" rtl="1">
                        <a:lnSpc>
                          <a:spcPct val="115000"/>
                        </a:lnSpc>
                        <a:spcAft>
                          <a:spcPts val="0"/>
                        </a:spcAft>
                      </a:pPr>
                      <a:r>
                        <a:rPr lang="fa-IR" sz="1200">
                          <a:effectLst/>
                        </a:rPr>
                        <a:t>2.6458</a:t>
                      </a:r>
                      <a:endParaRPr lang="en-US" sz="1100" b="0">
                        <a:effectLst/>
                        <a:latin typeface="Times New Roman"/>
                        <a:ea typeface="Calibri"/>
                        <a:cs typeface="B Nazanin" pitchFamily="2" charset="-78"/>
                      </a:endParaRPr>
                    </a:p>
                  </a:txBody>
                  <a:tcPr marL="34079" marR="34079" marT="0" marB="0" anchor="ctr"/>
                </a:tc>
                <a:tc>
                  <a:txBody>
                    <a:bodyPr/>
                    <a:lstStyle/>
                    <a:p>
                      <a:pPr algn="ctr" rtl="1">
                        <a:lnSpc>
                          <a:spcPct val="115000"/>
                        </a:lnSpc>
                        <a:spcAft>
                          <a:spcPts val="0"/>
                        </a:spcAft>
                      </a:pPr>
                      <a:r>
                        <a:rPr lang="fa-IR" sz="1200">
                          <a:effectLst/>
                        </a:rPr>
                        <a:t>قابل ملاحظه</a:t>
                      </a:r>
                      <a:endParaRPr lang="en-US" sz="1100" b="0">
                        <a:effectLst/>
                        <a:latin typeface="Times New Roman"/>
                        <a:ea typeface="Calibri"/>
                        <a:cs typeface="B Nazanin" pitchFamily="2" charset="-78"/>
                      </a:endParaRPr>
                    </a:p>
                  </a:txBody>
                  <a:tcPr marL="34079" marR="34079" marT="0" marB="0" anchor="ctr"/>
                </a:tc>
                <a:tc>
                  <a:txBody>
                    <a:bodyPr/>
                    <a:lstStyle/>
                    <a:p>
                      <a:pPr algn="ctr" rtl="1">
                        <a:lnSpc>
                          <a:spcPct val="115000"/>
                        </a:lnSpc>
                        <a:spcAft>
                          <a:spcPts val="0"/>
                        </a:spcAft>
                      </a:pPr>
                      <a:r>
                        <a:rPr lang="fa-IR" sz="1200">
                          <a:effectLst/>
                        </a:rPr>
                        <a:t>افزایش رضایتمندی مشتریان</a:t>
                      </a:r>
                      <a:endParaRPr lang="en-US" sz="1100" b="0">
                        <a:effectLst/>
                        <a:latin typeface="Times New Roman"/>
                        <a:ea typeface="Calibri"/>
                        <a:cs typeface="B Nazanin" pitchFamily="2" charset="-78"/>
                      </a:endParaRPr>
                    </a:p>
                  </a:txBody>
                  <a:tcPr marL="34079" marR="34079" marT="0" marB="0" anchor="ctr"/>
                </a:tc>
                <a:tc>
                  <a:txBody>
                    <a:bodyPr/>
                    <a:lstStyle/>
                    <a:p>
                      <a:pPr algn="ctr" rtl="1">
                        <a:lnSpc>
                          <a:spcPct val="115000"/>
                        </a:lnSpc>
                        <a:spcAft>
                          <a:spcPts val="0"/>
                        </a:spcAft>
                      </a:pPr>
                      <a:r>
                        <a:rPr lang="fa-IR" sz="1200">
                          <a:effectLst/>
                        </a:rPr>
                        <a:t>18</a:t>
                      </a:r>
                      <a:endParaRPr lang="en-US" sz="1100" b="0">
                        <a:effectLst/>
                        <a:latin typeface="Times New Roman"/>
                        <a:ea typeface="Calibri"/>
                        <a:cs typeface="B Nazanin" pitchFamily="2" charset="-78"/>
                      </a:endParaRPr>
                    </a:p>
                  </a:txBody>
                  <a:tcPr marL="34079" marR="34079" marT="0" marB="0" anchor="ctr"/>
                </a:tc>
                <a:tc>
                  <a:txBody>
                    <a:bodyPr/>
                    <a:lstStyle/>
                    <a:p>
                      <a:pPr algn="ctr" rtl="1">
                        <a:lnSpc>
                          <a:spcPct val="115000"/>
                        </a:lnSpc>
                        <a:spcAft>
                          <a:spcPts val="0"/>
                        </a:spcAft>
                      </a:pPr>
                      <a:r>
                        <a:rPr lang="fa-IR" sz="1200">
                          <a:effectLst/>
                        </a:rPr>
                        <a:t>4.000</a:t>
                      </a:r>
                      <a:endParaRPr lang="en-US" sz="1100" b="0">
                        <a:effectLst/>
                        <a:latin typeface="Times New Roman"/>
                        <a:ea typeface="Calibri"/>
                        <a:cs typeface="B Nazanin" pitchFamily="2" charset="-78"/>
                      </a:endParaRPr>
                    </a:p>
                  </a:txBody>
                  <a:tcPr marL="34079" marR="34079" marT="0" marB="0" anchor="ctr"/>
                </a:tc>
                <a:tc>
                  <a:txBody>
                    <a:bodyPr/>
                    <a:lstStyle/>
                    <a:p>
                      <a:pPr algn="ctr" rtl="1">
                        <a:lnSpc>
                          <a:spcPct val="115000"/>
                        </a:lnSpc>
                        <a:spcAft>
                          <a:spcPts val="0"/>
                        </a:spcAft>
                      </a:pPr>
                      <a:r>
                        <a:rPr lang="fa-IR" sz="1200">
                          <a:effectLst/>
                        </a:rPr>
                        <a:t>قابل ملاحظه</a:t>
                      </a:r>
                      <a:endParaRPr lang="en-US" sz="1100" b="0">
                        <a:effectLst/>
                        <a:latin typeface="Times New Roman"/>
                        <a:ea typeface="Calibri"/>
                        <a:cs typeface="B Nazanin" pitchFamily="2" charset="-78"/>
                      </a:endParaRPr>
                    </a:p>
                  </a:txBody>
                  <a:tcPr marL="34079" marR="34079" marT="0" marB="0" anchor="ctr"/>
                </a:tc>
              </a:tr>
              <a:tr h="572973">
                <a:tc>
                  <a:txBody>
                    <a:bodyPr/>
                    <a:lstStyle/>
                    <a:p>
                      <a:pPr algn="ctr" rtl="1">
                        <a:lnSpc>
                          <a:spcPct val="115000"/>
                        </a:lnSpc>
                        <a:spcAft>
                          <a:spcPts val="0"/>
                        </a:spcAft>
                      </a:pPr>
                      <a:r>
                        <a:rPr lang="fa-IR" sz="1200" b="0">
                          <a:effectLst/>
                        </a:rPr>
                        <a:t>افزایش کیفیت اطلاعات</a:t>
                      </a:r>
                      <a:endParaRPr lang="en-US" sz="1100" b="0">
                        <a:effectLst/>
                        <a:latin typeface="Times New Roman"/>
                        <a:ea typeface="Calibri"/>
                        <a:cs typeface="B Nazanin" pitchFamily="2" charset="-78"/>
                      </a:endParaRPr>
                    </a:p>
                  </a:txBody>
                  <a:tcPr marL="34079" marR="34079" marT="0" marB="0" anchor="ctr"/>
                </a:tc>
                <a:tc>
                  <a:txBody>
                    <a:bodyPr/>
                    <a:lstStyle/>
                    <a:p>
                      <a:pPr algn="ctr" rtl="1">
                        <a:lnSpc>
                          <a:spcPct val="115000"/>
                        </a:lnSpc>
                        <a:spcAft>
                          <a:spcPts val="0"/>
                        </a:spcAft>
                      </a:pPr>
                      <a:r>
                        <a:rPr lang="fa-IR" sz="1200">
                          <a:effectLst/>
                        </a:rPr>
                        <a:t>35</a:t>
                      </a:r>
                      <a:endParaRPr lang="en-US" sz="1100" b="0">
                        <a:effectLst/>
                        <a:latin typeface="Times New Roman"/>
                        <a:ea typeface="Calibri"/>
                        <a:cs typeface="B Nazanin" pitchFamily="2" charset="-78"/>
                      </a:endParaRPr>
                    </a:p>
                  </a:txBody>
                  <a:tcPr marL="34079" marR="34079" marT="0" marB="0" anchor="ctr"/>
                </a:tc>
                <a:tc>
                  <a:txBody>
                    <a:bodyPr/>
                    <a:lstStyle/>
                    <a:p>
                      <a:pPr algn="ctr" rtl="1">
                        <a:lnSpc>
                          <a:spcPct val="115000"/>
                        </a:lnSpc>
                        <a:spcAft>
                          <a:spcPts val="0"/>
                        </a:spcAft>
                      </a:pPr>
                      <a:r>
                        <a:rPr lang="fa-IR" sz="1200">
                          <a:effectLst/>
                        </a:rPr>
                        <a:t>5.4252</a:t>
                      </a:r>
                      <a:endParaRPr lang="en-US" sz="1100" b="0">
                        <a:effectLst/>
                        <a:latin typeface="Times New Roman"/>
                        <a:ea typeface="Calibri"/>
                        <a:cs typeface="B Nazanin" pitchFamily="2" charset="-78"/>
                      </a:endParaRPr>
                    </a:p>
                  </a:txBody>
                  <a:tcPr marL="34079" marR="34079" marT="0" marB="0" anchor="ctr"/>
                </a:tc>
                <a:tc>
                  <a:txBody>
                    <a:bodyPr/>
                    <a:lstStyle/>
                    <a:p>
                      <a:pPr algn="ctr" rtl="1">
                        <a:lnSpc>
                          <a:spcPct val="115000"/>
                        </a:lnSpc>
                        <a:spcAft>
                          <a:spcPts val="0"/>
                        </a:spcAft>
                      </a:pPr>
                      <a:r>
                        <a:rPr lang="fa-IR" sz="1200">
                          <a:effectLst/>
                        </a:rPr>
                        <a:t>قابل ملاحظه</a:t>
                      </a:r>
                      <a:endParaRPr lang="en-US" sz="1100" b="0">
                        <a:effectLst/>
                        <a:latin typeface="Times New Roman"/>
                        <a:ea typeface="Calibri"/>
                        <a:cs typeface="B Nazanin" pitchFamily="2" charset="-78"/>
                      </a:endParaRPr>
                    </a:p>
                  </a:txBody>
                  <a:tcPr marL="34079" marR="34079" marT="0" marB="0" anchor="ctr"/>
                </a:tc>
                <a:tc>
                  <a:txBody>
                    <a:bodyPr/>
                    <a:lstStyle/>
                    <a:p>
                      <a:pPr algn="ctr" rtl="1">
                        <a:lnSpc>
                          <a:spcPct val="115000"/>
                        </a:lnSpc>
                        <a:spcAft>
                          <a:spcPts val="0"/>
                        </a:spcAft>
                      </a:pPr>
                      <a:r>
                        <a:rPr lang="fa-IR" sz="1200">
                          <a:effectLst/>
                        </a:rPr>
                        <a:t>افزایش نتایج تجاری</a:t>
                      </a:r>
                      <a:endParaRPr lang="en-US" sz="1100" b="0">
                        <a:effectLst/>
                        <a:latin typeface="Times New Roman"/>
                        <a:ea typeface="Calibri"/>
                        <a:cs typeface="B Nazanin" pitchFamily="2" charset="-78"/>
                      </a:endParaRPr>
                    </a:p>
                  </a:txBody>
                  <a:tcPr marL="34079" marR="34079" marT="0" marB="0" anchor="ctr"/>
                </a:tc>
                <a:tc>
                  <a:txBody>
                    <a:bodyPr/>
                    <a:lstStyle/>
                    <a:p>
                      <a:pPr algn="ctr" rtl="1">
                        <a:lnSpc>
                          <a:spcPct val="115000"/>
                        </a:lnSpc>
                        <a:spcAft>
                          <a:spcPts val="0"/>
                        </a:spcAft>
                      </a:pPr>
                      <a:r>
                        <a:rPr lang="fa-IR" sz="1200">
                          <a:effectLst/>
                        </a:rPr>
                        <a:t>8</a:t>
                      </a:r>
                      <a:endParaRPr lang="en-US" sz="1100" b="0">
                        <a:effectLst/>
                        <a:latin typeface="Times New Roman"/>
                        <a:ea typeface="Calibri"/>
                        <a:cs typeface="B Nazanin" pitchFamily="2" charset="-78"/>
                      </a:endParaRPr>
                    </a:p>
                  </a:txBody>
                  <a:tcPr marL="34079" marR="34079" marT="0" marB="0" anchor="ctr"/>
                </a:tc>
                <a:tc>
                  <a:txBody>
                    <a:bodyPr/>
                    <a:lstStyle/>
                    <a:p>
                      <a:pPr algn="ctr" rtl="1">
                        <a:lnSpc>
                          <a:spcPct val="115000"/>
                        </a:lnSpc>
                        <a:spcAft>
                          <a:spcPts val="0"/>
                        </a:spcAft>
                      </a:pPr>
                      <a:r>
                        <a:rPr lang="fa-IR" sz="1200">
                          <a:effectLst/>
                        </a:rPr>
                        <a:t>2.333</a:t>
                      </a:r>
                      <a:endParaRPr lang="en-US" sz="1100" b="0">
                        <a:effectLst/>
                        <a:latin typeface="Times New Roman"/>
                        <a:ea typeface="Calibri"/>
                        <a:cs typeface="B Nazanin" pitchFamily="2" charset="-78"/>
                      </a:endParaRPr>
                    </a:p>
                  </a:txBody>
                  <a:tcPr marL="34079" marR="34079" marT="0" marB="0" anchor="ctr"/>
                </a:tc>
                <a:tc>
                  <a:txBody>
                    <a:bodyPr/>
                    <a:lstStyle/>
                    <a:p>
                      <a:pPr algn="ctr" rtl="1">
                        <a:lnSpc>
                          <a:spcPct val="115000"/>
                        </a:lnSpc>
                        <a:spcAft>
                          <a:spcPts val="0"/>
                        </a:spcAft>
                      </a:pPr>
                      <a:r>
                        <a:rPr lang="fa-IR" sz="1200">
                          <a:effectLst/>
                        </a:rPr>
                        <a:t>قابل ملاحظه</a:t>
                      </a:r>
                      <a:endParaRPr lang="en-US" sz="1100" b="0">
                        <a:effectLst/>
                        <a:latin typeface="Times New Roman"/>
                        <a:ea typeface="Calibri"/>
                        <a:cs typeface="B Nazanin" pitchFamily="2" charset="-78"/>
                      </a:endParaRPr>
                    </a:p>
                  </a:txBody>
                  <a:tcPr marL="34079" marR="34079" marT="0" marB="0" anchor="ctr"/>
                </a:tc>
              </a:tr>
              <a:tr h="753133">
                <a:tc>
                  <a:txBody>
                    <a:bodyPr/>
                    <a:lstStyle/>
                    <a:p>
                      <a:pPr algn="ctr" rtl="1">
                        <a:lnSpc>
                          <a:spcPct val="115000"/>
                        </a:lnSpc>
                        <a:spcAft>
                          <a:spcPts val="0"/>
                        </a:spcAft>
                      </a:pPr>
                      <a:r>
                        <a:rPr lang="fa-IR" sz="1200" b="0">
                          <a:effectLst/>
                        </a:rPr>
                        <a:t>پاسخ گویی بهتر به مشتری</a:t>
                      </a:r>
                      <a:endParaRPr lang="en-US" sz="1100" b="0">
                        <a:effectLst/>
                        <a:latin typeface="Times New Roman"/>
                        <a:ea typeface="Calibri"/>
                        <a:cs typeface="B Nazanin" pitchFamily="2" charset="-78"/>
                      </a:endParaRPr>
                    </a:p>
                  </a:txBody>
                  <a:tcPr marL="34079" marR="34079" marT="0" marB="0" anchor="ctr"/>
                </a:tc>
                <a:tc>
                  <a:txBody>
                    <a:bodyPr/>
                    <a:lstStyle/>
                    <a:p>
                      <a:pPr algn="ctr" rtl="1">
                        <a:lnSpc>
                          <a:spcPct val="115000"/>
                        </a:lnSpc>
                        <a:spcAft>
                          <a:spcPts val="0"/>
                        </a:spcAft>
                      </a:pPr>
                      <a:r>
                        <a:rPr lang="fa-IR" sz="1200">
                          <a:effectLst/>
                        </a:rPr>
                        <a:t>18</a:t>
                      </a:r>
                      <a:endParaRPr lang="en-US" sz="1100" b="0">
                        <a:effectLst/>
                        <a:latin typeface="Times New Roman"/>
                        <a:ea typeface="Calibri"/>
                        <a:cs typeface="B Nazanin" pitchFamily="2" charset="-78"/>
                      </a:endParaRPr>
                    </a:p>
                  </a:txBody>
                  <a:tcPr marL="34079" marR="34079" marT="0" marB="0" anchor="ctr"/>
                </a:tc>
                <a:tc>
                  <a:txBody>
                    <a:bodyPr/>
                    <a:lstStyle/>
                    <a:p>
                      <a:pPr algn="ctr" rtl="1">
                        <a:lnSpc>
                          <a:spcPct val="115000"/>
                        </a:lnSpc>
                        <a:spcAft>
                          <a:spcPts val="0"/>
                        </a:spcAft>
                      </a:pPr>
                      <a:r>
                        <a:rPr lang="fa-IR" sz="1200">
                          <a:effectLst/>
                        </a:rPr>
                        <a:t>3.2733</a:t>
                      </a:r>
                      <a:endParaRPr lang="en-US" sz="1100" b="0">
                        <a:effectLst/>
                        <a:latin typeface="Times New Roman"/>
                        <a:ea typeface="Calibri"/>
                        <a:cs typeface="B Nazanin" pitchFamily="2" charset="-78"/>
                      </a:endParaRPr>
                    </a:p>
                  </a:txBody>
                  <a:tcPr marL="34079" marR="34079" marT="0" marB="0" anchor="ctr"/>
                </a:tc>
                <a:tc>
                  <a:txBody>
                    <a:bodyPr/>
                    <a:lstStyle/>
                    <a:p>
                      <a:pPr algn="ctr" rtl="1">
                        <a:lnSpc>
                          <a:spcPct val="115000"/>
                        </a:lnSpc>
                        <a:spcAft>
                          <a:spcPts val="0"/>
                        </a:spcAft>
                      </a:pPr>
                      <a:r>
                        <a:rPr lang="fa-IR" sz="1200">
                          <a:effectLst/>
                        </a:rPr>
                        <a:t>قابل ملاحظه</a:t>
                      </a:r>
                      <a:endParaRPr lang="en-US" sz="1100" b="0">
                        <a:effectLst/>
                        <a:latin typeface="Times New Roman"/>
                        <a:ea typeface="Calibri"/>
                        <a:cs typeface="B Nazanin" pitchFamily="2" charset="-78"/>
                      </a:endParaRPr>
                    </a:p>
                  </a:txBody>
                  <a:tcPr marL="34079" marR="34079" marT="0" marB="0" anchor="ctr"/>
                </a:tc>
                <a:tc>
                  <a:txBody>
                    <a:bodyPr/>
                    <a:lstStyle/>
                    <a:p>
                      <a:pPr algn="ctr" rtl="1">
                        <a:lnSpc>
                          <a:spcPct val="115000"/>
                        </a:lnSpc>
                        <a:spcAft>
                          <a:spcPts val="0"/>
                        </a:spcAft>
                      </a:pPr>
                      <a:r>
                        <a:rPr lang="fa-IR" sz="1200">
                          <a:effectLst/>
                        </a:rPr>
                        <a:t>درک پیغام های بازاریابی شخصی</a:t>
                      </a:r>
                      <a:endParaRPr lang="en-US" sz="1100" b="0">
                        <a:effectLst/>
                        <a:latin typeface="Times New Roman"/>
                        <a:ea typeface="Calibri"/>
                        <a:cs typeface="B Nazanin" pitchFamily="2" charset="-78"/>
                      </a:endParaRPr>
                    </a:p>
                  </a:txBody>
                  <a:tcPr marL="34079" marR="34079" marT="0" marB="0" anchor="ctr"/>
                </a:tc>
                <a:tc>
                  <a:txBody>
                    <a:bodyPr/>
                    <a:lstStyle/>
                    <a:p>
                      <a:pPr algn="ctr" rtl="1">
                        <a:lnSpc>
                          <a:spcPct val="115000"/>
                        </a:lnSpc>
                        <a:spcAft>
                          <a:spcPts val="0"/>
                        </a:spcAft>
                      </a:pPr>
                      <a:r>
                        <a:rPr lang="fa-IR" sz="1200">
                          <a:effectLst/>
                        </a:rPr>
                        <a:t>11</a:t>
                      </a:r>
                      <a:endParaRPr lang="en-US" sz="1100" b="0">
                        <a:effectLst/>
                        <a:latin typeface="Times New Roman"/>
                        <a:ea typeface="Calibri"/>
                        <a:cs typeface="B Nazanin" pitchFamily="2" charset="-78"/>
                      </a:endParaRPr>
                    </a:p>
                  </a:txBody>
                  <a:tcPr marL="34079" marR="34079" marT="0" marB="0" anchor="ctr"/>
                </a:tc>
                <a:tc>
                  <a:txBody>
                    <a:bodyPr/>
                    <a:lstStyle/>
                    <a:p>
                      <a:pPr algn="ctr" rtl="1">
                        <a:lnSpc>
                          <a:spcPct val="115000"/>
                        </a:lnSpc>
                        <a:spcAft>
                          <a:spcPts val="0"/>
                        </a:spcAft>
                      </a:pPr>
                      <a:r>
                        <a:rPr lang="fa-IR" sz="1200">
                          <a:effectLst/>
                        </a:rPr>
                        <a:t>3.317</a:t>
                      </a:r>
                      <a:endParaRPr lang="en-US" sz="1100" b="0">
                        <a:effectLst/>
                        <a:latin typeface="Times New Roman"/>
                        <a:ea typeface="Calibri"/>
                        <a:cs typeface="B Nazanin" pitchFamily="2" charset="-78"/>
                      </a:endParaRPr>
                    </a:p>
                  </a:txBody>
                  <a:tcPr marL="34079" marR="34079" marT="0" marB="0" anchor="ctr"/>
                </a:tc>
                <a:tc>
                  <a:txBody>
                    <a:bodyPr/>
                    <a:lstStyle/>
                    <a:p>
                      <a:pPr algn="ctr" rtl="1">
                        <a:lnSpc>
                          <a:spcPct val="115000"/>
                        </a:lnSpc>
                        <a:spcAft>
                          <a:spcPts val="0"/>
                        </a:spcAft>
                      </a:pPr>
                      <a:r>
                        <a:rPr lang="fa-IR" sz="1200">
                          <a:effectLst/>
                        </a:rPr>
                        <a:t>قابل ملاحظه</a:t>
                      </a:r>
                      <a:endParaRPr lang="en-US" sz="1100" b="0">
                        <a:effectLst/>
                        <a:latin typeface="Times New Roman"/>
                        <a:ea typeface="Calibri"/>
                        <a:cs typeface="B Nazanin" pitchFamily="2" charset="-78"/>
                      </a:endParaRPr>
                    </a:p>
                  </a:txBody>
                  <a:tcPr marL="34079" marR="34079" marT="0" marB="0" anchor="ctr"/>
                </a:tc>
              </a:tr>
              <a:tr h="572973">
                <a:tc>
                  <a:txBody>
                    <a:bodyPr/>
                    <a:lstStyle/>
                    <a:p>
                      <a:pPr algn="ctr" rtl="1">
                        <a:lnSpc>
                          <a:spcPct val="115000"/>
                        </a:lnSpc>
                        <a:spcAft>
                          <a:spcPts val="0"/>
                        </a:spcAft>
                      </a:pPr>
                      <a:r>
                        <a:rPr lang="fa-IR" sz="1200" b="0" dirty="0">
                          <a:effectLst/>
                        </a:rPr>
                        <a:t>پیاده سازی مدل های جدید تجاری</a:t>
                      </a:r>
                      <a:endParaRPr lang="en-US" sz="1100" b="0" dirty="0">
                        <a:effectLst/>
                        <a:latin typeface="Times New Roman"/>
                        <a:ea typeface="Calibri"/>
                        <a:cs typeface="B Nazanin" pitchFamily="2" charset="-78"/>
                      </a:endParaRPr>
                    </a:p>
                  </a:txBody>
                  <a:tcPr marL="34079" marR="34079" marT="0" marB="0" anchor="ctr"/>
                </a:tc>
                <a:tc>
                  <a:txBody>
                    <a:bodyPr/>
                    <a:lstStyle/>
                    <a:p>
                      <a:pPr algn="ctr" rtl="1">
                        <a:lnSpc>
                          <a:spcPct val="115000"/>
                        </a:lnSpc>
                        <a:spcAft>
                          <a:spcPts val="0"/>
                        </a:spcAft>
                      </a:pPr>
                      <a:r>
                        <a:rPr lang="fa-IR" sz="1200">
                          <a:effectLst/>
                        </a:rPr>
                        <a:t>22</a:t>
                      </a:r>
                      <a:endParaRPr lang="en-US" sz="1100" b="0">
                        <a:effectLst/>
                        <a:latin typeface="Times New Roman"/>
                        <a:ea typeface="Calibri"/>
                        <a:cs typeface="B Nazanin" pitchFamily="2" charset="-78"/>
                      </a:endParaRPr>
                    </a:p>
                  </a:txBody>
                  <a:tcPr marL="34079" marR="34079" marT="0" marB="0" anchor="ctr"/>
                </a:tc>
                <a:tc>
                  <a:txBody>
                    <a:bodyPr/>
                    <a:lstStyle/>
                    <a:p>
                      <a:pPr algn="ctr" rtl="1">
                        <a:lnSpc>
                          <a:spcPct val="115000"/>
                        </a:lnSpc>
                        <a:spcAft>
                          <a:spcPts val="0"/>
                        </a:spcAft>
                      </a:pPr>
                      <a:r>
                        <a:rPr lang="fa-IR" sz="1200">
                          <a:effectLst/>
                        </a:rPr>
                        <a:t>4.6904</a:t>
                      </a:r>
                      <a:endParaRPr lang="en-US" sz="1100" b="0">
                        <a:effectLst/>
                        <a:latin typeface="Times New Roman"/>
                        <a:ea typeface="Calibri"/>
                        <a:cs typeface="B Nazanin" pitchFamily="2" charset="-78"/>
                      </a:endParaRPr>
                    </a:p>
                  </a:txBody>
                  <a:tcPr marL="34079" marR="34079" marT="0" marB="0" anchor="ctr"/>
                </a:tc>
                <a:tc>
                  <a:txBody>
                    <a:bodyPr/>
                    <a:lstStyle/>
                    <a:p>
                      <a:pPr algn="ctr" rtl="1">
                        <a:lnSpc>
                          <a:spcPct val="115000"/>
                        </a:lnSpc>
                        <a:spcAft>
                          <a:spcPts val="0"/>
                        </a:spcAft>
                      </a:pPr>
                      <a:r>
                        <a:rPr lang="fa-IR" sz="1200">
                          <a:effectLst/>
                        </a:rPr>
                        <a:t>قابل ملاحظه</a:t>
                      </a:r>
                      <a:endParaRPr lang="en-US" sz="1100" b="0">
                        <a:effectLst/>
                        <a:latin typeface="Times New Roman"/>
                        <a:ea typeface="Calibri"/>
                        <a:cs typeface="B Nazanin" pitchFamily="2" charset="-78"/>
                      </a:endParaRPr>
                    </a:p>
                  </a:txBody>
                  <a:tcPr marL="34079" marR="34079" marT="0" marB="0" anchor="ctr"/>
                </a:tc>
                <a:tc>
                  <a:txBody>
                    <a:bodyPr/>
                    <a:lstStyle/>
                    <a:p>
                      <a:pPr algn="ctr" rtl="1">
                        <a:lnSpc>
                          <a:spcPct val="115000"/>
                        </a:lnSpc>
                        <a:spcAft>
                          <a:spcPts val="0"/>
                        </a:spcAft>
                      </a:pPr>
                      <a:r>
                        <a:rPr lang="fa-IR" sz="1200">
                          <a:effectLst/>
                        </a:rPr>
                        <a:t>ایجاد تولید و خدمات شخصی</a:t>
                      </a:r>
                      <a:endParaRPr lang="en-US" sz="1100" b="0">
                        <a:effectLst/>
                        <a:latin typeface="Times New Roman"/>
                        <a:ea typeface="Calibri"/>
                        <a:cs typeface="B Nazanin" pitchFamily="2" charset="-78"/>
                      </a:endParaRPr>
                    </a:p>
                  </a:txBody>
                  <a:tcPr marL="34079" marR="34079" marT="0" marB="0" anchor="ctr"/>
                </a:tc>
                <a:tc>
                  <a:txBody>
                    <a:bodyPr/>
                    <a:lstStyle/>
                    <a:p>
                      <a:pPr algn="ctr" rtl="1">
                        <a:lnSpc>
                          <a:spcPct val="115000"/>
                        </a:lnSpc>
                        <a:spcAft>
                          <a:spcPts val="0"/>
                        </a:spcAft>
                      </a:pPr>
                      <a:r>
                        <a:rPr lang="fa-IR" sz="1200">
                          <a:effectLst/>
                        </a:rPr>
                        <a:t>3</a:t>
                      </a:r>
                      <a:endParaRPr lang="en-US" sz="1100" b="0">
                        <a:effectLst/>
                        <a:latin typeface="Times New Roman"/>
                        <a:ea typeface="Calibri"/>
                        <a:cs typeface="B Nazanin" pitchFamily="2" charset="-78"/>
                      </a:endParaRPr>
                    </a:p>
                  </a:txBody>
                  <a:tcPr marL="34079" marR="34079" marT="0" marB="0" anchor="ctr"/>
                </a:tc>
                <a:tc>
                  <a:txBody>
                    <a:bodyPr/>
                    <a:lstStyle/>
                    <a:p>
                      <a:pPr algn="ctr" rtl="1">
                        <a:lnSpc>
                          <a:spcPct val="115000"/>
                        </a:lnSpc>
                        <a:spcAft>
                          <a:spcPts val="0"/>
                        </a:spcAft>
                      </a:pPr>
                      <a:r>
                        <a:rPr lang="fa-IR" sz="1200">
                          <a:effectLst/>
                        </a:rPr>
                        <a:t>1.508-</a:t>
                      </a:r>
                      <a:endParaRPr lang="en-US" sz="1100" b="0">
                        <a:effectLst/>
                        <a:latin typeface="Times New Roman"/>
                        <a:ea typeface="Calibri"/>
                        <a:cs typeface="B Nazanin" pitchFamily="2" charset="-78"/>
                      </a:endParaRPr>
                    </a:p>
                  </a:txBody>
                  <a:tcPr marL="34079" marR="34079" marT="0" marB="0" anchor="ctr"/>
                </a:tc>
                <a:tc>
                  <a:txBody>
                    <a:bodyPr/>
                    <a:lstStyle/>
                    <a:p>
                      <a:pPr algn="ctr" rtl="1">
                        <a:lnSpc>
                          <a:spcPct val="115000"/>
                        </a:lnSpc>
                        <a:spcAft>
                          <a:spcPts val="0"/>
                        </a:spcAft>
                      </a:pPr>
                      <a:r>
                        <a:rPr lang="fa-IR" sz="1200" dirty="0">
                          <a:effectLst/>
                        </a:rPr>
                        <a:t>غیر قابل ملاحظه</a:t>
                      </a:r>
                      <a:endParaRPr lang="en-US" sz="1100" b="0" dirty="0">
                        <a:effectLst/>
                        <a:latin typeface="Times New Roman"/>
                        <a:ea typeface="Calibri"/>
                        <a:cs typeface="B Nazanin" pitchFamily="2" charset="-78"/>
                      </a:endParaRPr>
                    </a:p>
                  </a:txBody>
                  <a:tcPr marL="34079" marR="34079" marT="0" marB="0" anchor="ctr"/>
                </a:tc>
              </a:tr>
            </a:tbl>
          </a:graphicData>
        </a:graphic>
      </p:graphicFrame>
    </p:spTree>
    <p:extLst>
      <p:ext uri="{BB962C8B-B14F-4D97-AF65-F5344CB8AC3E}">
        <p14:creationId xmlns:p14="http://schemas.microsoft.com/office/powerpoint/2010/main" val="16432472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animEffect transition="in" filter="fade">
                                      <p:cBhvr>
                                        <p:cTn id="11" dur="1000"/>
                                        <p:tgtEl>
                                          <p:spTgt spid="11">
                                            <p:txEl>
                                              <p:pRg st="1" end="1"/>
                                            </p:txEl>
                                          </p:spTgt>
                                        </p:tgtEl>
                                      </p:cBhvr>
                                    </p:animEffect>
                                    <p:anim calcmode="lin" valueType="num">
                                      <p:cBhvr>
                                        <p:cTn id="12"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11">
                                            <p:txEl>
                                              <p:pRg st="2" end="2"/>
                                            </p:txEl>
                                          </p:spTgt>
                                        </p:tgtEl>
                                        <p:attrNameLst>
                                          <p:attrName>style.visibility</p:attrName>
                                        </p:attrNameLst>
                                      </p:cBhvr>
                                      <p:to>
                                        <p:strVal val="visible"/>
                                      </p:to>
                                    </p:set>
                                    <p:animEffect transition="in" filter="fade">
                                      <p:cBhvr>
                                        <p:cTn id="18" dur="1000"/>
                                        <p:tgtEl>
                                          <p:spTgt spid="11">
                                            <p:txEl>
                                              <p:pRg st="2" end="2"/>
                                            </p:txEl>
                                          </p:spTgt>
                                        </p:tgtEl>
                                      </p:cBhvr>
                                    </p:animEffect>
                                    <p:anim calcmode="lin" valueType="num">
                                      <p:cBhvr>
                                        <p:cTn id="19"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1000"/>
                                        <p:tgtEl>
                                          <p:spTgt spid="5"/>
                                        </p:tgtEl>
                                      </p:cBhvr>
                                    </p:animEffect>
                                    <p:anim calcmode="lin" valueType="num">
                                      <p:cBhvr>
                                        <p:cTn id="26" dur="1000" fill="hold"/>
                                        <p:tgtEl>
                                          <p:spTgt spid="5"/>
                                        </p:tgtEl>
                                        <p:attrNameLst>
                                          <p:attrName>ppt_x</p:attrName>
                                        </p:attrNameLst>
                                      </p:cBhvr>
                                      <p:tavLst>
                                        <p:tav tm="0">
                                          <p:val>
                                            <p:strVal val="#ppt_x"/>
                                          </p:val>
                                        </p:tav>
                                        <p:tav tm="100000">
                                          <p:val>
                                            <p:strVal val="#ppt_x"/>
                                          </p:val>
                                        </p:tav>
                                      </p:tavLst>
                                    </p:anim>
                                    <p:anim calcmode="lin" valueType="num">
                                      <p:cBhvr>
                                        <p:cTn id="2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140</TotalTime>
  <Words>3158</Words>
  <Application>Microsoft Office PowerPoint</Application>
  <PresentationFormat>On-screen Show (4:3)</PresentationFormat>
  <Paragraphs>571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پیمایشی از ابعاد پیاده سازی سیستم های برنامه ریزی منابع سازمان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با تشکر از حسن توجه شما</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پیمایشی از ابعاد پیاده سازی سیستم های برنامه ریزی منابع سازمان</dc:title>
  <dc:creator>User</dc:creator>
  <cp:lastModifiedBy>User</cp:lastModifiedBy>
  <cp:revision>28</cp:revision>
  <dcterms:created xsi:type="dcterms:W3CDTF">2006-08-16T00:00:00Z</dcterms:created>
  <dcterms:modified xsi:type="dcterms:W3CDTF">2018-11-22T12:34:27Z</dcterms:modified>
</cp:coreProperties>
</file>