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61893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07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8139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2333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0067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8697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6733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3188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5660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58437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4455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3190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69908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62157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96500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6654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5994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1304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4353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292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1046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187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0118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3600">
                <a:cs typeface="B Nazanin" panose="00000400000000000000" pitchFamily="2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800">
                <a:cs typeface="B Nazanin" panose="00000400000000000000" pitchFamily="2" charset="-78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200">
                <a:cs typeface="B Nazanin" panose="00000400000000000000" pitchFamily="2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cs typeface="B Nazanin" panose="00000400000000000000" pitchFamily="2" charset="-78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3">
            <a:alphaModFix/>
          </a:blip>
          <a:srcRect l="9135" t="18253" r="9616" b="18255"/>
          <a:stretch/>
        </p:blipFill>
        <p:spPr>
          <a:xfrm>
            <a:off x="70756" y="113506"/>
            <a:ext cx="2706402" cy="104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 descr="https://gm1.ggpht.com/3Ydod8EMxyvVGae5W9O8Bp4-ICCUOUafKmdJ2mDbvXm_qhAAnAJStU6xAbjXGb4AW-l8o8OX8o9lnOHrPsH7RYQXwtm4OTX9r56_bplPdvu3dgph093oZ2KDT8cAfKo6ujcxCm4bCLTEt8ayn6UxkppYGME1_r36JCUsAR6vqotV1lAQrdhGuO0hruQtZLiWKWnuRTJtAOeDZfT90U9mMcnKmb-sT4O3GY0tWp2oGiUi5JPaxnYJjejNbTJdYa0CUTMwnMJsV1aBDFy3layvdRYYE5DGrhSELty_qIz9ngCjWrdICIvBF36kUbMYZ4AGy69HaArMx5E7wasSlEbfCabPapEp34JvhoUEr6iQzoh-6zPl4sEK4suAMi2L8eBXQX0Nxond3md1aUApePrpD7fKa1oKqGfywNZ3Ry0cCWZ5cnmJ0Dr_RaTnx6joBzIib-CajOQbPNlzMKkdOuOj5tYXXItK36pbzY-EDq99nT7II9CptRO_z_j_P9ef-G_1YnGRSEfyeeif1_mr_ERrnFqL_ljpfjzeA-u4v_jp8cRz15Mf2hhqyMWmG6fbu_sP4-Ceud9ZMnB5ro6Q9gwMuBr25tO_tL_-y7wuON1qGsjJFpgeazfcxb4c49g0ZHmjzk4NhhEpzv9Rtu3yBiL-Mzqy9E2u54ss0TnrcYWUkyvHVLH86FEpCEctT3xUe3ZzCbsSye1VT0QC-w=w234-h124-l75-ft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257410" y="154951"/>
            <a:ext cx="1836620" cy="92783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hyperlink" Target="http://theoffice.lu/" TargetMode="External"/><Relationship Id="rId7" Type="http://schemas.openxmlformats.org/officeDocument/2006/relationships/hyperlink" Target="http://www.6zero1.l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yuko.lu/" TargetMode="External"/><Relationship Id="rId5" Type="http://schemas.openxmlformats.org/officeDocument/2006/relationships/hyperlink" Target="http://www.wishbox.lu/online/www/homepage/ENG/index.html" TargetMode="External"/><Relationship Id="rId10" Type="http://schemas.openxmlformats.org/officeDocument/2006/relationships/image" Target="../media/image15.jpg"/><Relationship Id="rId4" Type="http://schemas.openxmlformats.org/officeDocument/2006/relationships/hyperlink" Target="http://www.1535.lu/" TargetMode="External"/><Relationship Id="rId9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luxinnovation.l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iliconluxembourg.lu/the-house-of-startups-to-open-its-doors-in-2018/" TargetMode="External"/><Relationship Id="rId5" Type="http://schemas.openxmlformats.org/officeDocument/2006/relationships/hyperlink" Target="http://www.luxfuturelab.lu/incubator/services/" TargetMode="External"/><Relationship Id="rId4" Type="http://schemas.openxmlformats.org/officeDocument/2006/relationships/hyperlink" Target="http://www.technoport.lu/online/www/content/incubator/31/ENG/index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icrolux.l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ban.lu/contac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www.lban.l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co.lu/Formulaire-en-lign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hyperlink" Target="http://www.eco.lu/-News,45-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nci.lu/products/credits-loans/start-up-loan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ac.lu/aides-et-financements-public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hyperlink" Target="https://www.crowdcube.com/" TargetMode="External"/><Relationship Id="rId7" Type="http://schemas.openxmlformats.org/officeDocument/2006/relationships/hyperlink" Target="https://www.mymicroinvest.com/en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undedbyme.com/en/" TargetMode="External"/><Relationship Id="rId5" Type="http://schemas.openxmlformats.org/officeDocument/2006/relationships/hyperlink" Target="https://www.ulule.com/" TargetMode="External"/><Relationship Id="rId4" Type="http://schemas.openxmlformats.org/officeDocument/2006/relationships/hyperlink" Target="https://www.fundingcircle.com/uk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f.org/what_we_do/where/lu/index.ht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hyperlink" Target="http://www.seed4start.com/grand-est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uvre.lu/initiatives/mateneen-en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hyperlink" Target="http://www.cc.lu/en/the-chamber-of-commerce/the-chamber-of-commerc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m.l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useofentrepreneurship.l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useoftraining.lu/training/acces-aux-professions-de-l-horeca-153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hyperlink" Target="https://www.houseoftraining.lu/training/categori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t4entrepreneurship.l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puls.l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hyperlink" Target="http://www.businessmentoring.lu/en/become-a-mento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fr.uni.lu/formations/fdef/master_in_entrepreneurship_and_innovation_professionne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www.facebook.com/uni.lu/videos/1015943254874532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1587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fa-IR" dirty="0" smtClean="0"/>
              <a:t>تمرین </a:t>
            </a:r>
            <a:r>
              <a:rPr lang="en-US" dirty="0"/>
              <a:t>Sleeves Up</a:t>
            </a:r>
            <a:endParaRPr dirty="0"/>
          </a:p>
        </p:txBody>
      </p:sp>
      <p:sp>
        <p:nvSpPr>
          <p:cNvPr id="91" name="Google Shape;91;p13"/>
          <p:cNvSpPr txBox="1"/>
          <p:nvPr/>
        </p:nvSpPr>
        <p:spPr>
          <a:xfrm>
            <a:off x="1524000" y="342126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fa-IR" sz="2960" i="1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جلسه 5</a:t>
            </a:r>
            <a:endParaRPr dirty="0"/>
          </a:p>
          <a:p>
            <a:pPr marL="0" marR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None/>
            </a:pPr>
            <a:r>
              <a:rPr lang="fa-IR" sz="1665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منابع دیگر، امور مالی و برنامه ریزی</a:t>
            </a:r>
            <a:endParaRPr dirty="0"/>
          </a:p>
          <a:p>
            <a:pPr marL="0" marR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 dirty="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C55A11"/>
              </a:buClr>
              <a:buSzPts val="2960"/>
              <a:buFont typeface="Arial"/>
              <a:buNone/>
            </a:pPr>
            <a:r>
              <a:rPr lang="en-US" sz="2960" b="0" i="0" u="none" strike="noStrike" cap="none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2019</a:t>
            </a:r>
            <a:endParaRPr dirty="0"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93" name="Google Shape;93;p13" descr="C:\Users\rsy\AppData\Local\Temp\Rar$DIa0.092\FSE 1 CMYK_vecto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6814" y="5602147"/>
            <a:ext cx="3512395" cy="1119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>
            <a:spLocks noGrp="1"/>
          </p:cNvSpPr>
          <p:nvPr>
            <p:ph type="title"/>
          </p:nvPr>
        </p:nvSpPr>
        <p:spPr>
          <a:xfrm>
            <a:off x="838200" y="14899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0">
              <a:buSzPts val="4000"/>
            </a:pPr>
            <a:r>
              <a:rPr lang="en-US" sz="4000" b="1" dirty="0"/>
              <a:t>Co-working spaces</a:t>
            </a:r>
            <a:endParaRPr sz="4000" dirty="0"/>
          </a:p>
        </p:txBody>
      </p:sp>
      <p:sp>
        <p:nvSpPr>
          <p:cNvPr id="172" name="Google Shape;172;p22"/>
          <p:cNvSpPr txBox="1">
            <a:spLocks noGrp="1"/>
          </p:cNvSpPr>
          <p:nvPr>
            <p:ph type="body" idx="1"/>
          </p:nvPr>
        </p:nvSpPr>
        <p:spPr>
          <a:xfrm>
            <a:off x="838200" y="1313411"/>
            <a:ext cx="11353800" cy="5408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 smtClean="0"/>
              <a:t>The Office: </a:t>
            </a:r>
            <a:r>
              <a:rPr lang="en-US" sz="2400" u="sng" dirty="0">
                <a:solidFill>
                  <a:schemeClr val="hlink"/>
                </a:solidFill>
                <a:hlinkClick r:id="rId3"/>
              </a:rPr>
              <a:t>http://theoffice.lu/</a:t>
            </a:r>
            <a:r>
              <a:rPr lang="en-US" sz="2400" dirty="0"/>
              <a:t> </a:t>
            </a:r>
            <a:endParaRPr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1535° Creative Hub </a:t>
            </a:r>
            <a:r>
              <a:rPr lang="en-US" sz="2400" dirty="0" err="1"/>
              <a:t>Differdange</a:t>
            </a:r>
            <a:r>
              <a:rPr lang="en-US" sz="2400" dirty="0"/>
              <a:t>: </a:t>
            </a:r>
            <a:r>
              <a:rPr lang="en-US" sz="2400" u="sng" dirty="0">
                <a:solidFill>
                  <a:schemeClr val="hlink"/>
                </a:solidFill>
                <a:hlinkClick r:id="rId4"/>
              </a:rPr>
              <a:t>http://www.1535.lu/</a:t>
            </a:r>
            <a:r>
              <a:rPr lang="en-US" sz="2400" dirty="0"/>
              <a:t> </a:t>
            </a:r>
            <a:endParaRPr sz="2400" u="sng"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 err="1"/>
              <a:t>Wishbox</a:t>
            </a:r>
            <a:r>
              <a:rPr lang="en-US" sz="2400" dirty="0"/>
              <a:t>: </a:t>
            </a:r>
            <a:r>
              <a:rPr lang="en-US" sz="2400" u="sng" dirty="0">
                <a:solidFill>
                  <a:schemeClr val="hlink"/>
                </a:solidFill>
                <a:hlinkClick r:id="rId5"/>
              </a:rPr>
              <a:t>http://www.wishbox.lu/online/www/homepage/ENG/index.html</a:t>
            </a:r>
            <a:r>
              <a:rPr lang="en-US" sz="2400" dirty="0"/>
              <a:t>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 err="1"/>
              <a:t>Nyuko</a:t>
            </a:r>
            <a:r>
              <a:rPr lang="en-US" sz="2400" dirty="0"/>
              <a:t>: </a:t>
            </a:r>
            <a:r>
              <a:rPr lang="en-US" sz="2400" u="sng" dirty="0">
                <a:solidFill>
                  <a:schemeClr val="hlink"/>
                </a:solidFill>
                <a:hlinkClick r:id="rId6"/>
              </a:rPr>
              <a:t>https://nyuko.lu/</a:t>
            </a:r>
            <a:r>
              <a:rPr lang="en-US" sz="2400" dirty="0"/>
              <a:t> </a:t>
            </a:r>
            <a:endParaRPr dirty="0"/>
          </a:p>
          <a:p>
            <a:pPr marL="685800" lvl="1" indent="-228600" algn="r" rtl="1">
              <a:buSzPts val="2400"/>
              <a:buFont typeface="Courier New"/>
              <a:buChar char="o"/>
            </a:pPr>
            <a:r>
              <a:rPr lang="fa-IR" dirty="0">
                <a:cs typeface="B Nazanin" panose="00000400000000000000" pitchFamily="2" charset="-78"/>
              </a:rPr>
              <a:t>برای اطلاعات بیشتر در مورد </a:t>
            </a:r>
            <a:r>
              <a:rPr lang="fa-IR" dirty="0" smtClean="0">
                <a:cs typeface="B Nazanin" panose="00000400000000000000" pitchFamily="2" charset="-78"/>
              </a:rPr>
              <a:t>رقابت</a:t>
            </a:r>
            <a:r>
              <a:rPr lang="en-US" dirty="0" err="1" smtClean="0">
                <a:cs typeface="B Nazanin" panose="00000400000000000000" pitchFamily="2" charset="-78"/>
              </a:rPr>
              <a:t>Nyuko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و برنامه های آموزشی، اسلاید قبلی را ببینید</a:t>
            </a:r>
            <a:endParaRPr dirty="0">
              <a:cs typeface="B Nazanin" panose="00000400000000000000" pitchFamily="2" charset="-78"/>
            </a:endParaRPr>
          </a:p>
          <a:p>
            <a:pPr marL="29718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cs typeface="B Nazanin" panose="00000400000000000000" pitchFamily="2" charset="-78"/>
              </a:rPr>
              <a:t>6zero1 (for SIS): </a:t>
            </a:r>
            <a:r>
              <a:rPr lang="en-US" sz="2400" u="sng" dirty="0">
                <a:solidFill>
                  <a:schemeClr val="hlink"/>
                </a:solidFill>
                <a:cs typeface="B Nazanin" panose="00000400000000000000" pitchFamily="2" charset="-78"/>
                <a:hlinkClick r:id="rId7"/>
              </a:rPr>
              <a:t>http://www.6zero1.lu/</a:t>
            </a:r>
            <a:r>
              <a:rPr lang="en-US" sz="2400" dirty="0">
                <a:cs typeface="B Nazanin" panose="00000400000000000000" pitchFamily="2" charset="-78"/>
              </a:rPr>
              <a:t> </a:t>
            </a:r>
            <a:endParaRPr lang="en-US" dirty="0">
              <a:cs typeface="B Nazanin" panose="00000400000000000000" pitchFamily="2" charset="-78"/>
            </a:endParaRPr>
          </a:p>
          <a:p>
            <a:pPr marL="1714500" lvl="3" algn="just" rtl="1">
              <a:buSzPts val="2400"/>
              <a:buFont typeface="Courier New" panose="02070309020205020404" pitchFamily="49" charset="0"/>
              <a:buChar char="o"/>
            </a:pPr>
            <a:r>
              <a:rPr lang="fa-IR" sz="2400" dirty="0" smtClean="0">
                <a:cs typeface="B Nazanin" panose="00000400000000000000" pitchFamily="2" charset="-78"/>
              </a:rPr>
              <a:t>همچنین </a:t>
            </a:r>
            <a:r>
              <a:rPr lang="fa-IR" sz="2400" dirty="0">
                <a:cs typeface="B Nazanin" panose="00000400000000000000" pitchFamily="2" charset="-78"/>
              </a:rPr>
              <a:t>آموزش، مشاوره و </a:t>
            </a:r>
            <a:r>
              <a:rPr lang="fa-IR" sz="2400" dirty="0" smtClean="0">
                <a:cs typeface="B Nazanin" panose="00000400000000000000" pitchFamily="2" charset="-78"/>
              </a:rPr>
              <a:t>خدمات </a:t>
            </a:r>
            <a:r>
              <a:rPr lang="fa-IR" sz="2400" dirty="0">
                <a:cs typeface="B Nazanin" panose="00000400000000000000" pitchFamily="2" charset="-78"/>
              </a:rPr>
              <a:t>به سرمایه گذاران بالقوه ارائه می دهد</a:t>
            </a:r>
            <a:endParaRPr sz="2400" dirty="0">
              <a:cs typeface="B Nazanin" panose="00000400000000000000" pitchFamily="2" charset="-78"/>
            </a:endParaRPr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>
              <a:cs typeface="B Nazanin" panose="00000400000000000000" pitchFamily="2" charset="-78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</p:txBody>
      </p:sp>
      <p:sp>
        <p:nvSpPr>
          <p:cNvPr id="174" name="Google Shape;17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175" name="Google Shape;175;p22" descr="http://www.schrainerei1535.lu/wp-content/uploads/photo-gallery/10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98571" y="1313411"/>
            <a:ext cx="2642305" cy="1684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2" descr="Image result for nyuk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798571" y="5591119"/>
            <a:ext cx="3393429" cy="1266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2" descr="Image result for 6zero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59763" y="4594749"/>
            <a:ext cx="3292481" cy="21949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85;p23"/>
          <p:cNvSpPr txBox="1"/>
          <p:nvPr/>
        </p:nvSpPr>
        <p:spPr>
          <a:xfrm>
            <a:off x="5305647" y="180459"/>
            <a:ext cx="1754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منابع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838199" y="54979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a-IR" b="1" dirty="0" smtClean="0"/>
              <a:t>برای استارت آپ های خلاقانه مبتنی بر تکنولوژی</a:t>
            </a:r>
            <a:endParaRPr dirty="0"/>
          </a:p>
        </p:txBody>
      </p:sp>
      <p:sp>
        <p:nvSpPr>
          <p:cNvPr id="183" name="Google Shape;183;p23"/>
          <p:cNvSpPr txBox="1">
            <a:spLocks noGrp="1"/>
          </p:cNvSpPr>
          <p:nvPr>
            <p:ph type="body" idx="1"/>
          </p:nvPr>
        </p:nvSpPr>
        <p:spPr>
          <a:xfrm>
            <a:off x="838199" y="1718309"/>
            <a:ext cx="11353801" cy="513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rtl="1">
              <a:lnSpc>
                <a:spcPct val="80000"/>
              </a:lnSpc>
              <a:spcBef>
                <a:spcPts val="0"/>
              </a:spcBef>
              <a:buSzPts val="2800"/>
            </a:pPr>
            <a:r>
              <a:rPr lang="en-US" dirty="0" err="1" smtClean="0"/>
              <a:t>Luxinnovation</a:t>
            </a:r>
            <a:r>
              <a:rPr lang="fa-IR" dirty="0" smtClean="0"/>
              <a:t> (برای پروژه </a:t>
            </a:r>
            <a:r>
              <a:rPr lang="en-US" dirty="0"/>
              <a:t>Fit4Start</a:t>
            </a:r>
            <a:r>
              <a:rPr lang="fa-IR" dirty="0" smtClean="0"/>
              <a:t>)</a:t>
            </a:r>
            <a:endParaRPr dirty="0" smtClean="0"/>
          </a:p>
          <a:p>
            <a:pPr marL="685800" lvl="1" indent="-228600" algn="just" rtl="1">
              <a:lnSpc>
                <a:spcPct val="80000"/>
              </a:lnSpc>
              <a:buSzPts val="2400"/>
              <a:buFont typeface="Courier New"/>
              <a:buChar char="o"/>
            </a:pPr>
            <a:r>
              <a:rPr lang="fa-IR" dirty="0">
                <a:cs typeface="B Nazanin" panose="00000400000000000000" pitchFamily="2" charset="-78"/>
              </a:rPr>
              <a:t>مشاوره رایگان، کمک های مالی اولیه (تا 50،000 </a:t>
            </a:r>
            <a:r>
              <a:rPr lang="fa-IR" dirty="0" smtClean="0">
                <a:cs typeface="B Nazanin" panose="00000400000000000000" pitchFamily="2" charset="-78"/>
              </a:rPr>
              <a:t>یورو)، </a:t>
            </a:r>
            <a:r>
              <a:rPr lang="fa-IR" dirty="0">
                <a:cs typeface="B Nazanin" panose="00000400000000000000" pitchFamily="2" charset="-78"/>
              </a:rPr>
              <a:t>16 هفته </a:t>
            </a:r>
            <a:r>
              <a:rPr lang="fa-IR" dirty="0" smtClean="0">
                <a:cs typeface="B Nazanin" panose="00000400000000000000" pitchFamily="2" charset="-78"/>
              </a:rPr>
              <a:t>آموزش</a:t>
            </a:r>
            <a:endParaRPr lang="en-US" dirty="0" smtClean="0">
              <a:cs typeface="B Nazanin" panose="00000400000000000000" pitchFamily="2" charset="-78"/>
            </a:endParaRPr>
          </a:p>
          <a:p>
            <a:pPr marL="685800" lvl="1" indent="-228600" algn="just" rtl="1">
              <a:lnSpc>
                <a:spcPct val="80000"/>
              </a:lnSpc>
              <a:buSzPts val="2400"/>
              <a:buFont typeface="Courier New"/>
              <a:buChar char="o"/>
            </a:pPr>
            <a:r>
              <a:rPr lang="en-US" u="sng" dirty="0" smtClean="0">
                <a:solidFill>
                  <a:schemeClr val="hlink"/>
                </a:solidFill>
                <a:cs typeface="B Nazanin" panose="00000400000000000000" pitchFamily="2" charset="-78"/>
                <a:hlinkClick r:id="rId3"/>
              </a:rPr>
              <a:t>http</a:t>
            </a:r>
            <a:r>
              <a:rPr lang="en-US" u="sng" dirty="0">
                <a:solidFill>
                  <a:schemeClr val="hlink"/>
                </a:solidFill>
                <a:cs typeface="B Nazanin" panose="00000400000000000000" pitchFamily="2" charset="-78"/>
                <a:hlinkClick r:id="rId3"/>
              </a:rPr>
              <a:t>://en.luxinnovation.lu</a:t>
            </a:r>
            <a:endParaRPr dirty="0">
              <a:cs typeface="B Nazanin" panose="00000400000000000000" pitchFamily="2" charset="-78"/>
            </a:endParaRPr>
          </a:p>
          <a:p>
            <a:pPr marL="228600" lvl="0" indent="-228600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Technoport</a:t>
            </a:r>
            <a:endParaRPr dirty="0"/>
          </a:p>
          <a:p>
            <a:pPr marL="685800" lvl="1" indent="-228600" algn="just" rtl="1">
              <a:lnSpc>
                <a:spcPct val="80000"/>
              </a:lnSpc>
              <a:buSzPts val="2400"/>
              <a:buFont typeface="Courier New"/>
              <a:buChar char="o"/>
            </a:pPr>
            <a:r>
              <a:rPr lang="fa-IR" dirty="0">
                <a:cs typeface="B Nazanin" panose="00000400000000000000" pitchFamily="2" charset="-78"/>
              </a:rPr>
              <a:t>بسیار محبوب و ورود رقابتی است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  <a:endParaRPr lang="en-US" dirty="0" smtClean="0">
              <a:cs typeface="B Nazanin" panose="00000400000000000000" pitchFamily="2" charset="-78"/>
            </a:endParaRPr>
          </a:p>
          <a:p>
            <a:pPr marL="685800" lvl="1" indent="-228600" algn="just" rtl="1">
              <a:lnSpc>
                <a:spcPct val="80000"/>
              </a:lnSpc>
              <a:buSzPts val="2400"/>
              <a:buFont typeface="Courier New"/>
              <a:buChar char="o"/>
            </a:pPr>
            <a:r>
              <a:rPr lang="en-US" u="sng" dirty="0" smtClean="0">
                <a:solidFill>
                  <a:schemeClr val="hlink"/>
                </a:solidFill>
                <a:cs typeface="B Nazanin" panose="00000400000000000000" pitchFamily="2" charset="-78"/>
                <a:hlinkClick r:id="rId4"/>
              </a:rPr>
              <a:t>http</a:t>
            </a:r>
            <a:r>
              <a:rPr lang="en-US" u="sng" dirty="0">
                <a:solidFill>
                  <a:schemeClr val="hlink"/>
                </a:solidFill>
                <a:cs typeface="B Nazanin" panose="00000400000000000000" pitchFamily="2" charset="-78"/>
                <a:hlinkClick r:id="rId4"/>
              </a:rPr>
              <a:t>://www.technoport.lu/online/www/content/incubator/31/ENG/index.html</a:t>
            </a:r>
            <a:endParaRPr dirty="0">
              <a:cs typeface="B Nazanin" panose="00000400000000000000" pitchFamily="2" charset="-78"/>
            </a:endParaRPr>
          </a:p>
          <a:p>
            <a:pPr marL="228600" lvl="0" indent="-228600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a-IR" dirty="0" smtClean="0"/>
              <a:t>آزمایشگاه آینده </a:t>
            </a:r>
            <a:r>
              <a:rPr lang="en-US" dirty="0" smtClean="0"/>
              <a:t>Lux</a:t>
            </a:r>
            <a:endParaRPr dirty="0"/>
          </a:p>
          <a:p>
            <a:pPr marL="685800" lvl="1" indent="-228600" algn="just" rtl="1">
              <a:lnSpc>
                <a:spcPct val="80000"/>
              </a:lnSpc>
              <a:buSzPts val="2400"/>
              <a:buFont typeface="Courier New"/>
              <a:buChar char="o"/>
            </a:pPr>
            <a:r>
              <a:rPr lang="fa-IR" dirty="0">
                <a:cs typeface="B Nazanin" panose="00000400000000000000" pitchFamily="2" charset="-78"/>
              </a:rPr>
              <a:t>میزبانی، آموزش، </a:t>
            </a:r>
            <a:r>
              <a:rPr lang="fa-IR" dirty="0" err="1" smtClean="0">
                <a:cs typeface="B Nazanin" panose="00000400000000000000" pitchFamily="2" charset="-78"/>
              </a:rPr>
              <a:t>نتورکینگ</a:t>
            </a:r>
            <a:r>
              <a:rPr lang="fa-IR" dirty="0" smtClean="0">
                <a:cs typeface="B Nazanin" panose="00000400000000000000" pitchFamily="2" charset="-78"/>
              </a:rPr>
              <a:t>، </a:t>
            </a:r>
            <a:r>
              <a:rPr lang="fa-IR" dirty="0">
                <a:cs typeface="B Nazanin" panose="00000400000000000000" pitchFamily="2" charset="-78"/>
              </a:rPr>
              <a:t>مشاوره و تامین </a:t>
            </a:r>
            <a:r>
              <a:rPr lang="fa-IR" dirty="0" smtClean="0">
                <a:cs typeface="B Nazanin" panose="00000400000000000000" pitchFamily="2" charset="-78"/>
              </a:rPr>
              <a:t>مالی</a:t>
            </a:r>
            <a:endParaRPr lang="en-US" dirty="0" smtClean="0">
              <a:cs typeface="B Nazanin" panose="00000400000000000000" pitchFamily="2" charset="-78"/>
            </a:endParaRPr>
          </a:p>
          <a:p>
            <a:pPr marL="685800" lvl="1" indent="-228600" algn="just" rtl="1">
              <a:lnSpc>
                <a:spcPct val="80000"/>
              </a:lnSpc>
              <a:buSzPts val="2400"/>
              <a:buFont typeface="Courier New"/>
              <a:buChar char="o"/>
            </a:pPr>
            <a:r>
              <a:rPr lang="en-US" u="sng" dirty="0" smtClean="0">
                <a:solidFill>
                  <a:schemeClr val="hlink"/>
                </a:solidFill>
                <a:cs typeface="B Nazanin" panose="00000400000000000000" pitchFamily="2" charset="-78"/>
                <a:hlinkClick r:id="rId5"/>
              </a:rPr>
              <a:t>http</a:t>
            </a:r>
            <a:r>
              <a:rPr lang="en-US" u="sng" dirty="0">
                <a:solidFill>
                  <a:schemeClr val="hlink"/>
                </a:solidFill>
                <a:cs typeface="B Nazanin" panose="00000400000000000000" pitchFamily="2" charset="-78"/>
                <a:hlinkClick r:id="rId5"/>
              </a:rPr>
              <a:t>://www.luxfuturelab.lu/incubator/services/</a:t>
            </a:r>
            <a:endParaRPr dirty="0">
              <a:cs typeface="B Nazanin" panose="00000400000000000000" pitchFamily="2" charset="-78"/>
            </a:endParaRPr>
          </a:p>
          <a:p>
            <a:pPr marL="228600" lvl="0" indent="-228600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a-IR" dirty="0" smtClean="0"/>
              <a:t>خانه استارت آپ</a:t>
            </a:r>
            <a:endParaRPr dirty="0"/>
          </a:p>
          <a:p>
            <a:pPr marL="685800" lvl="1" indent="-228600" algn="just" rtl="1">
              <a:lnSpc>
                <a:spcPct val="80000"/>
              </a:lnSpc>
              <a:buSzPts val="2400"/>
              <a:buFont typeface="Courier New"/>
              <a:buChar char="o"/>
            </a:pPr>
            <a:r>
              <a:rPr lang="fa-IR" dirty="0">
                <a:cs typeface="B Nazanin" panose="00000400000000000000" pitchFamily="2" charset="-78"/>
              </a:rPr>
              <a:t>میزبانی، آموزش، </a:t>
            </a:r>
            <a:r>
              <a:rPr lang="fa-IR" dirty="0" err="1">
                <a:cs typeface="B Nazanin" panose="00000400000000000000" pitchFamily="2" charset="-78"/>
              </a:rPr>
              <a:t>نتورکینگ</a:t>
            </a:r>
            <a:r>
              <a:rPr lang="fa-IR" dirty="0">
                <a:cs typeface="B Nazanin" panose="00000400000000000000" pitchFamily="2" charset="-78"/>
              </a:rPr>
              <a:t>، مشاوره و تامین </a:t>
            </a:r>
            <a:r>
              <a:rPr lang="fa-IR" dirty="0" smtClean="0">
                <a:cs typeface="B Nazanin" panose="00000400000000000000" pitchFamily="2" charset="-78"/>
              </a:rPr>
              <a:t>مالی (با استفاده از </a:t>
            </a:r>
            <a:r>
              <a:rPr lang="en-US" dirty="0">
                <a:cs typeface="B Nazanin" panose="00000400000000000000" pitchFamily="2" charset="-78"/>
              </a:rPr>
              <a:t>NYUKO</a:t>
            </a:r>
            <a:r>
              <a:rPr lang="fa-IR" dirty="0" smtClean="0">
                <a:cs typeface="B Nazanin" panose="00000400000000000000" pitchFamily="2" charset="-78"/>
              </a:rPr>
              <a:t>)</a:t>
            </a:r>
            <a:endParaRPr dirty="0">
              <a:cs typeface="B Nazanin" panose="00000400000000000000" pitchFamily="2" charset="-78"/>
            </a:endParaRPr>
          </a:p>
          <a:p>
            <a:pPr marL="685800" lvl="1" indent="-228600" algn="just" rtl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u="sng" dirty="0">
                <a:solidFill>
                  <a:schemeClr val="hlink"/>
                </a:solidFill>
                <a:cs typeface="B Nazanin" panose="00000400000000000000" pitchFamily="2" charset="-78"/>
                <a:hlinkClick r:id="rId6"/>
              </a:rPr>
              <a:t>https://www.siliconluxembourg.lu/the-house-of-startups-to-open-its-doors-in-2018/</a:t>
            </a:r>
            <a:r>
              <a:rPr lang="en-US" dirty="0">
                <a:cs typeface="B Nazanin" panose="00000400000000000000" pitchFamily="2" charset="-78"/>
              </a:rPr>
              <a:t> </a:t>
            </a:r>
            <a:endParaRPr dirty="0">
              <a:cs typeface="B Nazanin" panose="00000400000000000000" pitchFamily="2" charset="-78"/>
            </a:endParaRPr>
          </a:p>
          <a:p>
            <a:pPr marL="685800" lvl="1" indent="-76200" algn="just" rtl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endParaRPr dirty="0">
              <a:cs typeface="B Nazanin" panose="00000400000000000000" pitchFamily="2" charset="-78"/>
            </a:endParaRPr>
          </a:p>
          <a:p>
            <a:pPr marL="457200" lvl="1" indent="0" algn="just" rtl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cs typeface="B Nazanin" panose="00000400000000000000" pitchFamily="2" charset="-78"/>
            </a:endParaRPr>
          </a:p>
          <a:p>
            <a:pPr marL="228600" lvl="0" indent="-50800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685800" lvl="1" indent="-76200" algn="just" rtl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endParaRPr dirty="0">
              <a:cs typeface="B Nazanin" panose="00000400000000000000" pitchFamily="2" charset="-78"/>
            </a:endParaRPr>
          </a:p>
          <a:p>
            <a:pPr marL="228600" lvl="0" indent="-50800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685800" lvl="1" indent="-76200" algn="just" rtl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endParaRPr dirty="0">
              <a:cs typeface="B Nazanin" panose="00000400000000000000" pitchFamily="2" charset="-78"/>
            </a:endParaRPr>
          </a:p>
          <a:p>
            <a:pPr marL="685800" lvl="1" indent="-76200" algn="just" rtl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endParaRPr dirty="0">
              <a:cs typeface="B Nazanin" panose="00000400000000000000" pitchFamily="2" charset="-78"/>
            </a:endParaRPr>
          </a:p>
        </p:txBody>
      </p:sp>
      <p:sp>
        <p:nvSpPr>
          <p:cNvPr id="184" name="Google Shape;18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85" name="Google Shape;185;p23"/>
          <p:cNvSpPr txBox="1"/>
          <p:nvPr/>
        </p:nvSpPr>
        <p:spPr>
          <a:xfrm>
            <a:off x="5305647" y="180459"/>
            <a:ext cx="1754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منابع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868" y="1303884"/>
            <a:ext cx="5308092" cy="5308092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3959"/>
            </a:pPr>
            <a:r>
              <a:rPr lang="en-US" sz="3959" b="1" dirty="0"/>
              <a:t/>
            </a:r>
            <a:br>
              <a:rPr lang="en-US" sz="3959" b="1" dirty="0"/>
            </a:br>
            <a:r>
              <a:rPr lang="fa-IR" sz="3959" b="1" dirty="0"/>
              <a:t>چگونه به سرمایه گذاران </a:t>
            </a:r>
            <a:r>
              <a:rPr lang="fa-IR" sz="3959" b="1" dirty="0" smtClean="0"/>
              <a:t>بالقوه نزدیک شوید</a:t>
            </a:r>
            <a:r>
              <a:rPr lang="en-US" sz="3959" b="1" dirty="0"/>
              <a:t/>
            </a:r>
            <a:br>
              <a:rPr lang="en-US" sz="3959" b="1" dirty="0"/>
            </a:br>
            <a:endParaRPr sz="3959" b="1" dirty="0"/>
          </a:p>
        </p:txBody>
      </p:sp>
      <p:sp>
        <p:nvSpPr>
          <p:cNvPr id="192" name="Google Shape;192;p24"/>
          <p:cNvSpPr txBox="1">
            <a:spLocks noGrp="1"/>
          </p:cNvSpPr>
          <p:nvPr>
            <p:ph type="body" idx="1"/>
          </p:nvPr>
        </p:nvSpPr>
        <p:spPr>
          <a:xfrm>
            <a:off x="4295712" y="1445840"/>
            <a:ext cx="5878484" cy="541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کشاندن آنها به سمت خود</a:t>
            </a:r>
            <a:endParaRPr sz="2400" dirty="0">
              <a:cs typeface="B Nazanin" panose="00000400000000000000" pitchFamily="2" charset="-78"/>
            </a:endParaRPr>
          </a:p>
          <a:p>
            <a:pPr marL="22860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طرح کسب و کار سه صفحه ای شما</a:t>
            </a:r>
            <a:endParaRPr sz="2400" dirty="0" smtClean="0">
              <a:cs typeface="B Nazanin" panose="00000400000000000000" pitchFamily="2" charset="-78"/>
            </a:endParaRPr>
          </a:p>
          <a:p>
            <a:pPr marL="22860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400" dirty="0" smtClean="0">
                <a:cs typeface="B Nazanin" panose="00000400000000000000" pitchFamily="2" charset="-78"/>
              </a:rPr>
              <a:t>CV</a:t>
            </a:r>
            <a:endParaRPr sz="2400" dirty="0" smtClean="0">
              <a:cs typeface="B Nazanin" panose="00000400000000000000" pitchFamily="2" charset="-78"/>
            </a:endParaRPr>
          </a:p>
          <a:p>
            <a:pPr marL="685800" lvl="1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Courier New"/>
              <a:buChar char="o"/>
            </a:pPr>
            <a:r>
              <a:rPr lang="fa-IR" dirty="0" smtClean="0">
                <a:cs typeface="B Nazanin" panose="00000400000000000000" pitchFamily="2" charset="-78"/>
              </a:rPr>
              <a:t>وضعیت اسکان</a:t>
            </a:r>
          </a:p>
          <a:p>
            <a:pPr marL="685800" lvl="1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Courier New"/>
              <a:buChar char="o"/>
            </a:pPr>
            <a:r>
              <a:rPr lang="fa-IR" dirty="0" smtClean="0">
                <a:cs typeface="B Nazanin" panose="00000400000000000000" pitchFamily="2" charset="-78"/>
              </a:rPr>
              <a:t>آدرس</a:t>
            </a:r>
          </a:p>
          <a:p>
            <a:pPr marL="685800" lvl="1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Courier New"/>
              <a:buChar char="o"/>
            </a:pPr>
            <a:r>
              <a:rPr lang="fa-IR" dirty="0" smtClean="0">
                <a:cs typeface="B Nazanin" panose="00000400000000000000" pitchFamily="2" charset="-78"/>
              </a:rPr>
              <a:t>آموزش و دیپلم</a:t>
            </a:r>
          </a:p>
          <a:p>
            <a:pPr marL="685800" lvl="1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Courier New"/>
              <a:buChar char="o"/>
            </a:pPr>
            <a:r>
              <a:rPr lang="fa-IR" dirty="0" smtClean="0">
                <a:cs typeface="B Nazanin" panose="00000400000000000000" pitchFamily="2" charset="-78"/>
              </a:rPr>
              <a:t>تجربیات حرفه ای</a:t>
            </a:r>
          </a:p>
          <a:p>
            <a:pPr marL="685800" lvl="1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Courier New"/>
              <a:buChar char="o"/>
            </a:pPr>
            <a:r>
              <a:rPr lang="fa-IR" dirty="0" smtClean="0">
                <a:cs typeface="B Nazanin" panose="00000400000000000000" pitchFamily="2" charset="-78"/>
              </a:rPr>
              <a:t>مهارت های حرفه ای</a:t>
            </a:r>
          </a:p>
          <a:p>
            <a:pPr marL="685800" lvl="1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Courier New"/>
              <a:buChar char="o"/>
            </a:pPr>
            <a:r>
              <a:rPr lang="fa-IR" dirty="0" smtClean="0">
                <a:cs typeface="B Nazanin" panose="00000400000000000000" pitchFamily="2" charset="-78"/>
              </a:rPr>
              <a:t>درآمد</a:t>
            </a:r>
            <a:endParaRPr dirty="0">
              <a:cs typeface="B Nazanin" panose="00000400000000000000" pitchFamily="2" charset="-78"/>
            </a:endParaRPr>
          </a:p>
          <a:p>
            <a:pPr marL="685800" lvl="1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Courier New"/>
              <a:buChar char="o"/>
            </a:pPr>
            <a:r>
              <a:rPr lang="fa-IR" dirty="0" smtClean="0">
                <a:cs typeface="B Nazanin" panose="00000400000000000000" pitchFamily="2" charset="-78"/>
              </a:rPr>
              <a:t>بدهی ها</a:t>
            </a:r>
            <a:endParaRPr dirty="0">
              <a:cs typeface="B Nazanin" panose="00000400000000000000" pitchFamily="2" charset="-78"/>
            </a:endParaRPr>
          </a:p>
          <a:p>
            <a:pPr marL="228600" lvl="0" indent="-72072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65"/>
              <a:buNone/>
            </a:pPr>
            <a:endParaRPr sz="2400" dirty="0">
              <a:cs typeface="B Nazanin" panose="00000400000000000000" pitchFamily="2" charset="-78"/>
            </a:endParaRPr>
          </a:p>
          <a:p>
            <a:pPr marL="0" lvl="0" indent="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چرایی؟</a:t>
            </a:r>
          </a:p>
          <a:p>
            <a:pPr marL="342900" algn="r" rtl="1">
              <a:lnSpc>
                <a:spcPct val="70000"/>
              </a:lnSpc>
              <a:buSzPts val="2380"/>
            </a:pPr>
            <a:r>
              <a:rPr lang="fa-IR" sz="2400" b="1" dirty="0" smtClean="0">
                <a:cs typeface="B Nazanin" panose="00000400000000000000" pitchFamily="2" charset="-78"/>
              </a:rPr>
              <a:t>سرمایه گذران بالقوه می خواهند شما و پروژه تان را قبل از اینکه پول پرداخت کنند، به خوبی بشناسند</a:t>
            </a:r>
            <a:endParaRPr lang="en-US" sz="2400" b="1" dirty="0" smtClean="0">
              <a:cs typeface="B Nazanin" panose="00000400000000000000" pitchFamily="2" charset="-78"/>
            </a:endParaRPr>
          </a:p>
          <a:p>
            <a:pPr marL="342900" algn="r" rtl="1">
              <a:lnSpc>
                <a:spcPct val="70000"/>
              </a:lnSpc>
              <a:buSzPts val="2380"/>
            </a:pPr>
            <a:r>
              <a:rPr lang="fa-IR" sz="2400" dirty="0" smtClean="0">
                <a:cs typeface="B Nazanin" panose="00000400000000000000" pitchFamily="2" charset="-78"/>
              </a:rPr>
              <a:t>مهارت ها، توانایی ها و قابلیت های طرح تجاری شما نیز بسیار مهم هستند</a:t>
            </a:r>
            <a:endParaRPr sz="2400" dirty="0">
              <a:cs typeface="B Nazanin" panose="00000400000000000000" pitchFamily="2" charset="-78"/>
            </a:endParaRPr>
          </a:p>
        </p:txBody>
      </p:sp>
      <p:sp>
        <p:nvSpPr>
          <p:cNvPr id="195" name="Google Shape;19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8" name="Google Shape;241;p29"/>
          <p:cNvSpPr txBox="1"/>
          <p:nvPr/>
        </p:nvSpPr>
        <p:spPr>
          <a:xfrm>
            <a:off x="5293242" y="130528"/>
            <a:ext cx="1754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امور مالی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dirty="0"/>
              <a:t/>
            </a:r>
            <a:br>
              <a:rPr lang="en-US" sz="3600" b="1" dirty="0"/>
            </a:br>
            <a:r>
              <a:rPr lang="fa-IR" sz="3600" b="1" dirty="0" smtClean="0"/>
              <a:t>توصیه </a:t>
            </a:r>
            <a:r>
              <a:rPr lang="fa-IR" sz="3600" b="1" dirty="0" err="1" smtClean="0"/>
              <a:t>هایی</a:t>
            </a:r>
            <a:r>
              <a:rPr lang="fa-IR" sz="3600" b="1" dirty="0" smtClean="0"/>
              <a:t> از طرف </a:t>
            </a:r>
            <a:r>
              <a:rPr lang="fa-IR" sz="3600" b="1" dirty="0" err="1" smtClean="0"/>
              <a:t>بانکدار</a:t>
            </a:r>
            <a:r>
              <a:rPr lang="en-US" sz="3959" dirty="0"/>
              <a:t/>
            </a:r>
            <a:br>
              <a:rPr lang="en-US" sz="3959" dirty="0"/>
            </a:br>
            <a:endParaRPr sz="3959" dirty="0"/>
          </a:p>
        </p:txBody>
      </p:sp>
      <p:sp>
        <p:nvSpPr>
          <p:cNvPr id="201" name="Google Shape;20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607531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r" rtl="1">
              <a:lnSpc>
                <a:spcPct val="80000"/>
              </a:lnSpc>
              <a:spcBef>
                <a:spcPts val="0"/>
              </a:spcBef>
              <a:buSzPts val="2800"/>
            </a:pPr>
            <a:r>
              <a:rPr lang="fa-IR" dirty="0"/>
              <a:t>آماده سازی خوب</a:t>
            </a:r>
            <a:endParaRPr dirty="0"/>
          </a:p>
          <a:p>
            <a:pPr marL="228600" lvl="0" indent="-228600" algn="r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a-IR" dirty="0" smtClean="0"/>
              <a:t>آگاهی از فایل شما</a:t>
            </a:r>
            <a:endParaRPr dirty="0"/>
          </a:p>
          <a:p>
            <a:pPr marL="0" lvl="0" indent="0" algn="r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r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a-IR" dirty="0" smtClean="0"/>
              <a:t>تکمیل کردن و به روز رسانی فایل</a:t>
            </a:r>
          </a:p>
          <a:p>
            <a:pPr marL="228600" lvl="0" indent="-228600" algn="r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a-IR" dirty="0" smtClean="0"/>
              <a:t>آگاهی از اعداد مالی کلیدی، و اطمینان از اینکه آن اعداد واقعی هستند (دیگران را تشویق می کند تا شما را به چالش بکشند)</a:t>
            </a:r>
            <a:endParaRPr lang="fa-IR" dirty="0"/>
          </a:p>
          <a:p>
            <a:pPr marL="228600" lvl="0" indent="-228600" algn="r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a-IR" dirty="0" smtClean="0"/>
              <a:t>واقع گرا باشید</a:t>
            </a:r>
            <a:endParaRPr dirty="0"/>
          </a:p>
          <a:p>
            <a:pPr marL="228600" lvl="0" indent="-50800" algn="r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02" name="Google Shape;20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204" name="Google Shape;20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53999" y="1690688"/>
            <a:ext cx="3438001" cy="51673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41;p29"/>
          <p:cNvSpPr txBox="1"/>
          <p:nvPr/>
        </p:nvSpPr>
        <p:spPr>
          <a:xfrm>
            <a:off x="5293242" y="130528"/>
            <a:ext cx="1754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امور مالی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1" dirty="0"/>
              <a:t/>
            </a:r>
            <a:br>
              <a:rPr lang="en-US" sz="3959" b="1" dirty="0"/>
            </a:br>
            <a:r>
              <a:rPr lang="fa-IR" sz="3959" b="1" dirty="0" smtClean="0"/>
              <a:t>بانک های متداول</a:t>
            </a:r>
            <a:r>
              <a:rPr lang="en-US" sz="3959" dirty="0"/>
              <a:t/>
            </a:r>
            <a:br>
              <a:rPr lang="en-US" sz="3959" dirty="0"/>
            </a:br>
            <a:endParaRPr sz="3959" dirty="0"/>
          </a:p>
        </p:txBody>
      </p:sp>
      <p:sp>
        <p:nvSpPr>
          <p:cNvPr id="210" name="Google Shape;210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r" rtl="1">
              <a:lnSpc>
                <a:spcPct val="80000"/>
              </a:lnSpc>
              <a:buSzPts val="2800"/>
            </a:pPr>
            <a:r>
              <a:rPr lang="fa-IR" dirty="0"/>
              <a:t>هدف </a:t>
            </a:r>
            <a:r>
              <a:rPr lang="fa-IR" dirty="0" smtClean="0"/>
              <a:t>اصلی آنها  </a:t>
            </a:r>
            <a:r>
              <a:rPr lang="fa-IR" dirty="0"/>
              <a:t>این است که سود خود را از آنچه شما در سود و هزینه پرداخت می </a:t>
            </a:r>
            <a:r>
              <a:rPr lang="fa-IR" dirty="0" smtClean="0"/>
              <a:t>کنید، بدست آورند</a:t>
            </a:r>
            <a:endParaRPr dirty="0"/>
          </a:p>
          <a:p>
            <a:pPr marL="228600" lvl="0" indent="-228600" algn="r" rtl="1">
              <a:lnSpc>
                <a:spcPct val="80000"/>
              </a:lnSpc>
              <a:buSzPts val="2800"/>
            </a:pPr>
            <a:r>
              <a:rPr lang="fa-IR" dirty="0"/>
              <a:t>مهارت ها، توانایی ها و قابلیت </a:t>
            </a:r>
            <a:r>
              <a:rPr lang="fa-IR" dirty="0" smtClean="0"/>
              <a:t>طرح </a:t>
            </a:r>
            <a:r>
              <a:rPr lang="fa-IR" dirty="0"/>
              <a:t>کسب و کار شما</a:t>
            </a:r>
            <a:endParaRPr dirty="0"/>
          </a:p>
          <a:p>
            <a:pPr marL="228600" lvl="0" indent="-228600" algn="r" rtl="1">
              <a:lnSpc>
                <a:spcPct val="80000"/>
              </a:lnSpc>
              <a:buSzPts val="2800"/>
            </a:pPr>
            <a:r>
              <a:rPr lang="fa-IR" dirty="0"/>
              <a:t>نیاز به سابقه اعتباری </a:t>
            </a:r>
            <a:r>
              <a:rPr lang="fa-IR" dirty="0" smtClean="0"/>
              <a:t>(سوابق ثبت شده از اعتبار مدیریت)</a:t>
            </a:r>
            <a:endParaRPr dirty="0"/>
          </a:p>
          <a:p>
            <a:pPr marL="228600" lvl="0" indent="-228600" algn="r">
              <a:lnSpc>
                <a:spcPct val="80000"/>
              </a:lnSpc>
              <a:buSzPts val="2800"/>
            </a:pPr>
            <a:r>
              <a:rPr lang="fa-IR" dirty="0" smtClean="0"/>
              <a:t>مثال:</a:t>
            </a:r>
            <a:r>
              <a:rPr lang="de-DE" dirty="0"/>
              <a:t>BGL BNP Paribas, BCEE Luxembourg, Deutsche Bank</a:t>
            </a:r>
            <a:endParaRPr dirty="0"/>
          </a:p>
        </p:txBody>
      </p:sp>
      <p:sp>
        <p:nvSpPr>
          <p:cNvPr id="211" name="Google Shape;21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6" name="Google Shape;241;p29"/>
          <p:cNvSpPr txBox="1"/>
          <p:nvPr/>
        </p:nvSpPr>
        <p:spPr>
          <a:xfrm>
            <a:off x="5293242" y="130528"/>
            <a:ext cx="1754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امور مالی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 descr="Image result for microlux luxembour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4146839"/>
            <a:ext cx="4806490" cy="271116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1" dirty="0"/>
              <a:t/>
            </a:r>
            <a:br>
              <a:rPr lang="en-US" sz="3959" b="1" dirty="0"/>
            </a:br>
            <a:r>
              <a:rPr lang="en-US" sz="3959" b="1" dirty="0" err="1"/>
              <a:t>MicroLux</a:t>
            </a:r>
            <a:r>
              <a:rPr lang="en-US" sz="3959" dirty="0"/>
              <a:t/>
            </a:r>
            <a:br>
              <a:rPr lang="en-US" sz="3959" dirty="0"/>
            </a:br>
            <a:endParaRPr sz="3959" dirty="0"/>
          </a:p>
        </p:txBody>
      </p:sp>
      <p:sp>
        <p:nvSpPr>
          <p:cNvPr id="219" name="Google Shape;219;p27"/>
          <p:cNvSpPr txBox="1">
            <a:spLocks noGrp="1"/>
          </p:cNvSpPr>
          <p:nvPr>
            <p:ph type="body" idx="1"/>
          </p:nvPr>
        </p:nvSpPr>
        <p:spPr>
          <a:xfrm>
            <a:off x="838200" y="1827354"/>
            <a:ext cx="10515600" cy="4638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r" rt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0"/>
              <a:buChar char="•"/>
            </a:pPr>
            <a:r>
              <a:rPr lang="fa-IR" sz="1800" dirty="0" smtClean="0">
                <a:cs typeface="B Nazanin" panose="00000400000000000000" pitchFamily="2" charset="-78"/>
              </a:rPr>
              <a:t>پشتیبانی از آغاز </a:t>
            </a:r>
            <a:r>
              <a:rPr lang="fa-IR" sz="1800" dirty="0" err="1" smtClean="0">
                <a:cs typeface="B Nazanin" panose="00000400000000000000" pitchFamily="2" charset="-78"/>
              </a:rPr>
              <a:t>کنندگان</a:t>
            </a:r>
            <a:r>
              <a:rPr lang="fa-IR" sz="1800" dirty="0" smtClean="0">
                <a:cs typeface="B Nazanin" panose="00000400000000000000" pitchFamily="2" charset="-78"/>
              </a:rPr>
              <a:t> کسب و کار، </a:t>
            </a:r>
            <a:r>
              <a:rPr lang="fa-IR" sz="1800" dirty="0" err="1" smtClean="0">
                <a:cs typeface="B Nazanin" panose="00000400000000000000" pitchFamily="2" charset="-78"/>
              </a:rPr>
              <a:t>کارآفرینان</a:t>
            </a:r>
            <a:r>
              <a:rPr lang="fa-IR" sz="1800" dirty="0" smtClean="0">
                <a:cs typeface="B Nazanin" panose="00000400000000000000" pitchFamily="2" charset="-78"/>
              </a:rPr>
              <a:t> فعال و </a:t>
            </a:r>
            <a:r>
              <a:rPr lang="fa-IR" sz="1800" dirty="0" err="1" smtClean="0">
                <a:cs typeface="B Nazanin" panose="00000400000000000000" pitchFamily="2" charset="-78"/>
              </a:rPr>
              <a:t>کارآفرینان</a:t>
            </a:r>
            <a:r>
              <a:rPr lang="fa-IR" sz="1800" dirty="0" smtClean="0">
                <a:cs typeface="B Nazanin" panose="00000400000000000000" pitchFamily="2" charset="-78"/>
              </a:rPr>
              <a:t> اجتماعی که مجاز به داشتن حساب بانکی متداول نیستند</a:t>
            </a:r>
            <a:endParaRPr dirty="0">
              <a:cs typeface="B Nazanin" panose="00000400000000000000" pitchFamily="2" charset="-78"/>
            </a:endParaRPr>
          </a:p>
          <a:p>
            <a:pPr marL="22860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Char char="•"/>
            </a:pPr>
            <a:r>
              <a:rPr lang="fa-IR" sz="1800" dirty="0" smtClean="0">
                <a:cs typeface="B Nazanin" panose="00000400000000000000" pitchFamily="2" charset="-78"/>
              </a:rPr>
              <a:t>نرخ بهره بالاتر نسبت به بانک ها</a:t>
            </a:r>
          </a:p>
          <a:p>
            <a:pPr marL="228600" lvl="0" indent="-228600" algn="r" rtl="1">
              <a:lnSpc>
                <a:spcPct val="70000"/>
              </a:lnSpc>
              <a:buSzPts val="1540"/>
            </a:pPr>
            <a:r>
              <a:rPr lang="fa-IR" sz="1800" dirty="0" smtClean="0">
                <a:cs typeface="B Nazanin" panose="00000400000000000000" pitchFamily="2" charset="-78"/>
              </a:rPr>
              <a:t>چگونه درخواست دهید: به منظور وقت گرفتن از مشاور با </a:t>
            </a:r>
            <a:r>
              <a:rPr lang="en-US" sz="1800" dirty="0" err="1">
                <a:cs typeface="B Nazanin" panose="00000400000000000000" pitchFamily="2" charset="-78"/>
              </a:rPr>
              <a:t>MicroLux</a:t>
            </a:r>
            <a:r>
              <a:rPr lang="en-US" sz="1800" dirty="0">
                <a:cs typeface="B Nazanin" panose="00000400000000000000" pitchFamily="2" charset="-78"/>
              </a:rPr>
              <a:t> </a:t>
            </a:r>
            <a:r>
              <a:rPr lang="fa-IR" sz="1800" dirty="0" smtClean="0">
                <a:cs typeface="B Nazanin" panose="00000400000000000000" pitchFamily="2" charset="-78"/>
              </a:rPr>
              <a:t> ارتباط برقرار کنید. زمانی که درخواست شما تکمیل شد، آن را به کمیته اعتبار ارسال کنید، این کمیته تصمیم نهایی را اخذ می کند.</a:t>
            </a:r>
            <a:endParaRPr dirty="0">
              <a:cs typeface="B Nazanin" panose="00000400000000000000" pitchFamily="2" charset="-78"/>
            </a:endParaRPr>
          </a:p>
          <a:p>
            <a:pPr marL="685800" lvl="1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Courier New"/>
              <a:buChar char="o"/>
            </a:pPr>
            <a:r>
              <a:rPr lang="fa-IR" sz="1600" dirty="0" smtClean="0">
                <a:cs typeface="B Nazanin" panose="00000400000000000000" pitchFamily="2" charset="-78"/>
              </a:rPr>
              <a:t>در ملاقات اول </a:t>
            </a:r>
            <a:r>
              <a:rPr lang="fa-IR" sz="1600" dirty="0" err="1" smtClean="0">
                <a:cs typeface="B Nazanin" panose="00000400000000000000" pitchFamily="2" charset="-78"/>
              </a:rPr>
              <a:t>مداریک</a:t>
            </a:r>
            <a:r>
              <a:rPr lang="fa-IR" sz="1600" dirty="0" smtClean="0">
                <a:cs typeface="B Nazanin" panose="00000400000000000000" pitchFamily="2" charset="-78"/>
              </a:rPr>
              <a:t> زیر را به همراه بیاورید:</a:t>
            </a:r>
            <a:endParaRPr dirty="0">
              <a:cs typeface="B Nazanin" panose="00000400000000000000" pitchFamily="2" charset="-78"/>
            </a:endParaRPr>
          </a:p>
          <a:p>
            <a:pPr marL="1143000" lvl="2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fa-IR" sz="1400" dirty="0" smtClean="0">
                <a:cs typeface="B Nazanin" panose="00000400000000000000" pitchFamily="2" charset="-78"/>
              </a:rPr>
              <a:t>کارت شناسایی</a:t>
            </a:r>
            <a:r>
              <a:rPr lang="en-US" sz="1400" dirty="0" smtClean="0">
                <a:cs typeface="B Nazanin" panose="00000400000000000000" pitchFamily="2" charset="-78"/>
              </a:rPr>
              <a:t>;</a:t>
            </a:r>
          </a:p>
          <a:p>
            <a:pPr marL="1143000" lvl="2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fa-IR" sz="1400" dirty="0" smtClean="0">
                <a:cs typeface="B Nazanin" panose="00000400000000000000" pitchFamily="2" charset="-78"/>
              </a:rPr>
              <a:t>برگه های </a:t>
            </a:r>
            <a:r>
              <a:rPr lang="fa-IR" sz="1400" dirty="0" err="1" smtClean="0">
                <a:cs typeface="B Nazanin" panose="00000400000000000000" pitchFamily="2" charset="-78"/>
              </a:rPr>
              <a:t>حقوقیی</a:t>
            </a:r>
            <a:r>
              <a:rPr lang="fa-IR" sz="1400" dirty="0" smtClean="0">
                <a:cs typeface="B Nazanin" panose="00000400000000000000" pitchFamily="2" charset="-78"/>
              </a:rPr>
              <a:t> و آخرین گردش حساب از فعالیت کاری تان، البته در صورتی که در حال حاضر مشغول به فعالیت باشید</a:t>
            </a:r>
            <a:endParaRPr dirty="0">
              <a:cs typeface="B Nazanin" panose="00000400000000000000" pitchFamily="2" charset="-78"/>
            </a:endParaRPr>
          </a:p>
          <a:p>
            <a:pPr marL="1143000" lvl="2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fa-IR" sz="1400" dirty="0" smtClean="0">
                <a:cs typeface="B Nazanin" panose="00000400000000000000" pitchFamily="2" charset="-78"/>
              </a:rPr>
              <a:t>اظهار نامه بانکی شغلی و شخصی که نشان دهنده فعالیت مالی شما در 3 ماه گذشته باشد</a:t>
            </a:r>
            <a:endParaRPr dirty="0">
              <a:cs typeface="B Nazanin" panose="00000400000000000000" pitchFamily="2" charset="-78"/>
            </a:endParaRPr>
          </a:p>
          <a:p>
            <a:pPr marL="1143000" lvl="2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fa-IR" sz="1400" dirty="0" smtClean="0">
                <a:cs typeface="B Nazanin" panose="00000400000000000000" pitchFamily="2" charset="-78"/>
              </a:rPr>
              <a:t>وضعیت کسب و کارتان</a:t>
            </a:r>
            <a:endParaRPr dirty="0" smtClean="0">
              <a:cs typeface="B Nazanin" panose="00000400000000000000" pitchFamily="2" charset="-78"/>
            </a:endParaRPr>
          </a:p>
          <a:p>
            <a:pPr marL="1143000" lvl="2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fa-IR" sz="1400" dirty="0" smtClean="0">
                <a:cs typeface="B Nazanin" panose="00000400000000000000" pitchFamily="2" charset="-78"/>
              </a:rPr>
              <a:t>تمامی اسنادی که کی تواند برای پروژه </a:t>
            </a:r>
            <a:r>
              <a:rPr lang="fa-IR" sz="1400" dirty="0" err="1" smtClean="0">
                <a:cs typeface="B Nazanin" panose="00000400000000000000" pitchFamily="2" charset="-78"/>
              </a:rPr>
              <a:t>کاریتان</a:t>
            </a:r>
            <a:r>
              <a:rPr lang="fa-IR" sz="1400" dirty="0" smtClean="0">
                <a:cs typeface="B Nazanin" panose="00000400000000000000" pitchFamily="2" charset="-78"/>
              </a:rPr>
              <a:t> مفید باشد</a:t>
            </a:r>
            <a:endParaRPr sz="2800" dirty="0">
              <a:cs typeface="B Nazanin" panose="00000400000000000000" pitchFamily="2" charset="-78"/>
            </a:endParaRPr>
          </a:p>
          <a:p>
            <a:pPr marL="228600" lvl="0" indent="-228600" algn="r" rtl="1">
              <a:lnSpc>
                <a:spcPct val="70000"/>
              </a:lnSpc>
              <a:buSzPts val="1540"/>
            </a:pPr>
            <a:r>
              <a:rPr lang="fa-IR" sz="1800" dirty="0">
                <a:cs typeface="B Nazanin" panose="00000400000000000000" pitchFamily="2" charset="-78"/>
              </a:rPr>
              <a:t>افرادی که از زمینه های محروم (به ویژه پناهندگان) تشویق به درخواست می </a:t>
            </a:r>
            <a:r>
              <a:rPr lang="fa-IR" sz="1800" dirty="0" smtClean="0">
                <a:cs typeface="B Nazanin" panose="00000400000000000000" pitchFamily="2" charset="-78"/>
              </a:rPr>
              <a:t>شوند</a:t>
            </a:r>
            <a:endParaRPr lang="en-US" sz="1800" dirty="0" smtClean="0">
              <a:cs typeface="B Nazanin" panose="00000400000000000000" pitchFamily="2" charset="-78"/>
            </a:endParaRPr>
          </a:p>
          <a:p>
            <a:pPr marL="228600" lvl="0" indent="-228600" algn="r" rtl="1">
              <a:lnSpc>
                <a:spcPct val="70000"/>
              </a:lnSpc>
              <a:buSzPts val="1540"/>
            </a:pPr>
            <a:r>
              <a:rPr lang="fa-IR" sz="1800" dirty="0" smtClean="0">
                <a:cs typeface="B Nazanin" panose="00000400000000000000" pitchFamily="2" charset="-78"/>
              </a:rPr>
              <a:t>وام ها</a:t>
            </a:r>
            <a:endParaRPr dirty="0" smtClean="0">
              <a:cs typeface="B Nazanin" panose="00000400000000000000" pitchFamily="2" charset="-78"/>
            </a:endParaRPr>
          </a:p>
          <a:p>
            <a:pPr marL="685800" lvl="1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Char char="•"/>
            </a:pPr>
            <a:r>
              <a:rPr lang="fa-IR" sz="1600" dirty="0" smtClean="0">
                <a:cs typeface="B Nazanin" panose="00000400000000000000" pitchFamily="2" charset="-78"/>
              </a:rPr>
              <a:t>تا 15000 یورو وام برای </a:t>
            </a:r>
            <a:r>
              <a:rPr lang="fa-IR" sz="1600" dirty="0" err="1" smtClean="0">
                <a:cs typeface="B Nazanin" panose="00000400000000000000" pitchFamily="2" charset="-78"/>
              </a:rPr>
              <a:t>کارآفرینان</a:t>
            </a:r>
            <a:r>
              <a:rPr lang="fa-IR" sz="1600" dirty="0" smtClean="0">
                <a:cs typeface="B Nazanin" panose="00000400000000000000" pitchFamily="2" charset="-78"/>
              </a:rPr>
              <a:t> </a:t>
            </a:r>
            <a:r>
              <a:rPr lang="en-US" sz="1600" dirty="0" smtClean="0">
                <a:cs typeface="B Nazanin" panose="00000400000000000000" pitchFamily="2" charset="-78"/>
              </a:rPr>
              <a:t>Micro</a:t>
            </a:r>
            <a:endParaRPr dirty="0">
              <a:cs typeface="B Nazanin" panose="00000400000000000000" pitchFamily="2" charset="-78"/>
            </a:endParaRPr>
          </a:p>
          <a:p>
            <a:pPr marL="685800" lvl="1" indent="-228600" algn="r" rtl="1">
              <a:lnSpc>
                <a:spcPct val="70000"/>
              </a:lnSpc>
              <a:buSzPts val="1320"/>
            </a:pPr>
            <a:r>
              <a:rPr lang="fa-IR" sz="1600" dirty="0" smtClean="0">
                <a:cs typeface="B Nazanin" panose="00000400000000000000" pitchFamily="2" charset="-78"/>
              </a:rPr>
              <a:t>تا 20000 یورو وام با نام </a:t>
            </a:r>
            <a:r>
              <a:rPr lang="fa-IR" sz="1600" dirty="0" smtClean="0">
                <a:cs typeface="B Nazanin" panose="00000400000000000000" pitchFamily="2" charset="-78"/>
              </a:rPr>
              <a:t>«</a:t>
            </a:r>
            <a:r>
              <a:rPr lang="fa-IR" sz="1600" dirty="0">
                <a:cs typeface="B Nazanin" panose="00000400000000000000" pitchFamily="2" charset="-78"/>
              </a:rPr>
              <a:t>+</a:t>
            </a:r>
            <a:r>
              <a:rPr lang="en-US" sz="1600" dirty="0" smtClean="0">
                <a:cs typeface="B Nazanin" panose="00000400000000000000" pitchFamily="2" charset="-78"/>
              </a:rPr>
              <a:t>Micro</a:t>
            </a:r>
            <a:r>
              <a:rPr lang="fa-IR" sz="1600" dirty="0" smtClean="0">
                <a:cs typeface="B Nazanin" panose="00000400000000000000" pitchFamily="2" charset="-78"/>
              </a:rPr>
              <a:t>»برای </a:t>
            </a:r>
            <a:r>
              <a:rPr lang="fa-IR" sz="1600" dirty="0" err="1" smtClean="0">
                <a:cs typeface="B Nazanin" panose="00000400000000000000" pitchFamily="2" charset="-78"/>
              </a:rPr>
              <a:t>کارآفرینانی</a:t>
            </a:r>
            <a:r>
              <a:rPr lang="fa-IR" sz="1600" dirty="0" smtClean="0">
                <a:cs typeface="B Nazanin" panose="00000400000000000000" pitchFamily="2" charset="-78"/>
              </a:rPr>
              <a:t> که هم اکنون مشغول به کار هستند</a:t>
            </a:r>
            <a:endParaRPr dirty="0">
              <a:cs typeface="B Nazanin" panose="00000400000000000000" pitchFamily="2" charset="-78"/>
            </a:endParaRPr>
          </a:p>
          <a:p>
            <a:pPr marL="685800" lvl="1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Char char="•"/>
            </a:pPr>
            <a:r>
              <a:rPr lang="fa-IR" sz="1600" dirty="0" smtClean="0">
                <a:cs typeface="B Nazanin" panose="00000400000000000000" pitchFamily="2" charset="-78"/>
              </a:rPr>
              <a:t>تا 25000 یورو برای استارت آپ های اجتماعی</a:t>
            </a:r>
            <a:endParaRPr dirty="0">
              <a:cs typeface="B Nazanin" panose="00000400000000000000" pitchFamily="2" charset="-78"/>
            </a:endParaRPr>
          </a:p>
          <a:p>
            <a:pPr marL="22860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Char char="•"/>
            </a:pPr>
            <a:r>
              <a:rPr lang="fa-IR" sz="1800" dirty="0" smtClean="0">
                <a:cs typeface="B Nazanin" panose="00000400000000000000" pitchFamily="2" charset="-78"/>
              </a:rPr>
              <a:t>ارائه آموزش و مربیگری</a:t>
            </a:r>
            <a:endParaRPr dirty="0">
              <a:cs typeface="B Nazanin" panose="00000400000000000000" pitchFamily="2" charset="-78"/>
            </a:endParaRPr>
          </a:p>
          <a:p>
            <a:pPr marL="22860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Char char="•"/>
            </a:pPr>
            <a:r>
              <a:rPr lang="fa-IR" sz="1800" dirty="0" smtClean="0">
                <a:cs typeface="B Nazanin" panose="00000400000000000000" pitchFamily="2" charset="-78"/>
              </a:rPr>
              <a:t>نیاز به ضمانت نامه شخصی یا اخلاقی</a:t>
            </a:r>
            <a:endParaRPr sz="3600" dirty="0">
              <a:cs typeface="B Nazanin" panose="00000400000000000000" pitchFamily="2" charset="-78"/>
            </a:endParaRPr>
          </a:p>
          <a:p>
            <a:pPr marL="22860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85"/>
              <a:buChar char="•"/>
            </a:pPr>
            <a:r>
              <a:rPr lang="en-US" sz="1800" u="sng" dirty="0">
                <a:solidFill>
                  <a:schemeClr val="hlink"/>
                </a:solidFill>
                <a:cs typeface="B Nazanin" panose="00000400000000000000" pitchFamily="2" charset="-78"/>
                <a:hlinkClick r:id="rId4"/>
              </a:rPr>
              <a:t>http://www.microlux.lu/</a:t>
            </a:r>
            <a:endParaRPr sz="1800" dirty="0">
              <a:cs typeface="B Nazanin" panose="00000400000000000000" pitchFamily="2" charset="-78"/>
            </a:endParaRPr>
          </a:p>
          <a:p>
            <a:pPr marL="228600" lvl="0" indent="-13081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endParaRPr sz="1800" dirty="0">
              <a:cs typeface="B Nazanin" panose="00000400000000000000" pitchFamily="2" charset="-78"/>
            </a:endParaRPr>
          </a:p>
        </p:txBody>
      </p:sp>
      <p:sp>
        <p:nvSpPr>
          <p:cNvPr id="220" name="Google Shape;22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22" name="Google Shape;222;p27" descr="Image result for microlux luxembourg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7" descr="Image result for microlux luxembourg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41;p29"/>
          <p:cNvSpPr txBox="1"/>
          <p:nvPr/>
        </p:nvSpPr>
        <p:spPr>
          <a:xfrm>
            <a:off x="5293242" y="130528"/>
            <a:ext cx="1754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i="1" dirty="0" smtClean="0">
                <a:solidFill>
                  <a:schemeClr val="dk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امور مالی</a:t>
            </a:r>
            <a:endParaRPr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0">
              <a:buSzPts val="3959"/>
            </a:pPr>
            <a:r>
              <a:rPr lang="en-US" sz="3959" b="1" dirty="0"/>
              <a:t/>
            </a:r>
            <a:br>
              <a:rPr lang="en-US" sz="3959" b="1" dirty="0"/>
            </a:br>
            <a:r>
              <a:rPr lang="en-US" sz="3959" b="1" dirty="0"/>
              <a:t>Business Angel Network</a:t>
            </a:r>
            <a:r>
              <a:rPr lang="en-US" sz="3959" b="1" dirty="0"/>
              <a:t/>
            </a:r>
            <a:br>
              <a:rPr lang="en-US" sz="3959" b="1" dirty="0"/>
            </a:br>
            <a:endParaRPr sz="3959" b="1" dirty="0"/>
          </a:p>
        </p:txBody>
      </p:sp>
      <p:sp>
        <p:nvSpPr>
          <p:cNvPr id="229" name="Google Shape;229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r" rtl="1">
              <a:spcBef>
                <a:spcPts val="0"/>
              </a:spcBef>
              <a:buSzPts val="2800"/>
            </a:pPr>
            <a:r>
              <a:rPr lang="fa-IR" dirty="0"/>
              <a:t>سرمایه گذاران خصوصی را با </a:t>
            </a:r>
            <a:r>
              <a:rPr lang="fa-IR" dirty="0" err="1"/>
              <a:t>کارآفرینان</a:t>
            </a:r>
            <a:r>
              <a:rPr lang="fa-IR" dirty="0"/>
              <a:t> در لوکزامبورگ متصل می </a:t>
            </a:r>
            <a:r>
              <a:rPr lang="fa-IR" dirty="0" smtClean="0"/>
              <a:t>کند</a:t>
            </a:r>
            <a:endParaRPr lang="en-US" dirty="0" smtClean="0"/>
          </a:p>
          <a:p>
            <a:pPr marL="228600" lvl="0" indent="-228600" algn="r" rtl="1">
              <a:spcBef>
                <a:spcPts val="0"/>
              </a:spcBef>
              <a:buSzPts val="2800"/>
            </a:pPr>
            <a:endParaRPr dirty="0"/>
          </a:p>
          <a:p>
            <a:pPr marL="228600" lvl="0" indent="-228600" algn="r">
              <a:buSzPts val="2800"/>
            </a:pPr>
            <a:r>
              <a:rPr lang="fa-IR" dirty="0" smtClean="0"/>
              <a:t>"</a:t>
            </a:r>
            <a:r>
              <a:rPr lang="en-US" dirty="0" smtClean="0"/>
              <a:t>Business angels</a:t>
            </a:r>
            <a:r>
              <a:rPr lang="fa-IR" dirty="0" smtClean="0"/>
              <a:t>" </a:t>
            </a:r>
            <a:r>
              <a:rPr lang="fa-IR" dirty="0"/>
              <a:t>همچنین مربیگری و </a:t>
            </a:r>
            <a:r>
              <a:rPr lang="fa-IR" dirty="0" err="1" smtClean="0"/>
              <a:t>نتورکینگ</a:t>
            </a:r>
            <a:r>
              <a:rPr lang="fa-IR" dirty="0" smtClean="0"/>
              <a:t> را </a:t>
            </a:r>
            <a:r>
              <a:rPr lang="fa-IR" dirty="0"/>
              <a:t>ارائه می </a:t>
            </a:r>
            <a:r>
              <a:rPr lang="fa-IR" dirty="0" smtClean="0"/>
              <a:t>دهند</a:t>
            </a:r>
            <a:endParaRPr lang="en-US" dirty="0" smtClean="0"/>
          </a:p>
          <a:p>
            <a:pPr marL="228600" lvl="0" indent="-228600" algn="r" rtl="1">
              <a:buSzPts val="2800"/>
            </a:pPr>
            <a:endParaRPr dirty="0"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a-IR" dirty="0" smtClean="0"/>
              <a:t>چگونه درخواست دهیم: خلاصه از </a:t>
            </a:r>
            <a:r>
              <a:rPr lang="fa-IR" dirty="0" err="1" smtClean="0"/>
              <a:t>از</a:t>
            </a:r>
            <a:r>
              <a:rPr lang="fa-IR" dirty="0" smtClean="0"/>
              <a:t> پروژه خود را به سایت زیر بفرستید:</a:t>
            </a:r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u="sng" dirty="0" smtClean="0">
                <a:solidFill>
                  <a:schemeClr val="hlink"/>
                </a:solidFill>
                <a:hlinkClick r:id="rId3"/>
              </a:rPr>
              <a:t>https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://www.lban.lu/contact</a:t>
            </a:r>
            <a:r>
              <a:rPr lang="en-US" b="1" dirty="0"/>
              <a:t> </a:t>
            </a:r>
            <a:endParaRPr dirty="0"/>
          </a:p>
          <a:p>
            <a:pPr marL="228600" lvl="0" indent="-50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u="sng" dirty="0">
              <a:solidFill>
                <a:schemeClr val="hlink"/>
              </a:solidFill>
              <a:hlinkClick r:id="rId4"/>
            </a:endParaRP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https://www.lban.lu/</a:t>
            </a:r>
            <a:r>
              <a:rPr lang="en-US" b="1" dirty="0"/>
              <a:t> </a:t>
            </a:r>
            <a:endParaRPr dirty="0"/>
          </a:p>
          <a:p>
            <a:pPr marL="228600" lvl="0" indent="-50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30" name="Google Shape;2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32" name="Google Shape;232;p28" descr="https://static.wixstatic.com/media/0fb388_12f095e59d2b466f8d884b9473750f7d~mv2_d_3927_1379_s_2.png/v1/fill/w_179,h_63,al_c,usm_0.66_1.00_0.01/0fb388_12f095e59d2b466f8d884b9473750f7d~mv2_d_3927_1379_s_2.png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28" descr="https://static.wixstatic.com/media/0fb388_12f095e59d2b466f8d884b9473750f7d~mv2_d_3927_1379_s_2.png/v1/fill/w_179,h_63,al_c,usm_0.66_1.00_0.01/0fb388_12f095e59d2b466f8d884b9473750f7d~mv2_d_3927_1379_s_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71395" y="4334262"/>
            <a:ext cx="5235610" cy="18427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41;p29"/>
          <p:cNvSpPr txBox="1"/>
          <p:nvPr/>
        </p:nvSpPr>
        <p:spPr>
          <a:xfrm>
            <a:off x="5293242" y="130528"/>
            <a:ext cx="1754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i="1" dirty="0" smtClean="0">
                <a:solidFill>
                  <a:schemeClr val="dk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امور مالی</a:t>
            </a:r>
            <a:endParaRPr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0">
              <a:buSzPts val="4400"/>
            </a:pPr>
            <a:r>
              <a:rPr lang="en-US" b="1" dirty="0"/>
              <a:t>FUSE</a:t>
            </a:r>
            <a:endParaRPr dirty="0"/>
          </a:p>
        </p:txBody>
      </p:sp>
      <p:sp>
        <p:nvSpPr>
          <p:cNvPr id="239" name="Google Shape;239;p29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107026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r" rtl="1">
              <a:spcBef>
                <a:spcPts val="0"/>
              </a:spcBef>
              <a:buSzPts val="2800"/>
            </a:pPr>
            <a:r>
              <a:rPr lang="fa-IR" dirty="0"/>
              <a:t>وام بدون بهره تا دو سال و حداکثر 5000 یورو برای </a:t>
            </a:r>
            <a:r>
              <a:rPr lang="fa-IR" dirty="0" err="1" smtClean="0"/>
              <a:t>مواردی</a:t>
            </a:r>
            <a:r>
              <a:rPr lang="fa-IR" dirty="0" smtClean="0"/>
              <a:t> مانند </a:t>
            </a:r>
            <a:r>
              <a:rPr lang="fa-IR" dirty="0"/>
              <a:t>تجهیزات و سپرده اجاره ای</a:t>
            </a:r>
            <a:r>
              <a:rPr lang="fa-IR" dirty="0" smtClean="0"/>
              <a:t>.</a:t>
            </a:r>
            <a:endParaRPr lang="en-US" dirty="0" smtClean="0"/>
          </a:p>
          <a:p>
            <a:pPr marL="228600" lvl="0" indent="-228600" algn="r" rtl="1">
              <a:spcBef>
                <a:spcPts val="0"/>
              </a:spcBef>
              <a:buSzPts val="2800"/>
            </a:pPr>
            <a:endParaRPr dirty="0"/>
          </a:p>
          <a:p>
            <a:pPr marL="228600" lvl="0" indent="-228600" algn="r" rtl="1">
              <a:buSzPts val="2800"/>
            </a:pPr>
            <a:r>
              <a:rPr lang="fa-IR" dirty="0"/>
              <a:t>برای </a:t>
            </a:r>
            <a:r>
              <a:rPr lang="fa-IR" dirty="0" smtClean="0"/>
              <a:t>درخواست، فرم روبه رو را پر کرده و ارسال </a:t>
            </a:r>
            <a:r>
              <a:rPr lang="fa-IR" dirty="0"/>
              <a:t>کنید: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eco.lu/Formulaire-en-ligne</a:t>
            </a:r>
            <a:endParaRPr lang="en-US" dirty="0" smtClean="0"/>
          </a:p>
          <a:p>
            <a:pPr marL="228600" lvl="0" indent="-228600" algn="r" rtl="1">
              <a:buSzPts val="2800"/>
            </a:pPr>
            <a:endParaRPr dirty="0"/>
          </a:p>
          <a:p>
            <a:pPr marL="228600" lvl="0" indent="-228600" algn="r" rtl="1">
              <a:buSzPts val="2800"/>
            </a:pPr>
            <a:r>
              <a:rPr lang="fa-IR" dirty="0"/>
              <a:t>مجوز کسب و کار </a:t>
            </a:r>
            <a:r>
              <a:rPr lang="fa-IR" dirty="0" smtClean="0"/>
              <a:t>درخواست </a:t>
            </a:r>
            <a:r>
              <a:rPr lang="fa-IR" dirty="0"/>
              <a:t>شده </a:t>
            </a:r>
            <a:r>
              <a:rPr lang="fa-IR" dirty="0" smtClean="0"/>
              <a:t>در فرم درخواست</a:t>
            </a:r>
            <a:endParaRPr dirty="0"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http://www.eco.lu/-News,45-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fa-IR" dirty="0" smtClean="0"/>
              <a:t>(به زبان فرانسه)</a:t>
            </a:r>
            <a:endParaRPr dirty="0"/>
          </a:p>
          <a:p>
            <a:pPr marL="228600" lvl="0" indent="-50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40" name="Google Shape;24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41" name="Google Shape;241;p29"/>
          <p:cNvSpPr txBox="1"/>
          <p:nvPr/>
        </p:nvSpPr>
        <p:spPr>
          <a:xfrm>
            <a:off x="5293242" y="130528"/>
            <a:ext cx="1754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i="1" dirty="0" smtClean="0">
                <a:solidFill>
                  <a:schemeClr val="dk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امور مالی</a:t>
            </a:r>
            <a:endParaRPr dirty="0">
              <a:cs typeface="B Nazanin" panose="00000400000000000000" pitchFamily="2" charset="-78"/>
            </a:endParaRPr>
          </a:p>
        </p:txBody>
      </p:sp>
      <p:pic>
        <p:nvPicPr>
          <p:cNvPr id="242" name="Google Shape;242;p29" descr="http://eco.lu/IMG/upload/Coup-de-pouce-web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5150" y="3288856"/>
            <a:ext cx="2427377" cy="3067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0">
              <a:buSzPts val="4400"/>
            </a:pPr>
            <a:r>
              <a:rPr lang="fr-FR" b="1" dirty="0"/>
              <a:t>Société Nationale de Crédit et </a:t>
            </a:r>
            <a:r>
              <a:rPr lang="fr-FR" b="1" dirty="0" smtClean="0"/>
              <a:t>d’Investissement</a:t>
            </a:r>
            <a:r>
              <a:rPr lang="en-US" b="1" dirty="0" smtClean="0"/>
              <a:t>(</a:t>
            </a:r>
            <a:r>
              <a:rPr lang="en-US" b="1" dirty="0" smtClean="0"/>
              <a:t>SNCI</a:t>
            </a:r>
            <a:r>
              <a:rPr lang="fa-IR" b="1" dirty="0" smtClean="0"/>
              <a:t>(</a:t>
            </a:r>
            <a:endParaRPr dirty="0"/>
          </a:p>
        </p:txBody>
      </p:sp>
      <p:sp>
        <p:nvSpPr>
          <p:cNvPr id="248" name="Google Shape;248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724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64135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 dirty="0"/>
          </a:p>
          <a:p>
            <a:pPr marL="228600" lvl="0" indent="-64135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 dirty="0"/>
          </a:p>
          <a:p>
            <a:pPr marL="228600" lvl="0" indent="-228600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fa-IR" sz="2590" dirty="0" smtClean="0"/>
              <a:t>شروع فعالیت مالی</a:t>
            </a:r>
            <a:endParaRPr dirty="0"/>
          </a:p>
          <a:p>
            <a:pPr marL="0" lvl="0" indent="0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 dirty="0"/>
          </a:p>
          <a:p>
            <a:pPr marL="685800" lvl="1" indent="-228600" algn="just" rtl="1">
              <a:lnSpc>
                <a:spcPct val="80000"/>
              </a:lnSpc>
              <a:buSzPts val="2220"/>
              <a:buFont typeface="Courier New"/>
              <a:buChar char="o"/>
            </a:pPr>
            <a:r>
              <a:rPr lang="fa-IR" sz="2220" dirty="0">
                <a:cs typeface="B Nazanin" panose="00000400000000000000" pitchFamily="2" charset="-78"/>
              </a:rPr>
              <a:t>5000 - 250،000 یورو، بدون بیش از 40٪ از هزینه های واجد شرایط</a:t>
            </a:r>
          </a:p>
          <a:p>
            <a:pPr marL="685800" lvl="1" indent="-228600" algn="just" rtl="1">
              <a:lnSpc>
                <a:spcPct val="80000"/>
              </a:lnSpc>
              <a:buSzPts val="2220"/>
              <a:buFont typeface="Courier New"/>
              <a:buChar char="o"/>
            </a:pPr>
            <a:r>
              <a:rPr lang="fa-IR" sz="2220" dirty="0">
                <a:cs typeface="B Nazanin" panose="00000400000000000000" pitchFamily="2" charset="-78"/>
              </a:rPr>
              <a:t>بازپرداخت معمولا بیش از 7 سال است</a:t>
            </a:r>
          </a:p>
          <a:p>
            <a:pPr marL="685800" lvl="1" indent="-228600" algn="just" rtl="1">
              <a:lnSpc>
                <a:spcPct val="80000"/>
              </a:lnSpc>
              <a:buSzPts val="2220"/>
              <a:buFont typeface="Courier New"/>
              <a:buChar char="o"/>
            </a:pPr>
            <a:r>
              <a:rPr lang="fa-IR" sz="2220" dirty="0">
                <a:cs typeface="B Nazanin" panose="00000400000000000000" pitchFamily="2" charset="-78"/>
              </a:rPr>
              <a:t>علاقه 4٪</a:t>
            </a:r>
          </a:p>
          <a:p>
            <a:pPr marL="685800" lvl="1" indent="-228600" algn="just" rtl="1">
              <a:lnSpc>
                <a:spcPct val="80000"/>
              </a:lnSpc>
              <a:buSzPts val="2220"/>
              <a:buFont typeface="Courier New"/>
              <a:buChar char="o"/>
            </a:pPr>
            <a:r>
              <a:rPr lang="fa-IR" sz="2220" dirty="0">
                <a:cs typeface="B Nazanin" panose="00000400000000000000" pitchFamily="2" charset="-78"/>
              </a:rPr>
              <a:t>توابع مانند بانک سنتی؛ نیاز به تاریخ دقیق اعتبار دارد</a:t>
            </a:r>
          </a:p>
          <a:p>
            <a:pPr marL="685800" lvl="1" indent="-228600" algn="just" rtl="1">
              <a:lnSpc>
                <a:spcPct val="80000"/>
              </a:lnSpc>
              <a:buSzPts val="2220"/>
              <a:buFont typeface="Courier New"/>
              <a:buChar char="o"/>
            </a:pPr>
            <a:r>
              <a:rPr lang="fa-IR" sz="2220" dirty="0" smtClean="0">
                <a:cs typeface="B Nazanin" panose="00000400000000000000" pitchFamily="2" charset="-78"/>
              </a:rPr>
              <a:t>شرایط</a:t>
            </a:r>
            <a:endParaRPr lang="en-US" sz="2220" dirty="0" smtClean="0">
              <a:cs typeface="B Nazanin" panose="00000400000000000000" pitchFamily="2" charset="-78"/>
            </a:endParaRPr>
          </a:p>
          <a:p>
            <a:pPr marL="685800" lvl="1" indent="-228600" algn="just" rtl="1">
              <a:lnSpc>
                <a:spcPct val="80000"/>
              </a:lnSpc>
              <a:buSzPts val="2220"/>
              <a:buFont typeface="Courier New"/>
              <a:buChar char="o"/>
            </a:pPr>
            <a:r>
              <a:rPr lang="fa-IR" sz="2220" dirty="0">
                <a:cs typeface="B Nazanin" panose="00000400000000000000" pitchFamily="2" charset="-78"/>
              </a:rPr>
              <a:t>مجوز کسب و کار (شامل کسب و کارهایی نیست که مجوز لازم را دارند)</a:t>
            </a:r>
          </a:p>
          <a:p>
            <a:pPr marL="685800" lvl="1" indent="-228600" algn="just" rtl="1">
              <a:lnSpc>
                <a:spcPct val="80000"/>
              </a:lnSpc>
              <a:buSzPts val="2220"/>
              <a:buFont typeface="Courier New"/>
              <a:buChar char="o"/>
            </a:pPr>
            <a:r>
              <a:rPr lang="fa-IR" sz="2220" dirty="0">
                <a:cs typeface="B Nazanin" panose="00000400000000000000" pitchFamily="2" charset="-78"/>
              </a:rPr>
              <a:t>طرح کسب و کار و تامین مالی</a:t>
            </a:r>
          </a:p>
          <a:p>
            <a:pPr marL="685800" lvl="1" indent="-228600" algn="just" rtl="1">
              <a:lnSpc>
                <a:spcPct val="80000"/>
              </a:lnSpc>
              <a:buSzPts val="2220"/>
              <a:buFont typeface="Courier New"/>
              <a:buChar char="o"/>
            </a:pPr>
            <a:r>
              <a:rPr lang="fa-IR" sz="2220" dirty="0">
                <a:cs typeface="B Nazanin" panose="00000400000000000000" pitchFamily="2" charset="-78"/>
              </a:rPr>
              <a:t>شما باید حداقل 15٪ از هزینه های راه اندازی پروژه خود را تامین کنید</a:t>
            </a:r>
            <a:endParaRPr lang="en-US" sz="2220" dirty="0" smtClean="0">
              <a:cs typeface="B Nazanin" panose="00000400000000000000" pitchFamily="2" charset="-78"/>
            </a:endParaRPr>
          </a:p>
          <a:p>
            <a:pPr marL="685800" lvl="1" indent="-228600" algn="just" rtl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Courier New"/>
              <a:buChar char="o"/>
            </a:pPr>
            <a:r>
              <a:rPr lang="fa-IR" sz="2220" dirty="0" smtClean="0">
                <a:cs typeface="B Nazanin" panose="00000400000000000000" pitchFamily="2" charset="-78"/>
              </a:rPr>
              <a:t>درخواست آنلاین</a:t>
            </a:r>
            <a:r>
              <a:rPr lang="en-US" sz="2220" dirty="0" smtClean="0">
                <a:cs typeface="B Nazanin" panose="00000400000000000000" pitchFamily="2" charset="-78"/>
              </a:rPr>
              <a:t>: </a:t>
            </a:r>
            <a:r>
              <a:rPr lang="en-US" sz="2220" u="sng" dirty="0">
                <a:solidFill>
                  <a:schemeClr val="hlink"/>
                </a:solidFill>
                <a:cs typeface="B Nazanin" panose="00000400000000000000" pitchFamily="2" charset="-78"/>
                <a:hlinkClick r:id="rId3"/>
              </a:rPr>
              <a:t>http://www.snci.lu/products/credits-loans/start-up-loans/</a:t>
            </a:r>
            <a:r>
              <a:rPr lang="en-US" sz="2220" dirty="0">
                <a:cs typeface="B Nazanin" panose="00000400000000000000" pitchFamily="2" charset="-78"/>
              </a:rPr>
              <a:t> </a:t>
            </a:r>
            <a:endParaRPr dirty="0">
              <a:cs typeface="B Nazanin" panose="00000400000000000000" pitchFamily="2" charset="-78"/>
            </a:endParaRPr>
          </a:p>
          <a:p>
            <a:pPr marL="1143000" lvl="2" indent="-111125" algn="just" rtl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Noto Sans Symbols"/>
              <a:buNone/>
            </a:pPr>
            <a:endParaRPr sz="1850" dirty="0">
              <a:cs typeface="B Nazanin" panose="00000400000000000000" pitchFamily="2" charset="-78"/>
            </a:endParaRPr>
          </a:p>
        </p:txBody>
      </p:sp>
      <p:sp>
        <p:nvSpPr>
          <p:cNvPr id="249" name="Google Shape;24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250" name="Google Shape;250;p30" descr="SNCI Luxembour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2331883"/>
            <a:ext cx="3660112" cy="822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0">
              <a:buSzPts val="3959"/>
            </a:pPr>
            <a:r>
              <a:rPr lang="en-US" sz="3959" b="1" dirty="0"/>
              <a:t/>
            </a:r>
            <a:br>
              <a:rPr lang="en-US" sz="3959" b="1" dirty="0"/>
            </a:br>
            <a:r>
              <a:rPr lang="fr-FR" sz="3959" b="1" dirty="0"/>
              <a:t>Mutualité de Cautionnement et d’Aide aux Commerçants</a:t>
            </a:r>
            <a:endParaRPr sz="3959" b="1" dirty="0"/>
          </a:p>
        </p:txBody>
      </p:sp>
      <p:sp>
        <p:nvSpPr>
          <p:cNvPr id="256" name="Google Shape;256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r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a-IR" dirty="0" smtClean="0"/>
              <a:t>حداکثر 17.5 % کمک</a:t>
            </a:r>
            <a:endParaRPr dirty="0"/>
          </a:p>
          <a:p>
            <a:pPr marL="685800" lvl="1" indent="-228600" algn="r" rtl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fa-IR" dirty="0" smtClean="0"/>
              <a:t>نباید قبلا به عنوان یک مالک تنها کار کرده باشد</a:t>
            </a:r>
            <a:endParaRPr dirty="0"/>
          </a:p>
          <a:p>
            <a:pPr marL="457200" lvl="1" indent="0" algn="r" rtl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228600" lvl="0" indent="-228600" algn="r" rtl="1">
              <a:lnSpc>
                <a:spcPct val="80000"/>
              </a:lnSpc>
              <a:buSzPts val="2800"/>
            </a:pPr>
            <a:r>
              <a:rPr lang="fa-IR" dirty="0"/>
              <a:t>ممکن است قادر به کمک به تضمین 250،000 یورو از وام های بانکی </a:t>
            </a:r>
            <a:r>
              <a:rPr lang="fa-IR" dirty="0" smtClean="0"/>
              <a:t>متداول باشد(اما قادر به تضمین بیش </a:t>
            </a:r>
            <a:r>
              <a:rPr lang="fa-IR" dirty="0"/>
              <a:t>از 50٪ از وام </a:t>
            </a:r>
            <a:r>
              <a:rPr lang="fa-IR" dirty="0" smtClean="0"/>
              <a:t>خود نباشد).</a:t>
            </a:r>
            <a:endParaRPr dirty="0"/>
          </a:p>
          <a:p>
            <a:pPr marL="228600" lvl="0" indent="-228600" algn="r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a-IR" dirty="0" smtClean="0"/>
              <a:t>با آنها قرار ملاقات بگذارید تا بفهمید چه توصیه </a:t>
            </a:r>
            <a:r>
              <a:rPr lang="fa-IR" dirty="0" err="1" smtClean="0"/>
              <a:t>هایی</a:t>
            </a:r>
            <a:r>
              <a:rPr lang="fa-IR" dirty="0" smtClean="0"/>
              <a:t> دارند</a:t>
            </a:r>
            <a:endParaRPr dirty="0"/>
          </a:p>
          <a:p>
            <a:pPr marL="228600" lvl="0" indent="-50800" algn="r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r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http://www.mcac.lu/aides-et-financements-publics/</a:t>
            </a:r>
            <a:r>
              <a:rPr lang="en-US" dirty="0"/>
              <a:t> </a:t>
            </a:r>
            <a:endParaRPr dirty="0"/>
          </a:p>
          <a:p>
            <a:pPr marL="228600" lvl="0" indent="-50800" algn="r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457200" lvl="1" indent="0" algn="r" rtl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257" name="Google Shape;25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a-IR" dirty="0" smtClean="0"/>
              <a:t>برنامه امروز</a:t>
            </a:r>
            <a:endParaRPr dirty="0"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1"/>
          </p:nvPr>
        </p:nvSpPr>
        <p:spPr>
          <a:xfrm>
            <a:off x="838199" y="1825624"/>
            <a:ext cx="10980767" cy="475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r" rtl="1">
              <a:spcBef>
                <a:spcPts val="0"/>
              </a:spcBef>
              <a:buSzPts val="2800"/>
            </a:pPr>
            <a:r>
              <a:rPr lang="fa-IR" dirty="0"/>
              <a:t>بحث </a:t>
            </a:r>
            <a:r>
              <a:rPr lang="fa-IR" dirty="0" smtClean="0"/>
              <a:t>در مورد منابع </a:t>
            </a:r>
            <a:r>
              <a:rPr lang="fa-IR" dirty="0"/>
              <a:t>دیگر و تامین مالی پروژه </a:t>
            </a:r>
            <a:r>
              <a:rPr lang="fa-IR" dirty="0" smtClean="0"/>
              <a:t>شما</a:t>
            </a:r>
          </a:p>
          <a:p>
            <a:pPr marL="228600" lvl="0" indent="-228600" algn="r" rtl="1">
              <a:spcBef>
                <a:spcPts val="0"/>
              </a:spcBef>
              <a:buSzPts val="2800"/>
            </a:pPr>
            <a:endParaRPr dirty="0"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a-IR" dirty="0" smtClean="0"/>
              <a:t>بازی کردن نقش</a:t>
            </a:r>
            <a:endParaRPr dirty="0"/>
          </a:p>
          <a:p>
            <a:pPr marL="228600" lvl="0" indent="-50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a-IR" dirty="0" smtClean="0"/>
              <a:t>پروژه شما چگونه تغییر می کند و مراحل دیگر چیست؟</a:t>
            </a: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fa-IR" dirty="0" smtClean="0"/>
          </a:p>
          <a:p>
            <a:pPr marL="228600" lvl="0" indent="-228600" algn="r">
              <a:buSzPts val="2800"/>
            </a:pPr>
            <a:r>
              <a:rPr lang="fa-IR" dirty="0" smtClean="0"/>
              <a:t>آشنایی با </a:t>
            </a:r>
            <a:r>
              <a:rPr lang="en-US" dirty="0" err="1"/>
              <a:t>Microlux</a:t>
            </a:r>
            <a:r>
              <a:rPr lang="en-US" dirty="0"/>
              <a:t> </a:t>
            </a:r>
            <a:r>
              <a:rPr lang="fa-IR" dirty="0" smtClean="0"/>
              <a:t>و</a:t>
            </a:r>
            <a:r>
              <a:rPr lang="en-US" dirty="0"/>
              <a:t> HOE </a:t>
            </a:r>
            <a:endParaRPr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a-IR" dirty="0" smtClean="0"/>
              <a:t>ارزیابی</a:t>
            </a:r>
            <a:endParaRPr dirty="0"/>
          </a:p>
          <a:p>
            <a:pPr marL="228600" lvl="0" indent="-50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101" name="Google Shape;10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974" y="2693509"/>
            <a:ext cx="4323907" cy="3022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0">
              <a:buSzPts val="4000"/>
            </a:pPr>
            <a:r>
              <a:rPr lang="en-US" sz="4000" b="1" dirty="0"/>
              <a:t>Crowdfunding</a:t>
            </a:r>
            <a:endParaRPr dirty="0"/>
          </a:p>
        </p:txBody>
      </p:sp>
      <p:sp>
        <p:nvSpPr>
          <p:cNvPr id="263" name="Google Shape;263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a-IR" sz="2400" dirty="0" smtClean="0"/>
              <a:t>افزایش مشارکت از طریق تعداد زیادی از مردم</a:t>
            </a:r>
            <a:endParaRPr sz="2400" dirty="0"/>
          </a:p>
          <a:p>
            <a:pPr marL="228600" lvl="0" indent="-762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a-IR" sz="2400" dirty="0" smtClean="0"/>
              <a:t>نمونه ها</a:t>
            </a:r>
            <a:r>
              <a:rPr lang="en-US" sz="2400" dirty="0" smtClean="0"/>
              <a:t>:</a:t>
            </a:r>
            <a:endParaRPr dirty="0"/>
          </a:p>
          <a:p>
            <a:pPr marL="6858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dirty="0" err="1"/>
              <a:t>Crowdcube</a:t>
            </a:r>
            <a:r>
              <a:rPr lang="en-US" dirty="0"/>
              <a:t>: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https://www.crowdcube.com/</a:t>
            </a:r>
            <a:endParaRPr dirty="0"/>
          </a:p>
          <a:p>
            <a:pPr marL="6858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dirty="0"/>
              <a:t>Funding Circle: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https://www.fundingcircle.com/uk/</a:t>
            </a:r>
            <a:r>
              <a:rPr lang="en-US" dirty="0"/>
              <a:t> </a:t>
            </a:r>
            <a:endParaRPr dirty="0"/>
          </a:p>
          <a:p>
            <a:pPr marL="6858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dirty="0" err="1"/>
              <a:t>Ulule</a:t>
            </a:r>
            <a:r>
              <a:rPr lang="en-US" b="1" dirty="0"/>
              <a:t>: </a:t>
            </a:r>
            <a:r>
              <a:rPr lang="en-US" u="sng" dirty="0">
                <a:solidFill>
                  <a:schemeClr val="hlink"/>
                </a:solidFill>
                <a:hlinkClick r:id="rId5"/>
              </a:rPr>
              <a:t>https://www.ulule.com/</a:t>
            </a:r>
            <a:r>
              <a:rPr lang="en-US" b="1" dirty="0"/>
              <a:t> </a:t>
            </a:r>
            <a:endParaRPr dirty="0"/>
          </a:p>
          <a:p>
            <a:pPr marL="6858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dirty="0" err="1"/>
              <a:t>FundedByMe</a:t>
            </a:r>
            <a:r>
              <a:rPr lang="en-US" b="1" dirty="0"/>
              <a:t> : </a:t>
            </a:r>
            <a:r>
              <a:rPr lang="en-US" u="sng" dirty="0">
                <a:solidFill>
                  <a:schemeClr val="hlink"/>
                </a:solidFill>
                <a:hlinkClick r:id="rId6"/>
              </a:rPr>
              <a:t>https://www.fundedbyme.com/en/</a:t>
            </a:r>
            <a:r>
              <a:rPr lang="en-US" b="1" dirty="0"/>
              <a:t> </a:t>
            </a:r>
            <a:endParaRPr sz="2800" b="1" dirty="0"/>
          </a:p>
          <a:p>
            <a:pPr marL="6858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dirty="0" err="1"/>
              <a:t>MyMicroInvest</a:t>
            </a:r>
            <a:r>
              <a:rPr lang="en-US" sz="2400" b="1" dirty="0"/>
              <a:t>: </a:t>
            </a:r>
            <a:r>
              <a:rPr lang="en-US" sz="2400" u="sng" dirty="0">
                <a:solidFill>
                  <a:schemeClr val="hlink"/>
                </a:solidFill>
                <a:hlinkClick r:id="rId7"/>
              </a:rPr>
              <a:t>https://www.mymicroinvest.com/en</a:t>
            </a:r>
            <a:endParaRPr sz="2400" dirty="0"/>
          </a:p>
        </p:txBody>
      </p:sp>
      <p:sp>
        <p:nvSpPr>
          <p:cNvPr id="264" name="Google Shape;26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65" name="Google Shape;265;p32"/>
          <p:cNvSpPr txBox="1"/>
          <p:nvPr/>
        </p:nvSpPr>
        <p:spPr>
          <a:xfrm>
            <a:off x="5293242" y="130528"/>
            <a:ext cx="1754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امور مالی</a:t>
            </a:r>
            <a:endParaRPr dirty="0"/>
          </a:p>
        </p:txBody>
      </p:sp>
      <p:pic>
        <p:nvPicPr>
          <p:cNvPr id="266" name="Google Shape;266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9018" y="2212620"/>
            <a:ext cx="2837597" cy="3577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1">
              <a:buSzPts val="4400"/>
            </a:pPr>
            <a:r>
              <a:rPr lang="fa-IR" b="1" dirty="0"/>
              <a:t>بودجه برای "نوآوری"</a:t>
            </a:r>
            <a:endParaRPr dirty="0"/>
          </a:p>
        </p:txBody>
      </p:sp>
      <p:sp>
        <p:nvSpPr>
          <p:cNvPr id="272" name="Google Shape;272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2318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70000"/>
              </a:lnSpc>
              <a:spcBef>
                <a:spcPts val="0"/>
              </a:spcBef>
              <a:buSzPts val="2590"/>
              <a:buNone/>
            </a:pPr>
            <a:r>
              <a:rPr lang="fa-IR" sz="2590" dirty="0"/>
              <a:t>صندوق سرمایه گذاری </a:t>
            </a:r>
            <a:r>
              <a:rPr lang="fa-IR" sz="2590" dirty="0" smtClean="0"/>
              <a:t>اروپا</a:t>
            </a:r>
            <a:endParaRPr lang="en-US" sz="2590" dirty="0" smtClean="0"/>
          </a:p>
          <a:p>
            <a:pPr marL="0" lvl="0" indent="0" algn="r" rtl="1">
              <a:lnSpc>
                <a:spcPct val="70000"/>
              </a:lnSpc>
              <a:spcBef>
                <a:spcPts val="0"/>
              </a:spcBef>
              <a:buSzPts val="2590"/>
              <a:buNone/>
            </a:pPr>
            <a:endParaRPr sz="2590" dirty="0"/>
          </a:p>
          <a:p>
            <a:pPr marL="22860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fa-IR" sz="2590" dirty="0" smtClean="0"/>
              <a:t>پشتیبانی </a:t>
            </a:r>
            <a:r>
              <a:rPr lang="fa-IR" sz="2590" dirty="0" err="1" smtClean="0"/>
              <a:t>کارآفرینان</a:t>
            </a:r>
            <a:r>
              <a:rPr lang="fa-IR" sz="2590" dirty="0" smtClean="0"/>
              <a:t> در اروپا از طریق واسطه ها</a:t>
            </a:r>
            <a:endParaRPr dirty="0"/>
          </a:p>
          <a:p>
            <a:pPr marL="228600" lvl="0" indent="-228600" algn="r" rtl="1">
              <a:lnSpc>
                <a:spcPct val="70000"/>
              </a:lnSpc>
              <a:buSzPts val="2590"/>
            </a:pPr>
            <a:r>
              <a:rPr lang="fa-IR" sz="2590" dirty="0" smtClean="0"/>
              <a:t>بیشتر افراد بانک های </a:t>
            </a:r>
            <a:r>
              <a:rPr lang="en-US" sz="2590" dirty="0"/>
              <a:t>NG, BIL, </a:t>
            </a:r>
            <a:r>
              <a:rPr lang="fa-IR" sz="2590" dirty="0"/>
              <a:t>و </a:t>
            </a:r>
            <a:r>
              <a:rPr lang="en-US" sz="2590" dirty="0"/>
              <a:t>BGL BNP Paribas.</a:t>
            </a:r>
            <a:r>
              <a:rPr lang="fa-IR" sz="2590" dirty="0" smtClean="0"/>
              <a:t> را به عنوان واسطه می گرفتند. بانک ها نیز به دنبال ایده های </a:t>
            </a:r>
            <a:r>
              <a:rPr lang="fa-IR" sz="2590" dirty="0" err="1" smtClean="0"/>
              <a:t>نوآورانه</a:t>
            </a:r>
            <a:r>
              <a:rPr lang="fa-IR" sz="2590" dirty="0" smtClean="0"/>
              <a:t> بودند.</a:t>
            </a:r>
            <a:endParaRPr dirty="0"/>
          </a:p>
          <a:p>
            <a:pPr marL="22860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 u="sng" dirty="0">
                <a:solidFill>
                  <a:schemeClr val="hlink"/>
                </a:solidFill>
                <a:hlinkClick r:id="rId3"/>
              </a:rPr>
              <a:t>http://www.eif.org/what_we_do/where/lu/index.htm</a:t>
            </a:r>
            <a:r>
              <a:rPr lang="en-US" sz="2590" dirty="0"/>
              <a:t> </a:t>
            </a:r>
            <a:endParaRPr dirty="0"/>
          </a:p>
          <a:p>
            <a:pPr marL="0" lvl="0" indent="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 dirty="0"/>
          </a:p>
          <a:p>
            <a:pPr marL="0" lvl="0" indent="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US" sz="2590" dirty="0"/>
              <a:t>Seed4Start</a:t>
            </a:r>
            <a:endParaRPr dirty="0"/>
          </a:p>
          <a:p>
            <a:pPr marL="0" lvl="0" indent="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 dirty="0"/>
          </a:p>
          <a:p>
            <a:pPr marL="22860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fa-IR" sz="2590" dirty="0" smtClean="0"/>
              <a:t>به ایده های خود برای دریافت سرمایه گذار میدان دهید</a:t>
            </a:r>
            <a:endParaRPr dirty="0"/>
          </a:p>
          <a:p>
            <a:pPr marL="22860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 u="sng" dirty="0">
                <a:solidFill>
                  <a:schemeClr val="hlink"/>
                </a:solidFill>
                <a:hlinkClick r:id="rId4"/>
              </a:rPr>
              <a:t>http://www.seed4start.com/grand-est/</a:t>
            </a:r>
            <a:r>
              <a:rPr lang="en-US" sz="2590" dirty="0"/>
              <a:t> </a:t>
            </a:r>
            <a:endParaRPr dirty="0"/>
          </a:p>
        </p:txBody>
      </p:sp>
      <p:sp>
        <p:nvSpPr>
          <p:cNvPr id="273" name="Google Shape;27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274" name="Google Shape;274;p33" descr="Return to the EIF homep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2138" y="1605626"/>
            <a:ext cx="4142611" cy="796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3" descr="Image result for Seed4Star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6224" y="4344069"/>
            <a:ext cx="4794441" cy="173736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3" descr="Image result for Seed4Start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4"/>
          <p:cNvSpPr txBox="1">
            <a:spLocks noGrp="1"/>
          </p:cNvSpPr>
          <p:nvPr>
            <p:ph type="title"/>
          </p:nvPr>
        </p:nvSpPr>
        <p:spPr>
          <a:xfrm>
            <a:off x="933894" y="67346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4400"/>
            </a:pPr>
            <a:r>
              <a:rPr lang="fr-FR" b="1" dirty="0" err="1"/>
              <a:t>Oeuvre</a:t>
            </a:r>
            <a:r>
              <a:rPr lang="fr-FR" b="1" dirty="0"/>
              <a:t> Nationale de Secours </a:t>
            </a:r>
            <a:r>
              <a:rPr lang="fr-FR" b="1" dirty="0" err="1"/>
              <a:t>Grande-Duchess</a:t>
            </a:r>
            <a:r>
              <a:rPr lang="fr-FR" b="1" dirty="0"/>
              <a:t> Charlotte</a:t>
            </a:r>
            <a:endParaRPr dirty="0"/>
          </a:p>
        </p:txBody>
      </p:sp>
      <p:sp>
        <p:nvSpPr>
          <p:cNvPr id="282" name="Google Shape;282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r" rtl="1">
              <a:buSzPts val="2800"/>
            </a:pPr>
            <a:r>
              <a:rPr lang="fa-IR" dirty="0"/>
              <a:t>برای </a:t>
            </a:r>
            <a:r>
              <a:rPr lang="en-US" dirty="0"/>
              <a:t>ASBL </a:t>
            </a:r>
            <a:r>
              <a:rPr lang="fa-IR" dirty="0" smtClean="0"/>
              <a:t>و </a:t>
            </a:r>
            <a:r>
              <a:rPr lang="en-US" dirty="0"/>
              <a:t>SIS</a:t>
            </a:r>
            <a:r>
              <a:rPr lang="fa-IR" dirty="0" smtClean="0"/>
              <a:t> (شامل هنرمندان </a:t>
            </a:r>
            <a:r>
              <a:rPr lang="fa-IR" dirty="0"/>
              <a:t>زیر 36 سال</a:t>
            </a:r>
            <a:r>
              <a:rPr lang="fa-IR" dirty="0" smtClean="0"/>
              <a:t>)</a:t>
            </a:r>
          </a:p>
          <a:p>
            <a:pPr marL="228600" lvl="0" indent="-228600" algn="r" rtl="1">
              <a:buSzPts val="2800"/>
            </a:pPr>
            <a:r>
              <a:rPr lang="fa-IR" dirty="0"/>
              <a:t>تماس های مکرر برای پروژه</a:t>
            </a:r>
            <a:endParaRPr dirty="0"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http://www.oeuvre.lu/initiatives/mateneen-en/</a:t>
            </a:r>
            <a:endParaRPr dirty="0"/>
          </a:p>
        </p:txBody>
      </p:sp>
      <p:sp>
        <p:nvSpPr>
          <p:cNvPr id="283" name="Google Shape;28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84" name="Google Shape;284;p34"/>
          <p:cNvSpPr txBox="1"/>
          <p:nvPr/>
        </p:nvSpPr>
        <p:spPr>
          <a:xfrm>
            <a:off x="5293242" y="130528"/>
            <a:ext cx="1754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i="1" dirty="0" smtClean="0">
                <a:solidFill>
                  <a:schemeClr val="dk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امور مالی</a:t>
            </a:r>
            <a:endParaRPr dirty="0">
              <a:cs typeface="B Nazanin" panose="00000400000000000000" pitchFamily="2" charset="-78"/>
            </a:endParaRPr>
          </a:p>
        </p:txBody>
      </p:sp>
      <p:pic>
        <p:nvPicPr>
          <p:cNvPr id="285" name="Google Shape;285;p34" descr="Image result for oeuvre nationale de secours grande-duchesse charlot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3872" y="5201048"/>
            <a:ext cx="6063874" cy="126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838200" y="4677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0">
              <a:buSzPts val="3959"/>
            </a:pPr>
            <a:r>
              <a:rPr lang="en-US" sz="3959" b="1" dirty="0"/>
              <a:t/>
            </a:r>
            <a:br>
              <a:rPr lang="en-US" sz="3959" b="1" dirty="0"/>
            </a:br>
            <a:r>
              <a:rPr lang="fa-IR" sz="3959" b="1" dirty="0" smtClean="0"/>
              <a:t>اتاق </a:t>
            </a:r>
            <a:r>
              <a:rPr lang="fa-IR" sz="3959" b="1" dirty="0" smtClean="0"/>
              <a:t>بازرگانی</a:t>
            </a:r>
            <a:br>
              <a:rPr lang="fa-IR" sz="3959" b="1" dirty="0" smtClean="0"/>
            </a:br>
            <a:r>
              <a:rPr lang="en-US" sz="2400" dirty="0"/>
              <a:t>“</a:t>
            </a:r>
            <a:r>
              <a:rPr lang="en-US" sz="2400" dirty="0" err="1"/>
              <a:t>Chambre</a:t>
            </a:r>
            <a:r>
              <a:rPr lang="en-US" sz="2400" dirty="0"/>
              <a:t> de Commerce”</a:t>
            </a:r>
            <a:r>
              <a:rPr lang="en-US" sz="2400" dirty="0"/>
              <a:t/>
            </a:r>
            <a:br>
              <a:rPr lang="en-US" sz="2400" dirty="0"/>
            </a:br>
            <a:endParaRPr sz="3959" dirty="0"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1"/>
          </p:nvPr>
        </p:nvSpPr>
        <p:spPr>
          <a:xfrm>
            <a:off x="838200" y="1711273"/>
            <a:ext cx="11098876" cy="974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fa-IR" dirty="0"/>
              <a:t>هدف: ترویج منافع عمومی اقتصادی و ارائه خدمات به شرکت ها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08" name="Google Shape;10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09" name="Google Shape;109;p15" descr="Image result for chambre de commer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4161" y="2706424"/>
            <a:ext cx="4657839" cy="285126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715068" y="2654113"/>
            <a:ext cx="6819093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just" rtl="1">
              <a:buClr>
                <a:schemeClr val="dk1"/>
              </a:buClr>
              <a:buSzPts val="1800"/>
              <a:buFont typeface="Arial"/>
              <a:buChar char="•"/>
            </a:pPr>
            <a:r>
              <a:rPr lang="fa-IR" sz="1800" dirty="0">
                <a:solidFill>
                  <a:schemeClr val="dk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بزرگترین و قوی ترین </a:t>
            </a:r>
            <a:r>
              <a:rPr lang="fa-IR" sz="1800" dirty="0" smtClean="0">
                <a:solidFill>
                  <a:schemeClr val="dk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سازمان در </a:t>
            </a:r>
            <a:r>
              <a:rPr lang="fa-IR" sz="1800" dirty="0">
                <a:solidFill>
                  <a:schemeClr val="dk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لوکزامبورگ برای کمک به کسب و کار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B Nazanin" panose="00000400000000000000" pitchFamily="2" charset="-78"/>
              <a:sym typeface="Calibri"/>
            </a:endParaRPr>
          </a:p>
          <a:p>
            <a:pPr marL="285750" lvl="0" indent="-285750" algn="just" rtl="1">
              <a:buClr>
                <a:schemeClr val="dk1"/>
              </a:buClr>
              <a:buSzPts val="1800"/>
              <a:buFont typeface="Arial"/>
              <a:buChar char="•"/>
            </a:pPr>
            <a:r>
              <a:rPr lang="fa-IR" sz="1800" dirty="0">
                <a:solidFill>
                  <a:schemeClr val="dk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اتاق با سازمان های دیگر همکاری می کند، اما </a:t>
            </a:r>
            <a:r>
              <a:rPr lang="fa-IR" sz="1800" dirty="0" smtClean="0">
                <a:solidFill>
                  <a:schemeClr val="dk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خدمات محدودی را </a:t>
            </a:r>
            <a:r>
              <a:rPr lang="fa-IR" sz="1800" dirty="0">
                <a:solidFill>
                  <a:schemeClr val="dk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به طور مستقیم به </a:t>
            </a:r>
            <a:r>
              <a:rPr lang="fa-IR" sz="1800" dirty="0" err="1">
                <a:solidFill>
                  <a:schemeClr val="dk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کارآفرینان</a:t>
            </a:r>
            <a:r>
              <a:rPr lang="fa-IR" sz="1800" dirty="0">
                <a:solidFill>
                  <a:schemeClr val="dk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 ارائه می دهد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B Nazanin" panose="00000400000000000000" pitchFamily="2" charset="-78"/>
              <a:sym typeface="Calibri"/>
            </a:endParaRPr>
          </a:p>
          <a:p>
            <a:pPr marL="285750" lvl="0" indent="-285750" algn="just" rtl="1">
              <a:buClr>
                <a:schemeClr val="dk1"/>
              </a:buClr>
              <a:buSzPts val="1800"/>
              <a:buFont typeface="Arial"/>
              <a:buChar char="•"/>
            </a:pPr>
            <a:r>
              <a:rPr lang="fa-IR" sz="1800" dirty="0">
                <a:solidFill>
                  <a:schemeClr val="dk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اشتراک اجباری و هزینه سالانه در حدود 70 </a:t>
            </a:r>
            <a:r>
              <a:rPr lang="fa-IR" sz="1800" dirty="0" smtClean="0">
                <a:solidFill>
                  <a:schemeClr val="dk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یورو</a:t>
            </a:r>
            <a:endParaRPr sz="1800" b="0" i="0" u="sng" strike="noStrike" cap="none" dirty="0">
              <a:solidFill>
                <a:schemeClr val="hlink"/>
              </a:solidFill>
              <a:latin typeface="Calibri"/>
              <a:ea typeface="Calibri"/>
              <a:cs typeface="B Nazanin" panose="00000400000000000000" pitchFamily="2" charset="-78"/>
              <a:sym typeface="Calibri"/>
              <a:hlinkClick r:id="rId4"/>
            </a:endParaRPr>
          </a:p>
          <a:p>
            <a:pPr marL="285750" marR="0" lvl="0" indent="-285750" algn="just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  <a:hlinkClick r:id="rId4"/>
              </a:rPr>
              <a:t>http://www.cc.lu/en/the-chamber-of-commerce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B Nazanin" panose="00000400000000000000" pitchFamily="2" charset="-78"/>
              <a:sym typeface="Calibri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15" descr="Image result for chambre de commer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62421" y="5235575"/>
            <a:ext cx="2724150" cy="14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85;p23"/>
          <p:cNvSpPr txBox="1"/>
          <p:nvPr/>
        </p:nvSpPr>
        <p:spPr>
          <a:xfrm>
            <a:off x="5305647" y="180459"/>
            <a:ext cx="1754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منابع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838200" y="54979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4000"/>
            </a:pPr>
            <a:r>
              <a:rPr lang="fa-IR" sz="4000" b="1" dirty="0"/>
              <a:t>اتاق بازرگانی و صنایع </a:t>
            </a:r>
            <a:r>
              <a:rPr lang="fa-IR" sz="4000" b="1" dirty="0" smtClean="0"/>
              <a:t>دستی</a:t>
            </a:r>
            <a:br>
              <a:rPr lang="fa-IR" sz="4000" b="1" dirty="0" smtClean="0"/>
            </a:br>
            <a:r>
              <a:rPr lang="en-US" sz="2400" dirty="0"/>
              <a:t>“</a:t>
            </a:r>
            <a:r>
              <a:rPr lang="en-US" sz="2400" dirty="0" err="1"/>
              <a:t>Chambre</a:t>
            </a:r>
            <a:r>
              <a:rPr lang="en-US" sz="2400" dirty="0"/>
              <a:t> des Métiers”</a:t>
            </a:r>
            <a:endParaRPr sz="1800" dirty="0"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117888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70000"/>
              </a:lnSpc>
              <a:spcBef>
                <a:spcPts val="0"/>
              </a:spcBef>
              <a:buSzPts val="2380"/>
              <a:buNone/>
            </a:pPr>
            <a:r>
              <a:rPr lang="fa-IR" sz="2380" dirty="0"/>
              <a:t>هدف: ترویج منافع عمومی اقتصادی و ارائه خدمات به شرکت های فعال در صنایع </a:t>
            </a:r>
            <a:r>
              <a:rPr lang="fa-IR" sz="2380" dirty="0" smtClean="0"/>
              <a:t>بازرگانی و </a:t>
            </a:r>
            <a:r>
              <a:rPr lang="fa-IR" sz="2380" dirty="0"/>
              <a:t>صنایع دستی</a:t>
            </a:r>
            <a:endParaRPr sz="2380" dirty="0"/>
          </a:p>
          <a:p>
            <a:pPr marL="22860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fa-IR" sz="2380" dirty="0" smtClean="0"/>
              <a:t>محل مشاوره برای یک صنعت کار (کسی که تولید کننده است)</a:t>
            </a:r>
            <a:endParaRPr lang="en-US" sz="2380" dirty="0" smtClean="0"/>
          </a:p>
          <a:p>
            <a:pPr marL="228600" lvl="0" indent="-228600" algn="r" rtl="1">
              <a:lnSpc>
                <a:spcPct val="70000"/>
              </a:lnSpc>
              <a:buSzPts val="2380"/>
            </a:pPr>
            <a:r>
              <a:rPr lang="fa-IR" sz="2380" u="sng" dirty="0" smtClean="0"/>
              <a:t>دوره های </a:t>
            </a:r>
            <a:r>
              <a:rPr lang="fa-IR" sz="2380" dirty="0" smtClean="0"/>
              <a:t>برای مشاغل قصابی، </a:t>
            </a:r>
            <a:r>
              <a:rPr lang="fa-IR" sz="2380" dirty="0" err="1" smtClean="0"/>
              <a:t>نانوایی،کیترینگ</a:t>
            </a:r>
            <a:r>
              <a:rPr lang="fa-IR" sz="2380" dirty="0" smtClean="0"/>
              <a:t> و مشاغلی که شامل </a:t>
            </a:r>
            <a:r>
              <a:rPr lang="fa-IR" sz="2380" dirty="0" err="1" smtClean="0"/>
              <a:t>تولدات</a:t>
            </a:r>
            <a:r>
              <a:rPr lang="fa-IR" sz="2380" dirty="0" smtClean="0"/>
              <a:t> مد و </a:t>
            </a:r>
            <a:r>
              <a:rPr lang="fa-IR" sz="2380" dirty="0" err="1" smtClean="0"/>
              <a:t>فشن</a:t>
            </a:r>
            <a:r>
              <a:rPr lang="fa-IR" sz="2380" dirty="0" smtClean="0"/>
              <a:t> و تعمیرات وسایل </a:t>
            </a:r>
            <a:r>
              <a:rPr lang="fa-IR" sz="2380" dirty="0"/>
              <a:t>ن</a:t>
            </a:r>
            <a:r>
              <a:rPr lang="fa-IR" sz="2380" dirty="0" smtClean="0"/>
              <a:t>قلیه </a:t>
            </a:r>
            <a:r>
              <a:rPr lang="fa-IR" dirty="0" smtClean="0"/>
              <a:t>هستند، به زبان فرانسوی برگذار می شوند </a:t>
            </a:r>
            <a:endParaRPr lang="en-US" dirty="0" smtClean="0"/>
          </a:p>
          <a:p>
            <a:pPr marL="228600" lvl="0" indent="-228600" algn="r" rtl="1">
              <a:lnSpc>
                <a:spcPct val="70000"/>
              </a:lnSpc>
              <a:buSzPts val="2380"/>
            </a:pPr>
            <a:r>
              <a:rPr lang="fa-IR" dirty="0" smtClean="0"/>
              <a:t>سایر </a:t>
            </a:r>
            <a:r>
              <a:rPr lang="fa-IR" u="sng" dirty="0" smtClean="0"/>
              <a:t>دوره </a:t>
            </a:r>
            <a:r>
              <a:rPr lang="fa-IR" u="sng" dirty="0" err="1" smtClean="0"/>
              <a:t>هایی</a:t>
            </a:r>
            <a:r>
              <a:rPr lang="fa-IR" u="sng" dirty="0" smtClean="0"/>
              <a:t> </a:t>
            </a:r>
            <a:r>
              <a:rPr lang="fa-IR" dirty="0" smtClean="0"/>
              <a:t>که به زبان </a:t>
            </a:r>
            <a:r>
              <a:rPr lang="fa-IR" dirty="0" err="1" smtClean="0"/>
              <a:t>فرانوسی</a:t>
            </a:r>
            <a:r>
              <a:rPr lang="fa-IR" dirty="0" smtClean="0"/>
              <a:t> برگزار می شوند عبارتند از: حساب داری و امور مالی، مدیریت و ایجاد کسب و کار، حقوق، آموزش، و رسانه های اجتماعی/اینترنتی</a:t>
            </a:r>
            <a:endParaRPr dirty="0"/>
          </a:p>
          <a:p>
            <a:pPr marL="0" lvl="0" indent="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endParaRPr sz="2380" dirty="0"/>
          </a:p>
          <a:p>
            <a:pPr marL="0" lvl="0" indent="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n-US" sz="2380" dirty="0" smtClean="0"/>
              <a:t> </a:t>
            </a:r>
            <a:endParaRPr dirty="0"/>
          </a:p>
          <a:p>
            <a:pPr marL="22860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 u="sng" dirty="0">
                <a:solidFill>
                  <a:schemeClr val="hlink"/>
                </a:solidFill>
                <a:hlinkClick r:id="rId3"/>
              </a:rPr>
              <a:t>http://www.cdm.lu/</a:t>
            </a:r>
            <a:r>
              <a:rPr lang="en-US" sz="2380" dirty="0"/>
              <a:t> </a:t>
            </a:r>
            <a:endParaRPr dirty="0"/>
          </a:p>
          <a:p>
            <a:pPr marL="228600" lvl="0" indent="-7747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endParaRPr sz="2380" dirty="0"/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21" name="Google Shape;121;p16" descr="Image result for chambre des metiers luxembour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198" y="4305751"/>
            <a:ext cx="5350279" cy="18712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85;p23"/>
          <p:cNvSpPr txBox="1"/>
          <p:nvPr/>
        </p:nvSpPr>
        <p:spPr>
          <a:xfrm>
            <a:off x="5305647" y="180459"/>
            <a:ext cx="1754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منابع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838200" y="1998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0">
              <a:buSzPts val="4000"/>
            </a:pPr>
            <a:r>
              <a:rPr lang="en-US" sz="4000" b="1" dirty="0"/>
              <a:t>House of Entrepreneurship</a:t>
            </a:r>
            <a:endParaRPr dirty="0"/>
          </a:p>
        </p:txBody>
      </p:sp>
      <p:sp>
        <p:nvSpPr>
          <p:cNvPr id="127" name="Google Shape;127;p17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70000"/>
              </a:lnSpc>
              <a:spcBef>
                <a:spcPts val="0"/>
              </a:spcBef>
              <a:buSzPts val="1850"/>
              <a:buNone/>
            </a:pPr>
            <a:r>
              <a:rPr lang="fa-IR" sz="1850" dirty="0"/>
              <a:t>هدف: ارائه پیشنهاد یکپارچه خدمات ابتکاری </a:t>
            </a:r>
            <a:r>
              <a:rPr lang="fa-IR" sz="1850" dirty="0" err="1"/>
              <a:t>کارآفرینانه</a:t>
            </a:r>
            <a:r>
              <a:rPr lang="fa-IR" sz="1850" dirty="0"/>
              <a:t> و </a:t>
            </a:r>
            <a:r>
              <a:rPr lang="fa-IR" sz="1850" dirty="0" smtClean="0"/>
              <a:t>آموزش </a:t>
            </a:r>
            <a:r>
              <a:rPr lang="fa-IR" sz="1850" dirty="0" err="1" smtClean="0"/>
              <a:t>کارآفرینان</a:t>
            </a:r>
            <a:endParaRPr sz="1850" dirty="0"/>
          </a:p>
          <a:p>
            <a:pPr marL="0" lvl="0" indent="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endParaRPr sz="1850" dirty="0"/>
          </a:p>
          <a:p>
            <a:pPr marL="0" lvl="0" indent="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endParaRPr sz="1850" dirty="0"/>
          </a:p>
          <a:p>
            <a:pPr marL="0" lvl="0" indent="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r>
              <a:rPr lang="fa-IR" sz="1850" dirty="0" smtClean="0"/>
              <a:t>خدمات:</a:t>
            </a:r>
            <a:endParaRPr dirty="0"/>
          </a:p>
          <a:p>
            <a:pPr marL="0" lvl="0" indent="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endParaRPr sz="1850" dirty="0"/>
          </a:p>
          <a:p>
            <a:pPr marL="22860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endParaRPr lang="en-US" sz="1850" dirty="0" smtClean="0"/>
          </a:p>
          <a:p>
            <a:pPr marL="228600" lvl="0" indent="-228600" algn="r" rtl="1">
              <a:lnSpc>
                <a:spcPct val="70000"/>
              </a:lnSpc>
              <a:buSzPts val="1850"/>
            </a:pPr>
            <a:r>
              <a:rPr lang="fa-IR" sz="1850" dirty="0"/>
              <a:t>مشاوره و پشتیبانی شخصی از لحاظ ایجاد کسب و کار و روند درخواست مجوز کسب و </a:t>
            </a:r>
            <a:r>
              <a:rPr lang="fa-IR" sz="1850" dirty="0" smtClean="0"/>
              <a:t>کار</a:t>
            </a:r>
            <a:endParaRPr lang="en-US" sz="1850" dirty="0" smtClean="0"/>
          </a:p>
          <a:p>
            <a:pPr marL="228600" lvl="0" indent="-228600" algn="r" rtl="1">
              <a:lnSpc>
                <a:spcPct val="70000"/>
              </a:lnSpc>
              <a:buSzPts val="1850"/>
            </a:pPr>
            <a:r>
              <a:rPr lang="fa-IR" sz="1850" dirty="0" smtClean="0"/>
              <a:t>جلسات مشاوره گروهی با توجه به تولید کسب و کار و الزامات مربوطه</a:t>
            </a:r>
            <a:endParaRPr lang="en-US" sz="1850" dirty="0" smtClean="0"/>
          </a:p>
          <a:p>
            <a:pPr marL="228600" lvl="0" indent="-228600" algn="r" rtl="1">
              <a:lnSpc>
                <a:spcPct val="70000"/>
              </a:lnSpc>
              <a:buSzPts val="1850"/>
            </a:pPr>
            <a:r>
              <a:rPr lang="fa-IR" sz="1850" dirty="0" smtClean="0"/>
              <a:t>توصیه </a:t>
            </a:r>
            <a:r>
              <a:rPr lang="fa-IR" sz="1850" dirty="0" err="1" smtClean="0"/>
              <a:t>هایی</a:t>
            </a:r>
            <a:r>
              <a:rPr lang="fa-IR" sz="1850" dirty="0" smtClean="0"/>
              <a:t> مطابق با قانون کار، قانون امنیت اجتماعی، قانون رقابت، قانون همکاری و کسب و کار، قانون قرارداد، و حوزه های مالیاتی مستقیم و غیر مستقیم</a:t>
            </a:r>
          </a:p>
          <a:p>
            <a:pPr marL="228600" lvl="0" indent="-228600" algn="r" rtl="1">
              <a:lnSpc>
                <a:spcPct val="70000"/>
              </a:lnSpc>
              <a:buSzPts val="1850"/>
            </a:pPr>
            <a:r>
              <a:rPr lang="fa-IR" sz="1850" dirty="0" smtClean="0"/>
              <a:t>اطلاعات و راهنمایی برای اجازه عملیاتی کسب و کار ایجاد شده</a:t>
            </a:r>
          </a:p>
          <a:p>
            <a:pPr marL="228600" lvl="0" indent="-228600" algn="r" rtl="1">
              <a:lnSpc>
                <a:spcPct val="70000"/>
              </a:lnSpc>
              <a:buSzPts val="1850"/>
            </a:pPr>
            <a:r>
              <a:rPr lang="fa-IR" sz="1850" dirty="0" smtClean="0"/>
              <a:t>توصیه </a:t>
            </a:r>
            <a:r>
              <a:rPr lang="fa-IR" sz="1850" dirty="0" err="1" smtClean="0"/>
              <a:t>هایی</a:t>
            </a:r>
            <a:r>
              <a:rPr lang="fa-IR" sz="1850" dirty="0" smtClean="0"/>
              <a:t> در مورد رایانه ها و امور مالی عمومی</a:t>
            </a:r>
          </a:p>
          <a:p>
            <a:pPr marL="228600" lvl="0" indent="-228600" algn="r" rtl="1">
              <a:lnSpc>
                <a:spcPct val="70000"/>
              </a:lnSpc>
              <a:buSzPts val="1850"/>
            </a:pPr>
            <a:r>
              <a:rPr lang="fa-IR" sz="1850" dirty="0" smtClean="0"/>
              <a:t>مربیگری ویژه و راهنمایی بر </a:t>
            </a:r>
            <a:r>
              <a:rPr lang="fa-IR" sz="1850" dirty="0"/>
              <a:t>اساس </a:t>
            </a:r>
            <a:r>
              <a:rPr lang="fa-IR" sz="1850" dirty="0" smtClean="0"/>
              <a:t>«شرکت </a:t>
            </a:r>
            <a:r>
              <a:rPr lang="fa-IR" sz="1850" dirty="0"/>
              <a:t>ساده </a:t>
            </a:r>
            <a:r>
              <a:rPr lang="fa-IR" sz="1850" dirty="0" smtClean="0"/>
              <a:t>با </a:t>
            </a:r>
            <a:r>
              <a:rPr lang="fa-IR" sz="1850" dirty="0"/>
              <a:t>مسئولیت </a:t>
            </a:r>
            <a:r>
              <a:rPr lang="fa-IR" sz="1850" dirty="0" smtClean="0"/>
              <a:t>محدود</a:t>
            </a:r>
            <a:r>
              <a:rPr lang="fa-IR" sz="1850" dirty="0"/>
              <a:t>»</a:t>
            </a:r>
            <a:endParaRPr lang="en-US" sz="1850" dirty="0"/>
          </a:p>
          <a:p>
            <a:pPr marL="22860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lang="en-US" sz="1850" u="sng" dirty="0" smtClean="0">
                <a:solidFill>
                  <a:schemeClr val="hlink"/>
                </a:solidFill>
                <a:hlinkClick r:id="rId3"/>
              </a:rPr>
              <a:t>http</a:t>
            </a:r>
            <a:r>
              <a:rPr lang="en-US" sz="1850" u="sng" dirty="0">
                <a:solidFill>
                  <a:schemeClr val="hlink"/>
                </a:solidFill>
                <a:hlinkClick r:id="rId3"/>
              </a:rPr>
              <a:t>://www.houseofentrepreneurship.lu/</a:t>
            </a:r>
            <a:endParaRPr sz="1850" dirty="0"/>
          </a:p>
          <a:p>
            <a:pPr marL="0" lvl="0" indent="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</a:pPr>
            <a:endParaRPr sz="700" dirty="0"/>
          </a:p>
        </p:txBody>
      </p:sp>
      <p:sp>
        <p:nvSpPr>
          <p:cNvPr id="128" name="Google Shape;12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30" name="Google Shape;130;p17" descr="Image result for House of Entrepreneurshi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2161105"/>
            <a:ext cx="6553200" cy="154000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85;p23"/>
          <p:cNvSpPr txBox="1"/>
          <p:nvPr/>
        </p:nvSpPr>
        <p:spPr>
          <a:xfrm>
            <a:off x="5305647" y="180459"/>
            <a:ext cx="1754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منابع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0">
              <a:buSzPts val="3959"/>
            </a:pPr>
            <a:r>
              <a:rPr lang="en-US" sz="3959" b="1" dirty="0"/>
              <a:t/>
            </a:r>
            <a:br>
              <a:rPr lang="en-US" sz="3959" b="1" dirty="0"/>
            </a:br>
            <a:r>
              <a:rPr lang="en-US" sz="3959" b="1" dirty="0"/>
              <a:t>House of Training</a:t>
            </a:r>
            <a:r>
              <a:rPr lang="en-US" sz="3959" b="1" dirty="0"/>
              <a:t/>
            </a:r>
            <a:br>
              <a:rPr lang="en-US" sz="3959" b="1" dirty="0"/>
            </a:br>
            <a:endParaRPr sz="3959" b="1" dirty="0"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>
            <a:off x="9906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70000"/>
              </a:lnSpc>
              <a:spcBef>
                <a:spcPts val="0"/>
              </a:spcBef>
              <a:buSzPts val="2380"/>
              <a:buNone/>
            </a:pPr>
            <a:r>
              <a:rPr lang="fa-IR" sz="2380" dirty="0"/>
              <a:t>هدف: ارائه دوره های آموزشی </a:t>
            </a:r>
            <a:r>
              <a:rPr lang="fa-IR" sz="2380" dirty="0" smtClean="0"/>
              <a:t>تخصصی</a:t>
            </a:r>
            <a:endParaRPr lang="en-US" sz="2380" dirty="0" smtClean="0"/>
          </a:p>
          <a:p>
            <a:pPr marL="0" lvl="0" indent="0" algn="r" rtl="1">
              <a:lnSpc>
                <a:spcPct val="70000"/>
              </a:lnSpc>
              <a:spcBef>
                <a:spcPts val="0"/>
              </a:spcBef>
              <a:buSzPts val="2380"/>
              <a:buNone/>
            </a:pPr>
            <a:endParaRPr sz="2380" dirty="0"/>
          </a:p>
          <a:p>
            <a:pPr marL="22860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fa-IR" sz="2380" dirty="0" smtClean="0"/>
              <a:t>بیشتر تمرین به زبان فرانسوی است ولی گاهی اوقات انگلیسی نیز می باشد</a:t>
            </a:r>
          </a:p>
          <a:p>
            <a:pPr marL="228600" lvl="0" indent="-228600" algn="r" rtl="1">
              <a:lnSpc>
                <a:spcPct val="70000"/>
              </a:lnSpc>
              <a:buSzPts val="2380"/>
            </a:pPr>
            <a:r>
              <a:rPr lang="fa-IR" sz="2380" dirty="0" smtClean="0"/>
              <a:t>اگر کسب و کارتان در زمینه غذا است، برای کسب مجوز نیاز به گذراندن دوره </a:t>
            </a:r>
            <a:r>
              <a:rPr lang="en-US" sz="2380" u="sng" dirty="0">
                <a:solidFill>
                  <a:schemeClr val="hlink"/>
                </a:solidFill>
                <a:hlinkClick r:id="rId3"/>
              </a:rPr>
              <a:t>HORECA course</a:t>
            </a:r>
            <a:r>
              <a:rPr lang="en-US" sz="2380" dirty="0"/>
              <a:t> </a:t>
            </a:r>
            <a:r>
              <a:rPr lang="fa-IR" sz="2380" dirty="0" smtClean="0"/>
              <a:t> دارید</a:t>
            </a:r>
          </a:p>
          <a:p>
            <a:pPr marL="228600" lvl="0" indent="-228600" algn="r" rtl="1">
              <a:lnSpc>
                <a:spcPct val="70000"/>
              </a:lnSpc>
              <a:buSzPts val="2380"/>
            </a:pPr>
            <a:r>
              <a:rPr lang="fa-IR" sz="2380" u="sng" dirty="0" smtClean="0"/>
              <a:t>دوره مدیریت کسب و کار </a:t>
            </a:r>
            <a:r>
              <a:rPr lang="fa-IR" sz="2380" dirty="0" smtClean="0"/>
              <a:t>مفید است (محتوای این دوره مشابه با محتوای کارگاه های دوره آستین بالا زدن است، اما جزئیات آن بیشتر است و بر پایه ارائه و سخنرانی می باشد)</a:t>
            </a:r>
          </a:p>
          <a:p>
            <a:pPr marL="228600" lvl="0" indent="-228600" algn="r" rtl="1">
              <a:lnSpc>
                <a:spcPct val="70000"/>
              </a:lnSpc>
              <a:buSzPts val="2380"/>
            </a:pPr>
            <a:r>
              <a:rPr lang="fa-IR" sz="2380" dirty="0" smtClean="0"/>
              <a:t>برای دریافت لیست کامل دوره ها از وب سایت زیر دیدن کنید:</a:t>
            </a:r>
            <a:endParaRPr dirty="0"/>
          </a:p>
          <a:p>
            <a:pPr marL="0" lvl="0" indent="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n-US" sz="2380" u="sng" dirty="0" smtClean="0">
                <a:solidFill>
                  <a:schemeClr val="hlink"/>
                </a:solidFill>
                <a:hlinkClick r:id="rId4"/>
              </a:rPr>
              <a:t>https</a:t>
            </a:r>
            <a:r>
              <a:rPr lang="en-US" sz="2380" u="sng" dirty="0">
                <a:solidFill>
                  <a:schemeClr val="hlink"/>
                </a:solidFill>
                <a:hlinkClick r:id="rId4"/>
              </a:rPr>
              <a:t>://www.houseoftraining.lu/training/categories</a:t>
            </a:r>
            <a:r>
              <a:rPr lang="en-US" sz="2380" dirty="0"/>
              <a:t> </a:t>
            </a:r>
            <a:endParaRPr dirty="0"/>
          </a:p>
        </p:txBody>
      </p:sp>
      <p:sp>
        <p:nvSpPr>
          <p:cNvPr id="137" name="Google Shape;13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39" name="Google Shape;139;p18" descr="Image result for House of Training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18" descr="Image result for House of Train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77634" y="5118591"/>
            <a:ext cx="2467184" cy="16028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85;p23"/>
          <p:cNvSpPr txBox="1"/>
          <p:nvPr/>
        </p:nvSpPr>
        <p:spPr>
          <a:xfrm>
            <a:off x="5305647" y="180459"/>
            <a:ext cx="1754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منابع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1"/>
              <a:t/>
            </a:r>
            <a:br>
              <a:rPr lang="en-US" sz="3959" b="1"/>
            </a:br>
            <a:r>
              <a:rPr lang="en-US" sz="3959" b="1"/>
              <a:t>Fit4Entrepreneurship</a:t>
            </a:r>
            <a:r>
              <a:rPr lang="en-US" sz="3959"/>
              <a:t/>
            </a:r>
            <a:br>
              <a:rPr lang="en-US" sz="3959"/>
            </a:br>
            <a:endParaRPr sz="3959"/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1"/>
          </p:nvPr>
        </p:nvSpPr>
        <p:spPr>
          <a:xfrm>
            <a:off x="796942" y="2005012"/>
            <a:ext cx="1098520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70000"/>
              </a:lnSpc>
              <a:spcBef>
                <a:spcPts val="0"/>
              </a:spcBef>
              <a:buSzPts val="1960"/>
              <a:buNone/>
            </a:pPr>
            <a:r>
              <a:rPr lang="fa-IR" sz="1960" dirty="0"/>
              <a:t>هدف: </a:t>
            </a:r>
            <a:r>
              <a:rPr lang="fa-IR" sz="1960" dirty="0" smtClean="0"/>
              <a:t>کمک </a:t>
            </a:r>
            <a:r>
              <a:rPr lang="fa-IR" sz="1960" dirty="0"/>
              <a:t>به </a:t>
            </a:r>
            <a:r>
              <a:rPr lang="fa-IR" sz="1960" dirty="0" err="1"/>
              <a:t>کارآفرینان</a:t>
            </a:r>
            <a:r>
              <a:rPr lang="fa-IR" sz="1960" dirty="0"/>
              <a:t> از طریق برنامه های آموزشی و مربیگری </a:t>
            </a:r>
            <a:r>
              <a:rPr lang="fa-IR" sz="1960" dirty="0" smtClean="0"/>
              <a:t>فردی</a:t>
            </a:r>
            <a:endParaRPr lang="en-US" sz="1960" dirty="0" smtClean="0"/>
          </a:p>
          <a:p>
            <a:pPr marL="0" lvl="0" indent="0" algn="r" rtl="1">
              <a:lnSpc>
                <a:spcPct val="70000"/>
              </a:lnSpc>
              <a:spcBef>
                <a:spcPts val="0"/>
              </a:spcBef>
              <a:buSzPts val="1960"/>
              <a:buNone/>
            </a:pPr>
            <a:endParaRPr sz="1960" dirty="0"/>
          </a:p>
          <a:p>
            <a:pPr marL="22860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Char char="•"/>
            </a:pPr>
            <a:r>
              <a:rPr lang="fa-IR" sz="1960" dirty="0" smtClean="0"/>
              <a:t>جلسات آموزشی (به زبان انگلیسی و فرانسوی) دو ماه به طول می انجامد</a:t>
            </a:r>
            <a:endParaRPr dirty="0"/>
          </a:p>
          <a:p>
            <a:pPr marL="22860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Char char="•"/>
            </a:pPr>
            <a:r>
              <a:rPr lang="fa-IR" sz="1960" dirty="0" smtClean="0"/>
              <a:t>16 ساعت مربی خصوصی</a:t>
            </a:r>
            <a:endParaRPr dirty="0"/>
          </a:p>
          <a:p>
            <a:pPr marL="22860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Char char="•"/>
            </a:pPr>
            <a:r>
              <a:rPr lang="fa-IR" sz="1960" dirty="0" smtClean="0"/>
              <a:t>امکان پیروی از مربی حداکثر به مدت 12 ماه (2 ساعت در ماه)</a:t>
            </a:r>
            <a:endParaRPr dirty="0"/>
          </a:p>
          <a:p>
            <a:pPr marL="22860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Char char="•"/>
            </a:pPr>
            <a:r>
              <a:rPr lang="fa-IR" sz="1960" dirty="0" smtClean="0"/>
              <a:t>برای درخواست دادن: پرسش نامه مصاحبه را در 20 دقیقه پر کنید</a:t>
            </a:r>
            <a:endParaRPr dirty="0"/>
          </a:p>
          <a:p>
            <a:pPr marL="685800" lvl="1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79"/>
              <a:buFont typeface="Courier New"/>
              <a:buChar char="o"/>
            </a:pPr>
            <a:r>
              <a:rPr lang="fa-IR" sz="1679" dirty="0" smtClean="0">
                <a:cs typeface="B Nazanin" panose="00000400000000000000" pitchFamily="2" charset="-78"/>
              </a:rPr>
              <a:t>شرایط برای مشارکت</a:t>
            </a:r>
            <a:endParaRPr dirty="0">
              <a:cs typeface="B Nazanin" panose="00000400000000000000" pitchFamily="2" charset="-78"/>
            </a:endParaRPr>
          </a:p>
          <a:p>
            <a:pPr marL="1143000" lvl="2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fa-IR" sz="1400" dirty="0" smtClean="0">
                <a:cs typeface="B Nazanin" panose="00000400000000000000" pitchFamily="2" charset="-78"/>
              </a:rPr>
              <a:t>توانایی زبانی</a:t>
            </a:r>
            <a:endParaRPr dirty="0">
              <a:cs typeface="B Nazanin" panose="00000400000000000000" pitchFamily="2" charset="-78"/>
            </a:endParaRPr>
          </a:p>
          <a:p>
            <a:pPr marL="1143000" lvl="2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fa-IR" sz="1400" dirty="0" smtClean="0">
                <a:cs typeface="B Nazanin" panose="00000400000000000000" pitchFamily="2" charset="-78"/>
              </a:rPr>
              <a:t>ثبت نام با</a:t>
            </a:r>
            <a:r>
              <a:rPr lang="en-US" sz="1400" dirty="0" smtClean="0">
                <a:cs typeface="B Nazanin" panose="00000400000000000000" pitchFamily="2" charset="-78"/>
              </a:rPr>
              <a:t>ADEM</a:t>
            </a:r>
            <a:endParaRPr dirty="0">
              <a:cs typeface="B Nazanin" panose="00000400000000000000" pitchFamily="2" charset="-78"/>
            </a:endParaRPr>
          </a:p>
          <a:p>
            <a:pPr marL="1143000" lvl="2" indent="-228600" algn="r" rtl="1">
              <a:lnSpc>
                <a:spcPct val="70000"/>
              </a:lnSpc>
              <a:buSzPts val="1400"/>
            </a:pPr>
            <a:r>
              <a:rPr lang="fa-IR" sz="1400" dirty="0">
                <a:cs typeface="B Nazanin" panose="00000400000000000000" pitchFamily="2" charset="-78"/>
              </a:rPr>
              <a:t>مجوز کسب و کار یا توانایی </a:t>
            </a:r>
            <a:r>
              <a:rPr lang="fa-IR" sz="1400" dirty="0" smtClean="0">
                <a:cs typeface="B Nazanin" panose="00000400000000000000" pitchFamily="2" charset="-78"/>
              </a:rPr>
              <a:t>برای </a:t>
            </a:r>
            <a:r>
              <a:rPr lang="fa-IR" sz="1400" dirty="0">
                <a:cs typeface="B Nazanin" panose="00000400000000000000" pitchFamily="2" charset="-78"/>
              </a:rPr>
              <a:t>دستیابی به </a:t>
            </a:r>
            <a:r>
              <a:rPr lang="fa-IR" sz="1400" dirty="0" smtClean="0">
                <a:cs typeface="B Nazanin" panose="00000400000000000000" pitchFamily="2" charset="-78"/>
              </a:rPr>
              <a:t>آن</a:t>
            </a:r>
            <a:endParaRPr lang="en-US" sz="1400" dirty="0" smtClean="0">
              <a:cs typeface="B Nazanin" panose="00000400000000000000" pitchFamily="2" charset="-78"/>
            </a:endParaRPr>
          </a:p>
          <a:p>
            <a:pPr marL="1143000" lvl="2" indent="-228600" algn="r" rtl="1">
              <a:lnSpc>
                <a:spcPct val="70000"/>
              </a:lnSpc>
              <a:buSzPts val="1400"/>
            </a:pPr>
            <a:r>
              <a:rPr lang="fa-IR" sz="1400" dirty="0" smtClean="0">
                <a:cs typeface="B Nazanin" panose="00000400000000000000" pitchFamily="2" charset="-78"/>
              </a:rPr>
              <a:t>ایده پروژه مناسب</a:t>
            </a:r>
            <a:endParaRPr dirty="0">
              <a:cs typeface="B Nazanin" panose="00000400000000000000" pitchFamily="2" charset="-78"/>
            </a:endParaRPr>
          </a:p>
          <a:p>
            <a:pPr marL="1143000" lvl="2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fa-IR" sz="1400" dirty="0" smtClean="0">
                <a:cs typeface="B Nazanin" panose="00000400000000000000" pitchFamily="2" charset="-78"/>
              </a:rPr>
              <a:t>مرحله ابتدایی پروژه</a:t>
            </a:r>
            <a:endParaRPr dirty="0">
              <a:cs typeface="B Nazanin" panose="00000400000000000000" pitchFamily="2" charset="-78"/>
            </a:endParaRPr>
          </a:p>
          <a:p>
            <a:pPr marL="1143000" lvl="2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fa-IR" sz="1400" dirty="0" smtClean="0">
                <a:cs typeface="B Nazanin" panose="00000400000000000000" pitchFamily="2" charset="-78"/>
              </a:rPr>
              <a:t>در دسترس بودن حین زمان تمرین</a:t>
            </a:r>
            <a:endParaRPr dirty="0">
              <a:cs typeface="B Nazanin" panose="00000400000000000000" pitchFamily="2" charset="-78"/>
            </a:endParaRPr>
          </a:p>
          <a:p>
            <a:pPr marL="1143000" lvl="2" indent="-1397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dirty="0"/>
          </a:p>
          <a:p>
            <a:pPr marL="22860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Char char="•"/>
            </a:pPr>
            <a:r>
              <a:rPr lang="en-US" sz="1960" u="sng" dirty="0">
                <a:solidFill>
                  <a:schemeClr val="hlink"/>
                </a:solidFill>
                <a:hlinkClick r:id="rId3"/>
              </a:rPr>
              <a:t>http://www.fit4entrepreneurship.lu/</a:t>
            </a:r>
            <a:r>
              <a:rPr lang="en-US" sz="1960" b="1" dirty="0"/>
              <a:t> </a:t>
            </a:r>
            <a:endParaRPr sz="1960" dirty="0"/>
          </a:p>
          <a:p>
            <a:pPr marL="228600" lvl="0" indent="-10414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endParaRPr sz="1960" dirty="0"/>
          </a:p>
        </p:txBody>
      </p:sp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49" name="Google Shape;149;p19" descr="Image result for fit4entrepreneurshi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4272" y="4015642"/>
            <a:ext cx="6295747" cy="18833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85;p23"/>
          <p:cNvSpPr txBox="1"/>
          <p:nvPr/>
        </p:nvSpPr>
        <p:spPr>
          <a:xfrm>
            <a:off x="5305647" y="180459"/>
            <a:ext cx="1754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منابع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/>
              <a:t>Nyuko</a:t>
            </a:r>
            <a:endParaRPr sz="4000" b="1"/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buSzPts val="2800"/>
              <a:buNone/>
            </a:pPr>
            <a:r>
              <a:rPr lang="fa-IR" dirty="0"/>
              <a:t>هدف: ارائه آموزش و مربیگری برای کسب و کارهای </a:t>
            </a:r>
            <a:r>
              <a:rPr lang="fa-IR" dirty="0" smtClean="0"/>
              <a:t>سنتی</a:t>
            </a:r>
            <a:endParaRPr lang="en-US" dirty="0" smtClean="0"/>
          </a:p>
          <a:p>
            <a:pPr marL="0" lvl="0" indent="0" algn="r" rtl="1">
              <a:spcBef>
                <a:spcPts val="0"/>
              </a:spcBef>
              <a:buSzPts val="2800"/>
              <a:buNone/>
            </a:pPr>
            <a:endParaRPr dirty="0"/>
          </a:p>
          <a:p>
            <a:pPr marL="228600" lvl="0" indent="-228600" algn="r" rtl="1">
              <a:buSzPts val="2800"/>
            </a:pPr>
            <a:r>
              <a:rPr lang="fa-IR" dirty="0"/>
              <a:t>برنامه های </a:t>
            </a:r>
            <a:r>
              <a:rPr lang="fa-IR" dirty="0" smtClean="0"/>
              <a:t>تکان </a:t>
            </a:r>
            <a:r>
              <a:rPr lang="fa-IR" dirty="0"/>
              <a:t>دهنده ایده، </a:t>
            </a:r>
            <a:r>
              <a:rPr lang="fa-IR" dirty="0" err="1"/>
              <a:t>تستر</a:t>
            </a:r>
            <a:r>
              <a:rPr lang="fa-IR" dirty="0"/>
              <a:t>، و </a:t>
            </a:r>
            <a:r>
              <a:rPr lang="fa-IR" dirty="0" smtClean="0"/>
              <a:t>پرتاب</a:t>
            </a:r>
            <a:r>
              <a:rPr lang="fa-IR" dirty="0"/>
              <a:t>: </a:t>
            </a:r>
            <a:r>
              <a:rPr lang="fa-IR" dirty="0" smtClean="0"/>
              <a:t>برای کسب اطلاعات </a:t>
            </a:r>
            <a:r>
              <a:rPr lang="fa-IR" dirty="0"/>
              <a:t>بیشتر </a:t>
            </a:r>
            <a:r>
              <a:rPr lang="fa-IR" dirty="0" smtClean="0"/>
              <a:t>اینجا کلیک کنید. </a:t>
            </a:r>
            <a:endParaRPr lang="en-US" dirty="0" smtClean="0"/>
          </a:p>
          <a:p>
            <a:pPr marL="228600" lvl="0" indent="-228600">
              <a:buSzPts val="2800"/>
            </a:pPr>
            <a:endParaRPr dirty="0"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IMPULS (1, 2, 3 GO Social):</a:t>
            </a:r>
            <a:r>
              <a:rPr lang="en-US" dirty="0"/>
              <a:t> </a:t>
            </a:r>
            <a:r>
              <a:rPr lang="fa-IR" dirty="0" smtClean="0"/>
              <a:t>رقابت برای پروژه </a:t>
            </a:r>
            <a:r>
              <a:rPr lang="fa-IR" dirty="0" err="1" smtClean="0"/>
              <a:t>هایی</a:t>
            </a:r>
            <a:r>
              <a:rPr lang="fa-IR" dirty="0" smtClean="0"/>
              <a:t> با اهداف اجتماعی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Business Mentoring</a:t>
            </a:r>
            <a:r>
              <a:rPr lang="en-US" dirty="0"/>
              <a:t>: </a:t>
            </a:r>
            <a:r>
              <a:rPr lang="fa-IR" dirty="0" smtClean="0"/>
              <a:t>6-18 ماه مربی آموزش دهنده شخصی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58" name="Google Shape;158;p20" descr="Image result for nyuk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4671041"/>
            <a:ext cx="2500423" cy="10637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85;p23"/>
          <p:cNvSpPr txBox="1"/>
          <p:nvPr/>
        </p:nvSpPr>
        <p:spPr>
          <a:xfrm>
            <a:off x="5305647" y="180459"/>
            <a:ext cx="1754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منابع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a-IR" dirty="0" smtClean="0"/>
              <a:t>دانشگاه لوکزامبورگ</a:t>
            </a:r>
            <a:endParaRPr dirty="0"/>
          </a:p>
        </p:txBody>
      </p:sp>
      <p:sp>
        <p:nvSpPr>
          <p:cNvPr id="164" name="Google Shape;164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a-IR" dirty="0" smtClean="0"/>
              <a:t>کارشناسی ارشد </a:t>
            </a:r>
            <a:r>
              <a:rPr lang="fa-IR" dirty="0" err="1" smtClean="0"/>
              <a:t>کارآفرینی</a:t>
            </a:r>
            <a:r>
              <a:rPr lang="fa-IR" dirty="0" smtClean="0"/>
              <a:t> و خلاقیت</a:t>
            </a:r>
            <a:endParaRPr dirty="0"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https://wwwfr.uni.lu/formations/fdef/master_in_entrepreneurship_and_innovation_professionnel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r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a-IR" dirty="0" smtClean="0"/>
              <a:t>کمپ تفکر و اندیشه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https://www.facebook.com/uni.lu/videos/10159432548745321/</a:t>
            </a:r>
            <a:endParaRPr dirty="0"/>
          </a:p>
        </p:txBody>
      </p:sp>
      <p:sp>
        <p:nvSpPr>
          <p:cNvPr id="165" name="Google Shape;16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66" name="Google Shape;166;p21" descr="Image result for university of luxembourg,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59146" y="3785131"/>
            <a:ext cx="3019425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1520</Words>
  <Application>Microsoft Office PowerPoint</Application>
  <PresentationFormat>Widescreen</PresentationFormat>
  <Paragraphs>261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B Nazanin</vt:lpstr>
      <vt:lpstr>Calibri</vt:lpstr>
      <vt:lpstr>Courier New</vt:lpstr>
      <vt:lpstr>Noto Sans Symbols</vt:lpstr>
      <vt:lpstr>Office Theme</vt:lpstr>
      <vt:lpstr>تمرین Sleeves Up</vt:lpstr>
      <vt:lpstr>برنامه امروز</vt:lpstr>
      <vt:lpstr> اتاق بازرگانی “Chambre de Commerce” </vt:lpstr>
      <vt:lpstr>اتاق بازرگانی و صنایع دستی “Chambre des Métiers”</vt:lpstr>
      <vt:lpstr>House of Entrepreneurship</vt:lpstr>
      <vt:lpstr> House of Training </vt:lpstr>
      <vt:lpstr> Fit4Entrepreneurship </vt:lpstr>
      <vt:lpstr>Nyuko</vt:lpstr>
      <vt:lpstr>دانشگاه لوکزامبورگ</vt:lpstr>
      <vt:lpstr>Co-working spaces</vt:lpstr>
      <vt:lpstr>برای استارت آپ های خلاقانه مبتنی بر تکنولوژی</vt:lpstr>
      <vt:lpstr> چگونه به سرمایه گذاران بالقوه نزدیک شوید </vt:lpstr>
      <vt:lpstr> توصیه هایی از طرف بانکدار </vt:lpstr>
      <vt:lpstr> بانک های متداول </vt:lpstr>
      <vt:lpstr> MicroLux </vt:lpstr>
      <vt:lpstr> Business Angel Network </vt:lpstr>
      <vt:lpstr>FUSE</vt:lpstr>
      <vt:lpstr>Société Nationale de Crédit et d’Investissement(SNCI(</vt:lpstr>
      <vt:lpstr> Mutualité de Cautionnement et d’Aide aux Commerçants</vt:lpstr>
      <vt:lpstr>Crowdfunding</vt:lpstr>
      <vt:lpstr>بودجه برای "نوآوری"</vt:lpstr>
      <vt:lpstr>Oeuvre Nationale de Secours Grande-Duchess Charlotte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تمرین آستین بالا زدن</dc:title>
  <cp:lastModifiedBy>Ali Abedi</cp:lastModifiedBy>
  <cp:revision>19</cp:revision>
  <dcterms:modified xsi:type="dcterms:W3CDTF">2019-05-26T13:25:02Z</dcterms:modified>
</cp:coreProperties>
</file>