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33966E-4127-4556-A06C-79A8AA0BDD46}">
  <a:tblStyle styleId="{DD33966E-4127-4556-A06C-79A8AA0BDD4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2634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8361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85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8230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0924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4685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505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5852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813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9547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2061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866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5713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733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399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302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163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253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514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050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00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3200">
                <a:cs typeface="B Nazanin" panose="000004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800">
                <a:cs typeface="B Nazanin" panose="00000400000000000000" pitchFamily="2" charset="-78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>
                <a:cs typeface="B Nazanin" panose="000004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cs typeface="B Nazanin" panose="000004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cs typeface="B Nazanin" panose="000004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 l="9135" t="18253" r="9616" b="18255"/>
          <a:stretch/>
        </p:blipFill>
        <p:spPr>
          <a:xfrm>
            <a:off x="70756" y="113506"/>
            <a:ext cx="2706402" cy="104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1" descr="https://gm1.ggpht.com/3Ydod8EMxyvVGae5W9O8Bp4-ICCUOUafKmdJ2mDbvXm_qhAAnAJStU6xAbjXGb4AW-l8o8OX8o9lnOHrPsH7RYQXwtm4OTX9r56_bplPdvu3dgph093oZ2KDT8cAfKo6ujcxCm4bCLTEt8ayn6UxkppYGME1_r36JCUsAR6vqotV1lAQrdhGuO0hruQtZLiWKWnuRTJtAOeDZfT90U9mMcnKmb-sT4O3GY0tWp2oGiUi5JPaxnYJjejNbTJdYa0CUTMwnMJsV1aBDFy3layvdRYYE5DGrhSELty_qIz9ngCjWrdICIvBF36kUbMYZ4AGy69HaArMx5E7wasSlEbfCabPapEp34JvhoUEr6iQzoh-6zPl4sEK4suAMi2L8eBXQX0Nxond3md1aUApePrpD7fKa1oKqGfywNZ3Ry0cCWZ5cnmJ0Dr_RaTnx6joBzIib-CajOQbPNlzMKkdOuOj5tYXXItK36pbzY-EDq99nT7II9CptRO_z_j_P9ef-G_1YnGRSEfyeeif1_mr_ERrnFqL_ljpfjzeA-u4v_jp8cRz15Mf2hhqyMWmG6fbu_sP4-Ceud9ZMnB5ro6Q9gwMuBr25tO_tL_-y7wuON1qGsjJFpgeazfcxb4c49g0ZHmjzk4NhhEpzv9Rtu3yBiL-Mzqy9E2u54ss0TnrcYWUkyvHVLH86FEpCEctT3xUe3ZzCbsSye1VT0QC-w=w234-h124-l75-ft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84624" y="138113"/>
            <a:ext cx="1836620" cy="9278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chet.public.lu/entreprises/en/fiscalite/notions-fiscales/principes/classification-impots/index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otsdirects.public.lu/az/t/tarif_pers/index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42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rtl="1"/>
            <a:r>
              <a:rPr lang="fa-IR" b="1" dirty="0"/>
              <a:t>تمرین آستین بالا زدن</a:t>
            </a:r>
            <a:endParaRPr lang="en-US" dirty="0"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524000" y="343578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fa-IR" sz="2960" i="1" dirty="0" smtClean="0"/>
              <a:t>کارگاه 3</a:t>
            </a:r>
            <a:endParaRPr dirty="0"/>
          </a:p>
          <a:p>
            <a:pPr marL="0" lvl="0" indent="0">
              <a:lnSpc>
                <a:spcPct val="70000"/>
              </a:lnSpc>
              <a:buSzPts val="1665"/>
            </a:pPr>
            <a:r>
              <a:rPr lang="fa-IR" sz="1665" i="1" dirty="0"/>
              <a:t>رویه های اداری، مالیات و امنیت اجتماعی</a:t>
            </a:r>
            <a:endParaRPr sz="2960" dirty="0">
              <a:solidFill>
                <a:srgbClr val="C55A11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2960"/>
              <a:buNone/>
            </a:pPr>
            <a:r>
              <a:rPr lang="en-US" sz="2960" dirty="0">
                <a:solidFill>
                  <a:srgbClr val="C55A11"/>
                </a:solidFill>
              </a:rPr>
              <a:t>2019</a:t>
            </a:r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r="-9122" b="-9122"/>
          <a:stretch/>
        </p:blipFill>
        <p:spPr>
          <a:xfrm>
            <a:off x="3973825" y="5429806"/>
            <a:ext cx="3835350" cy="12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3541" y="2194560"/>
            <a:ext cx="5924560" cy="370332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838200" y="1339702"/>
            <a:ext cx="5926099" cy="5263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rtl="1"/>
            <a:r>
              <a:rPr lang="fa-IR" dirty="0"/>
              <a:t>تصور کنید شما صاحب فروشگاه </a:t>
            </a:r>
            <a:r>
              <a:rPr lang="fa-IR" dirty="0" err="1"/>
              <a:t>مبلمان</a:t>
            </a:r>
            <a:r>
              <a:rPr lang="fa-IR" dirty="0"/>
              <a:t> هستید و یک مبل را به مبلغ 1000 یورو به فروش رساندید (بدون </a:t>
            </a:r>
            <a:r>
              <a:rPr lang="en-US" dirty="0"/>
              <a:t>VAT</a:t>
            </a:r>
            <a:r>
              <a:rPr lang="fa-IR" dirty="0"/>
              <a:t>)</a:t>
            </a: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rtl="1"/>
            <a:r>
              <a:rPr lang="fa-IR" dirty="0"/>
              <a:t>چقدر از مشتری به عنوان </a:t>
            </a:r>
            <a:r>
              <a:rPr lang="en-US" dirty="0"/>
              <a:t>VAT</a:t>
            </a:r>
            <a:r>
              <a:rPr lang="fa-IR" dirty="0"/>
              <a:t> می </a:t>
            </a:r>
            <a:r>
              <a:rPr lang="fa-IR" dirty="0" err="1"/>
              <a:t>گیرید</a:t>
            </a:r>
            <a:r>
              <a:rPr lang="fa-IR" dirty="0"/>
              <a:t> و این مبلغ چقدر قیمت مبل را تغییر می دهد؟</a:t>
            </a: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838200" y="669851"/>
            <a:ext cx="10515600" cy="102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3959"/>
            </a:pPr>
            <a:r>
              <a:rPr lang="en-US" sz="3959" dirty="0"/>
              <a:t/>
            </a:r>
            <a:br>
              <a:rPr lang="en-US" sz="3959" dirty="0"/>
            </a:br>
            <a:r>
              <a:rPr lang="fa-IR" sz="4000" b="1" dirty="0"/>
              <a:t>مالیات بر ارزش افزوده (</a:t>
            </a:r>
            <a:r>
              <a:rPr lang="en-US" sz="4000" b="1" dirty="0"/>
              <a:t>VAT</a:t>
            </a:r>
            <a:r>
              <a:rPr lang="fa-IR" sz="4000" b="1" dirty="0"/>
              <a:t>)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fa-IR" sz="2000" dirty="0"/>
              <a:t>مثال: فروشگاه </a:t>
            </a:r>
            <a:r>
              <a:rPr lang="fa-IR" sz="2000" dirty="0" err="1" smtClean="0"/>
              <a:t>مبلمان</a:t>
            </a:r>
            <a:r>
              <a:rPr lang="en-US" sz="3959" i="1" dirty="0"/>
              <a:t/>
            </a:r>
            <a:br>
              <a:rPr lang="en-US" sz="3959" i="1" dirty="0"/>
            </a:br>
            <a:endParaRPr sz="3959" dirty="0"/>
          </a:p>
        </p:txBody>
      </p:sp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838200" y="669851"/>
            <a:ext cx="10515600" cy="102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3959"/>
            </a:pPr>
            <a:r>
              <a:rPr lang="en-US" sz="3959" dirty="0"/>
              <a:t/>
            </a:r>
            <a:br>
              <a:rPr lang="en-US" sz="3959" dirty="0"/>
            </a:br>
            <a:r>
              <a:rPr lang="fa-IR" sz="4000" b="1" dirty="0"/>
              <a:t>مالیات بر ارزش افزوده (</a:t>
            </a:r>
            <a:r>
              <a:rPr lang="en-US" sz="4000" b="1" dirty="0"/>
              <a:t>VAT</a:t>
            </a:r>
            <a:r>
              <a:rPr lang="fa-IR" sz="4000" b="1" dirty="0"/>
              <a:t>)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fa-IR" sz="2000" dirty="0"/>
              <a:t>مثال: فروشگاه </a:t>
            </a:r>
            <a:r>
              <a:rPr lang="fa-IR" sz="2000" dirty="0" err="1" smtClean="0"/>
              <a:t>مبلمان</a:t>
            </a:r>
            <a:r>
              <a:rPr lang="en-US" sz="3959" b="1" i="1" dirty="0"/>
              <a:t/>
            </a:r>
            <a:br>
              <a:rPr lang="en-US" sz="3959" b="1" i="1" dirty="0"/>
            </a:br>
            <a:endParaRPr sz="3959" b="1" dirty="0"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428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(0.17)1000 € = 170 €</a:t>
            </a:r>
            <a:endParaRPr dirty="0"/>
          </a:p>
          <a:p>
            <a:pPr marL="0" lvl="0" indent="0" algn="ctr">
              <a:buClr>
                <a:srgbClr val="C55A11"/>
              </a:buClr>
              <a:buSzPts val="2800"/>
              <a:buNone/>
            </a:pPr>
            <a:r>
              <a:rPr lang="fa-IR" dirty="0"/>
              <a:t>مبلغی است که شما به دولت بدهکار هستید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Price with TAV = 1000 € + 170 € = 1170 €</a:t>
            </a:r>
            <a:endParaRPr dirty="0"/>
          </a:p>
          <a:p>
            <a:pPr marL="0" lvl="0" indent="0" algn="ctr">
              <a:buClr>
                <a:srgbClr val="C55A11"/>
              </a:buClr>
              <a:buSzPts val="2800"/>
              <a:buNone/>
            </a:pPr>
            <a:r>
              <a:rPr lang="fa-IR" dirty="0"/>
              <a:t>این مبلغ کل است که شامل </a:t>
            </a:r>
            <a:r>
              <a:rPr lang="en-US" dirty="0"/>
              <a:t>VAT</a:t>
            </a:r>
            <a:r>
              <a:rPr lang="fa-IR" dirty="0"/>
              <a:t> می باشد و شما باید از مشتری بگیرید (این مبلغ همواره باید نشان داده شود</a:t>
            </a:r>
            <a:endParaRPr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4910" y="2328531"/>
            <a:ext cx="2548890" cy="384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4650" y="2882516"/>
            <a:ext cx="5952084" cy="397548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>
            <a:spLocks noGrp="1"/>
          </p:cNvSpPr>
          <p:nvPr>
            <p:ph type="body" idx="1"/>
          </p:nvPr>
        </p:nvSpPr>
        <p:spPr>
          <a:xfrm>
            <a:off x="838200" y="169481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rtl="1"/>
            <a:r>
              <a:rPr lang="fa-IR" dirty="0"/>
              <a:t>خبر خوب این است که دولت باید به شما پول بدهد.</a:t>
            </a:r>
            <a:endParaRPr lang="en-US" dirty="0"/>
          </a:p>
          <a:p>
            <a:pPr rtl="1"/>
            <a:r>
              <a:rPr lang="fa-IR" dirty="0"/>
              <a:t>فرض می کنیم شما برای خرید مبل به تامین کنده مبلغ 800 یورو (بدون </a:t>
            </a:r>
            <a:r>
              <a:rPr lang="en-US" dirty="0"/>
              <a:t>VAT</a:t>
            </a:r>
            <a:r>
              <a:rPr lang="fa-IR" dirty="0"/>
              <a:t>) پرداخت کرده </a:t>
            </a:r>
            <a:r>
              <a:rPr lang="fa-IR" dirty="0" err="1"/>
              <a:t>اید</a:t>
            </a:r>
            <a:r>
              <a:rPr lang="fa-IR" dirty="0"/>
              <a:t>. چقدر باید به علاوه </a:t>
            </a:r>
            <a:r>
              <a:rPr lang="en-US" dirty="0"/>
              <a:t>VAT</a:t>
            </a:r>
            <a:r>
              <a:rPr lang="fa-IR" dirty="0"/>
              <a:t> به او پرداخت کنید؟</a:t>
            </a:r>
            <a:endParaRPr lang="en-US" dirty="0"/>
          </a:p>
        </p:txBody>
      </p:sp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838200" y="669851"/>
            <a:ext cx="10515600" cy="102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3959"/>
            </a:pPr>
            <a:r>
              <a:rPr lang="en-US" sz="3959" dirty="0"/>
              <a:t/>
            </a:r>
            <a:br>
              <a:rPr lang="en-US" sz="3959" dirty="0"/>
            </a:br>
            <a:r>
              <a:rPr lang="fa-IR" sz="4000" b="1" dirty="0"/>
              <a:t>مالیات بر ارزش افزوده (</a:t>
            </a:r>
            <a:r>
              <a:rPr lang="en-US" sz="4000" b="1" dirty="0"/>
              <a:t>VAT</a:t>
            </a:r>
            <a:r>
              <a:rPr lang="fa-IR" sz="4000" b="1" dirty="0"/>
              <a:t>)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fa-IR" sz="2000" dirty="0"/>
              <a:t>مثال: فروشگاه </a:t>
            </a:r>
            <a:r>
              <a:rPr lang="fa-IR" sz="2000" dirty="0" err="1"/>
              <a:t>مبلمان</a:t>
            </a:r>
            <a:r>
              <a:rPr lang="en-US" sz="3959" i="1" dirty="0"/>
              <a:t/>
            </a:r>
            <a:br>
              <a:rPr lang="en-US" sz="3959" i="1" dirty="0"/>
            </a:br>
            <a:endParaRPr sz="3959" dirty="0"/>
          </a:p>
        </p:txBody>
      </p:sp>
      <p:sp>
        <p:nvSpPr>
          <p:cNvPr id="188" name="Google Shape;18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838200" y="2115878"/>
            <a:ext cx="10515600" cy="448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800 € + (0.17) (800 €) = 936 €</a:t>
            </a:r>
            <a:endParaRPr dirty="0"/>
          </a:p>
          <a:p>
            <a:pPr algn="ctr" rtl="1"/>
            <a:r>
              <a:rPr lang="fa-IR" dirty="0"/>
              <a:t>دولت باید به شما 136 یورو </a:t>
            </a:r>
            <a:r>
              <a:rPr lang="fa-IR" dirty="0" smtClean="0"/>
              <a:t>بدهد</a:t>
            </a:r>
            <a:endParaRPr i="1" dirty="0">
              <a:solidFill>
                <a:srgbClr val="C55A11"/>
              </a:solidFill>
            </a:endParaRPr>
          </a:p>
          <a:p>
            <a:pPr algn="ctr" rtl="1"/>
            <a:r>
              <a:rPr lang="fa-IR" dirty="0"/>
              <a:t>چگونه این مبلغ را می توانید دریافت کنید</a:t>
            </a:r>
            <a:r>
              <a:rPr lang="fa-IR" dirty="0" smtClean="0"/>
              <a:t>؟</a:t>
            </a:r>
            <a:endParaRPr dirty="0"/>
          </a:p>
          <a:p>
            <a:pPr algn="ctr" rtl="1"/>
            <a:r>
              <a:rPr lang="fa-IR" dirty="0"/>
              <a:t>با استفاده از فرمول زیر:</a:t>
            </a:r>
            <a:endParaRPr lang="en-US" dirty="0"/>
          </a:p>
          <a:p>
            <a:pPr algn="ctr" rtl="1"/>
            <a:r>
              <a:rPr lang="en-US" dirty="0"/>
              <a:t>VAT</a:t>
            </a:r>
            <a:r>
              <a:rPr lang="fa-IR" dirty="0"/>
              <a:t> که از مشتری گرفته </a:t>
            </a:r>
            <a:r>
              <a:rPr lang="fa-IR" dirty="0" err="1"/>
              <a:t>اید</a:t>
            </a:r>
            <a:r>
              <a:rPr lang="fa-IR" dirty="0"/>
              <a:t> – </a:t>
            </a:r>
            <a:r>
              <a:rPr lang="en-US" dirty="0"/>
              <a:t>VAT</a:t>
            </a:r>
            <a:r>
              <a:rPr lang="fa-IR" dirty="0"/>
              <a:t> که به تامین کننده پرداخت کرده </a:t>
            </a:r>
            <a:r>
              <a:rPr lang="fa-IR" dirty="0" err="1"/>
              <a:t>اید</a:t>
            </a:r>
            <a:r>
              <a:rPr lang="fa-IR" dirty="0"/>
              <a:t>= </a:t>
            </a:r>
            <a:r>
              <a:rPr lang="en-US" dirty="0"/>
              <a:t>VAT</a:t>
            </a:r>
            <a:r>
              <a:rPr lang="fa-IR" dirty="0"/>
              <a:t> که باید به دولت بدهید</a:t>
            </a:r>
            <a:endParaRPr lang="en-US"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a-IR" sz="1600" i="1" dirty="0" smtClean="0"/>
              <a:t>پس برای این مثال باید چقدر به دولت پول بدهید؟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838200" y="669851"/>
            <a:ext cx="10515600" cy="102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en-US" sz="3959" dirty="0"/>
              <a:t/>
            </a:r>
            <a:br>
              <a:rPr lang="en-US" sz="3959" dirty="0"/>
            </a:br>
            <a:r>
              <a:rPr lang="fa-IR" sz="4000" b="1" dirty="0"/>
              <a:t>مالیات بر ارزش افزوده (</a:t>
            </a:r>
            <a:r>
              <a:rPr lang="en-US" sz="4000" b="1" dirty="0"/>
              <a:t>VAT</a:t>
            </a:r>
            <a:r>
              <a:rPr lang="fa-IR" sz="4000" b="1" dirty="0"/>
              <a:t>)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fa-IR" sz="4000" dirty="0"/>
              <a:t>مثال: فروشگاه </a:t>
            </a:r>
            <a:r>
              <a:rPr lang="fa-IR" sz="4000" dirty="0" err="1" smtClean="0"/>
              <a:t>مبلمان</a:t>
            </a:r>
            <a:r>
              <a:rPr lang="en-US" sz="3959" i="1" dirty="0"/>
              <a:t/>
            </a:r>
            <a:br>
              <a:rPr lang="en-US" sz="3959" i="1" dirty="0"/>
            </a:br>
            <a:endParaRPr sz="3959" dirty="0"/>
          </a:p>
        </p:txBody>
      </p:sp>
      <p:sp>
        <p:nvSpPr>
          <p:cNvPr id="195" name="Google Shape;19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1392" y="3600450"/>
            <a:ext cx="4870608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>
            <a:spLocks noGrp="1"/>
          </p:cNvSpPr>
          <p:nvPr>
            <p:ph type="body" idx="1"/>
          </p:nvPr>
        </p:nvSpPr>
        <p:spPr>
          <a:xfrm>
            <a:off x="838200" y="1690689"/>
            <a:ext cx="10515600" cy="399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170 € – 136 € = 34 €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algn="ctr" rtl="1"/>
            <a:r>
              <a:rPr lang="fa-IR" sz="2000" dirty="0"/>
              <a:t>توجه داشته باشید که این 17 % ارزشی است که شما به محصول اضافه کرده </a:t>
            </a:r>
            <a:r>
              <a:rPr lang="fa-IR" sz="2000" dirty="0" err="1"/>
              <a:t>اید</a:t>
            </a:r>
            <a:r>
              <a:rPr lang="fa-IR" sz="2000" dirty="0"/>
              <a:t>: </a:t>
            </a:r>
            <a:endParaRPr lang="en-US"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C55A11"/>
              </a:solidFill>
            </a:endParaRPr>
          </a:p>
        </p:txBody>
      </p:sp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838200" y="669851"/>
            <a:ext cx="10515600" cy="102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en-US" sz="3959" dirty="0"/>
              <a:t/>
            </a:r>
            <a:br>
              <a:rPr lang="en-US" sz="3959" dirty="0"/>
            </a:br>
            <a:r>
              <a:rPr lang="fa-IR" sz="4000" b="1" dirty="0"/>
              <a:t>مالیات بر ارزش افزوده (</a:t>
            </a:r>
            <a:r>
              <a:rPr lang="en-US" sz="4000" b="1" dirty="0"/>
              <a:t>VAT</a:t>
            </a:r>
            <a:r>
              <a:rPr lang="fa-IR" sz="4000" b="1" dirty="0"/>
              <a:t>)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fa-IR" sz="4000" dirty="0"/>
              <a:t>مثال: فروشگاه </a:t>
            </a:r>
            <a:r>
              <a:rPr lang="fa-IR" sz="4000" dirty="0" err="1"/>
              <a:t>مبلمان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959" b="1" i="1" dirty="0"/>
              <a:t/>
            </a:r>
            <a:br>
              <a:rPr lang="en-US" sz="3959" b="1" i="1" dirty="0"/>
            </a:br>
            <a:endParaRPr sz="3959" b="1" dirty="0"/>
          </a:p>
        </p:txBody>
      </p:sp>
      <p:sp>
        <p:nvSpPr>
          <p:cNvPr id="203" name="Google Shape;20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926" y="3258223"/>
            <a:ext cx="2232660" cy="3348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 txBox="1">
            <a:spLocks noGrp="1"/>
          </p:cNvSpPr>
          <p:nvPr>
            <p:ph type="body" idx="1"/>
          </p:nvPr>
        </p:nvSpPr>
        <p:spPr>
          <a:xfrm>
            <a:off x="0" y="1078213"/>
            <a:ext cx="11967300" cy="55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1"/>
            <a:r>
              <a:rPr lang="fa-IR" sz="1600" dirty="0"/>
              <a:t>نگهداری </a:t>
            </a:r>
            <a:r>
              <a:rPr lang="fa-IR" sz="1600" dirty="0" err="1"/>
              <a:t>رسیدها</a:t>
            </a:r>
            <a:endParaRPr lang="en-US" sz="1600" dirty="0"/>
          </a:p>
          <a:p>
            <a:pPr rtl="1"/>
            <a:r>
              <a:rPr lang="fa-IR" sz="1600" dirty="0"/>
              <a:t>▪ </a:t>
            </a:r>
            <a:r>
              <a:rPr lang="fa-IR" sz="1600" dirty="0" err="1"/>
              <a:t>اظهارنامه</a:t>
            </a:r>
            <a:r>
              <a:rPr lang="fa-IR" sz="1600" dirty="0"/>
              <a:t> های مختلف (بیانیه های اولیه، دوره ای و خلاصه با </a:t>
            </a:r>
            <a:r>
              <a:rPr lang="fa-IR" sz="1600" dirty="0" err="1"/>
              <a:t>لیستی</a:t>
            </a:r>
            <a:r>
              <a:rPr lang="fa-IR" sz="1600" dirty="0"/>
              <a:t> از آنچه که در معرض</a:t>
            </a:r>
            <a:r>
              <a:rPr lang="en-US" sz="1600" dirty="0"/>
              <a:t>VAT</a:t>
            </a:r>
            <a:r>
              <a:rPr lang="fa-IR" sz="1600" dirty="0"/>
              <a:t> هستند)</a:t>
            </a:r>
            <a:endParaRPr lang="en-US" sz="1600" dirty="0"/>
          </a:p>
          <a:p>
            <a:pPr rtl="1"/>
            <a:r>
              <a:rPr lang="fa-IR" sz="1600" dirty="0"/>
              <a:t>▪ حسابداری دقیق و مناسب، با شواهد ذخیره شده در پرونده به منظور بازرسی (برای حداقل 10 سال) </a:t>
            </a:r>
            <a:endParaRPr lang="en-US" sz="1600" dirty="0"/>
          </a:p>
          <a:p>
            <a:pPr rtl="1"/>
            <a:r>
              <a:rPr lang="fa-IR" sz="1600" dirty="0"/>
              <a:t>▪ فاکتور باید ظرف 15 روز از زمانی که کالا تحویل شود یا خدمات آغاز شود صادر گردد.</a:t>
            </a:r>
            <a:endParaRPr lang="en-US" sz="1600" dirty="0"/>
          </a:p>
          <a:p>
            <a:pPr rtl="1"/>
            <a:r>
              <a:rPr lang="fa-IR" sz="1600" dirty="0"/>
              <a:t>❑ قبض باید شامل موارد زیر باشد:</a:t>
            </a:r>
            <a:endParaRPr lang="en-US" sz="1600" dirty="0"/>
          </a:p>
          <a:p>
            <a:pPr rtl="1"/>
            <a:r>
              <a:rPr lang="fa-IR" sz="1600" dirty="0"/>
              <a:t>➢ تاریخ صدور و تاریخ که در آن تحویل محصول یا خدمات رخ داده است.</a:t>
            </a:r>
            <a:endParaRPr lang="en-US" sz="1600" dirty="0"/>
          </a:p>
          <a:p>
            <a:pPr rtl="1"/>
            <a:r>
              <a:rPr lang="fa-IR" sz="1600" dirty="0"/>
              <a:t>➢ شماره </a:t>
            </a:r>
            <a:r>
              <a:rPr lang="fa-IR" sz="1600" dirty="0" err="1"/>
              <a:t>سریالی</a:t>
            </a:r>
            <a:r>
              <a:rPr lang="fa-IR" sz="1600" dirty="0"/>
              <a:t> که منحصر به قبض خاصی باشد</a:t>
            </a:r>
            <a:endParaRPr lang="en-US" sz="1600" dirty="0"/>
          </a:p>
          <a:p>
            <a:pPr rtl="1"/>
            <a:r>
              <a:rPr lang="fa-IR" sz="1600" dirty="0"/>
              <a:t>➢ مقدار </a:t>
            </a:r>
            <a:r>
              <a:rPr lang="en-US" sz="1600" dirty="0"/>
              <a:t>VAT</a:t>
            </a:r>
            <a:r>
              <a:rPr lang="fa-IR" sz="1600" dirty="0"/>
              <a:t> شما</a:t>
            </a:r>
            <a:endParaRPr lang="en-US" sz="1600" dirty="0"/>
          </a:p>
          <a:p>
            <a:pPr rtl="1"/>
            <a:r>
              <a:rPr lang="fa-IR" sz="1600" dirty="0"/>
              <a:t>➢ مقدار </a:t>
            </a:r>
            <a:r>
              <a:rPr lang="en-US" sz="1600" dirty="0"/>
              <a:t>VAT</a:t>
            </a:r>
            <a:r>
              <a:rPr lang="fa-IR" sz="1600" dirty="0"/>
              <a:t> مشتری</a:t>
            </a:r>
            <a:endParaRPr lang="en-US" sz="1600" dirty="0"/>
          </a:p>
          <a:p>
            <a:pPr rtl="1"/>
            <a:r>
              <a:rPr lang="fa-IR" sz="1600" dirty="0"/>
              <a:t>➢ اطلاعات تماس شما و مشتری</a:t>
            </a:r>
            <a:endParaRPr lang="en-US" sz="1600" dirty="0"/>
          </a:p>
          <a:p>
            <a:pPr rtl="1"/>
            <a:r>
              <a:rPr lang="fa-IR" sz="1600" dirty="0"/>
              <a:t>➢ مقدار و ماهیت کالا یا خدمات</a:t>
            </a:r>
            <a:endParaRPr lang="en-US" sz="1600" dirty="0"/>
          </a:p>
          <a:p>
            <a:pPr rtl="1"/>
            <a:r>
              <a:rPr lang="fa-IR" sz="1600" dirty="0"/>
              <a:t>➢ قیمت اجناس با مالیات بر ارزش افزوده، نرخ مالیات بر ارزش افزوده، و قیمت با مالیات بر ارزش افزوده</a:t>
            </a:r>
            <a:endParaRPr lang="en-US" sz="1600" dirty="0"/>
          </a:p>
          <a:p>
            <a:pPr rtl="1"/>
            <a:r>
              <a:rPr lang="fa-IR" sz="1600" i="1" dirty="0"/>
              <a:t>برنامه ریزی</a:t>
            </a:r>
            <a:endParaRPr lang="en-US" sz="1600" dirty="0"/>
          </a:p>
          <a:p>
            <a:pPr lvl="0" rtl="1"/>
            <a:r>
              <a:rPr lang="fa-IR" sz="1600" dirty="0"/>
              <a:t>باید </a:t>
            </a:r>
            <a:r>
              <a:rPr lang="en-US" sz="1600" dirty="0"/>
              <a:t>VAT</a:t>
            </a:r>
            <a:r>
              <a:rPr lang="fa-IR" sz="1600" dirty="0"/>
              <a:t> را پرداخت کنید حتی اگر هنوز آن کالا را به مشتری </a:t>
            </a:r>
            <a:r>
              <a:rPr lang="fa-IR" sz="1600" dirty="0" err="1"/>
              <a:t>نفروخته</a:t>
            </a:r>
            <a:r>
              <a:rPr lang="fa-IR" sz="1600" dirty="0"/>
              <a:t> و از او </a:t>
            </a:r>
            <a:r>
              <a:rPr lang="en-US" sz="1600" dirty="0"/>
              <a:t>VAT</a:t>
            </a:r>
            <a:r>
              <a:rPr lang="fa-IR" sz="1600" dirty="0"/>
              <a:t> دریافت نکرده باشید</a:t>
            </a:r>
            <a:endParaRPr lang="en-US" sz="1600" dirty="0"/>
          </a:p>
          <a:p>
            <a:pPr lvl="0" rtl="1"/>
            <a:r>
              <a:rPr lang="fa-IR" sz="1600" dirty="0"/>
              <a:t>بازپرداخت بر مالیات بر ارزش افزوده زمانی که کالا یا خدمات به مشتریان فروخته شود، وجود ندارد</a:t>
            </a:r>
            <a:endParaRPr lang="en-US" sz="1600" dirty="0"/>
          </a:p>
          <a:p>
            <a:pPr lvl="0" rtl="1"/>
            <a:r>
              <a:rPr lang="fa-IR" sz="1600" dirty="0"/>
              <a:t>اگر درآمد سالانه کمتر از 30،000 یورو باشد نیازی به پرداخت مالیات بر ارزش افزوده نیست (اما هنوز هم باید ثبت نام کنید!)</a:t>
            </a:r>
            <a:endParaRPr lang="en-US" sz="1600" dirty="0"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1600" dirty="0"/>
          </a:p>
        </p:txBody>
      </p:sp>
      <p:sp>
        <p:nvSpPr>
          <p:cNvPr id="210" name="Google Shape;2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805813" y="308176"/>
            <a:ext cx="105156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fa-IR" sz="4000" b="1" dirty="0"/>
              <a:t>مالیات بر ارزش افزوده (</a:t>
            </a:r>
            <a:r>
              <a:rPr lang="en-US" sz="4000" b="1" dirty="0"/>
              <a:t>VAT</a:t>
            </a:r>
            <a:r>
              <a:rPr lang="fa-IR" sz="4000" b="1" dirty="0"/>
              <a:t>)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fa-IR" sz="4000" dirty="0"/>
              <a:t>مفاهیم عملی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683555" y="898402"/>
            <a:ext cx="6773766" cy="508032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fa-IR" b="1" dirty="0"/>
              <a:t>مالیات های دیگر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980420" cy="467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80000"/>
              </a:lnSpc>
              <a:spcBef>
                <a:spcPts val="0"/>
              </a:spcBef>
              <a:buSzPts val="2800"/>
              <a:buNone/>
            </a:pPr>
            <a:r>
              <a:rPr lang="fa-IR" dirty="0"/>
              <a:t>برای شرکت های مرکزی (مانند </a:t>
            </a:r>
            <a:r>
              <a:rPr lang="en-US" dirty="0" err="1"/>
              <a:t>Sarl</a:t>
            </a:r>
            <a:r>
              <a:rPr lang="fa-IR" dirty="0"/>
              <a:t>)</a:t>
            </a:r>
            <a:endParaRPr dirty="0"/>
          </a:p>
          <a:p>
            <a:pPr lvl="0" algn="just" rtl="1"/>
            <a:r>
              <a:rPr lang="fa-IR" dirty="0"/>
              <a:t>حدود 22.50٪ در اولین 17.500 یورو از سود عملیاتی و حدود 30٪ پس از آن</a:t>
            </a:r>
            <a:endParaRPr lang="en-US" dirty="0"/>
          </a:p>
          <a:p>
            <a:pPr lvl="0" algn="just" rtl="1"/>
            <a:r>
              <a:rPr lang="fa-IR" dirty="0"/>
              <a:t>این شامل موارد زیر است: مالیات بر درآمد شرکت، مالیات بر صندوق بودجه، مالیات تجاری مشترک (متفاوت از مالیات بخش ها است)، مالیات بر دارایی</a:t>
            </a:r>
            <a:endParaRPr lang="en-US" dirty="0"/>
          </a:p>
          <a:p>
            <a:pPr lvl="0" algn="just" rtl="1"/>
            <a:r>
              <a:rPr lang="fa-IR" dirty="0"/>
              <a:t>برای اطلاعات بیشتر به وب سایت زیر مراجعه نمایید:</a:t>
            </a:r>
            <a:endParaRPr lang="en-US"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 smtClean="0">
                <a:solidFill>
                  <a:schemeClr val="hlink"/>
                </a:solidFill>
                <a:hlinkClick r:id="rId3"/>
              </a:rPr>
              <a:t>http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://www.guichet.public.lu/entreprises/en/fiscalite/notions-fiscales/principes/classification-impots/index.html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24" name="Google Shape;22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fa-IR" b="1" dirty="0"/>
              <a:t>مالیات های دیگر</a:t>
            </a:r>
            <a:endParaRPr lang="en-US" dirty="0"/>
          </a:p>
        </p:txBody>
      </p:sp>
      <p:sp>
        <p:nvSpPr>
          <p:cNvPr id="230" name="Google Shape;23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1"/>
            <a:r>
              <a:rPr lang="fa-IR" dirty="0"/>
              <a:t>مالکیت فردی و </a:t>
            </a:r>
            <a:r>
              <a:rPr lang="fa-IR" dirty="0" err="1"/>
              <a:t>مشارکتی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lvl="0" rtl="1"/>
            <a:r>
              <a:rPr lang="fa-IR" dirty="0"/>
              <a:t>مالیات بر درآمد + مالیات بر صندوق اشتغال (0.07 از مالیات بر درآمد) + مالیات بر درآمد مشترک (متفاوت از مالیات بخش ها است؛ 6.32٪ در شهر لوکزامبورگ پس از اولین 40.000 یورو از سود اولیه)</a:t>
            </a:r>
            <a:endParaRPr lang="en-US" dirty="0"/>
          </a:p>
          <a:p>
            <a:pPr lvl="0" rtl="1"/>
            <a:r>
              <a:rPr lang="fa-IR" dirty="0"/>
              <a:t>برای تعیین مالیات بر درآمد احتمالی تان، به وب سایت زیر مراجعه کنید: 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 smtClean="0">
                <a:solidFill>
                  <a:schemeClr val="hlink"/>
                </a:solidFill>
                <a:hlinkClick r:id="rId3"/>
              </a:rPr>
              <a:t>http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://www.impotsdirects.public.lu/az/t/tarif_pers/index.html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31" name="Google Shape;23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1"/>
            <a:r>
              <a:rPr lang="fa-IR" b="1" dirty="0"/>
              <a:t>امنیت اجتماعی</a:t>
            </a:r>
            <a:endParaRPr lang="en-US" dirty="0"/>
          </a:p>
        </p:txBody>
      </p:sp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838200" y="1573620"/>
            <a:ext cx="10515600" cy="501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rtl="1"/>
            <a:r>
              <a:rPr lang="fa-IR" dirty="0" err="1"/>
              <a:t>کارآفرین</a:t>
            </a:r>
            <a:r>
              <a:rPr lang="fa-IR" dirty="0"/>
              <a:t> باید حدود 25 % از سود / حقوق و دستمزد را برای امنیت اجتماعی پرداخت کند (تقریبا 500 یورو برای حداقل حقوق اجتماعی 998.59 یورو).</a:t>
            </a:r>
            <a:endParaRPr lang="en-US" dirty="0"/>
          </a:p>
          <a:p>
            <a:pPr rtl="1"/>
            <a:r>
              <a:rPr lang="fa-IR" dirty="0"/>
              <a:t>اگر انتظار درآمد کمتر از 666.20 یورو وجود داشته باشد، </a:t>
            </a:r>
            <a:r>
              <a:rPr lang="fa-IR" dirty="0" err="1"/>
              <a:t>کارآفرین</a:t>
            </a:r>
            <a:r>
              <a:rPr lang="fa-IR" dirty="0"/>
              <a:t> می تواند از امنیت اجتماعی انصراف دهد، گرچه مزایا کاهش خواهد یافت.</a:t>
            </a:r>
            <a:endParaRPr lang="en-US" dirty="0"/>
          </a:p>
          <a:p>
            <a:pPr rtl="1"/>
            <a:r>
              <a:rPr lang="fa-IR" dirty="0"/>
              <a:t>این هزینه 25درصدی </a:t>
            </a:r>
            <a:r>
              <a:rPr lang="fa-IR" dirty="0" err="1"/>
              <a:t>قریبا</a:t>
            </a:r>
            <a:r>
              <a:rPr lang="fa-IR" dirty="0"/>
              <a:t> به طور مساوی بین کارمند و کارفرما تقسیم شده است (حدود 12.5٪ سهم هر کدام). اما از آنجا که </a:t>
            </a:r>
            <a:r>
              <a:rPr lang="fa-IR" dirty="0" err="1"/>
              <a:t>کارآفرین</a:t>
            </a:r>
            <a:r>
              <a:rPr lang="fa-IR" dirty="0"/>
              <a:t> به عنوان یک کارمند و کارفرما در نظر گرفته می شود، 25٪ پرداخت می کند.</a:t>
            </a: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38" name="Google Shape;23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633" y="1154134"/>
            <a:ext cx="7489840" cy="588538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a-IR" dirty="0" smtClean="0"/>
              <a:t>امروز</a:t>
            </a:r>
            <a:endParaRPr dirty="0"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 rtl="1"/>
            <a:r>
              <a:rPr lang="fa-IR" dirty="0"/>
              <a:t>رویه های اداری</a:t>
            </a:r>
            <a:endParaRPr lang="en-US" dirty="0"/>
          </a:p>
          <a:p>
            <a:pPr lvl="0" algn="just" rtl="1"/>
            <a:r>
              <a:rPr lang="fa-IR" dirty="0"/>
              <a:t>مالیات ها</a:t>
            </a:r>
            <a:endParaRPr lang="en-US" dirty="0"/>
          </a:p>
          <a:p>
            <a:pPr algn="just" rtl="1"/>
            <a:r>
              <a:rPr lang="fa-IR" dirty="0"/>
              <a:t>الف) </a:t>
            </a:r>
            <a:r>
              <a:rPr lang="en-US" dirty="0"/>
              <a:t>VAT/</a:t>
            </a:r>
            <a:r>
              <a:rPr lang="en-US" dirty="0" err="1"/>
              <a:t>TVa</a:t>
            </a:r>
            <a:endParaRPr lang="en-US" dirty="0"/>
          </a:p>
          <a:p>
            <a:pPr algn="just" rtl="1"/>
            <a:r>
              <a:rPr lang="fa-IR" dirty="0"/>
              <a:t>ب) مالیات بر درآمد</a:t>
            </a:r>
            <a:endParaRPr lang="en-US" dirty="0"/>
          </a:p>
          <a:p>
            <a:pPr lvl="0" algn="just" rtl="1"/>
            <a:r>
              <a:rPr lang="fa-IR" dirty="0"/>
              <a:t>امنیت اجتماعی</a:t>
            </a:r>
            <a:endParaRPr lang="en-US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fa-IR" b="1" dirty="0"/>
              <a:t>امنیت اجتماعی</a:t>
            </a:r>
            <a:endParaRPr lang="en-US" dirty="0"/>
          </a:p>
        </p:txBody>
      </p:sp>
      <p:sp>
        <p:nvSpPr>
          <p:cNvPr id="244" name="Google Shape;244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1"/>
            <a:r>
              <a:rPr lang="fa-IR" dirty="0"/>
              <a:t>این 25٪ شامل موارد زیر می باشد:</a:t>
            </a:r>
            <a:endParaRPr lang="en-US" dirty="0"/>
          </a:p>
          <a:p>
            <a:pPr rtl="1"/>
            <a:r>
              <a:rPr lang="fa-IR" dirty="0"/>
              <a:t>• بیماری: 6.1٪ (3.05٪ توسط کارمند و 3.05٪ توسط کارفرما پرداخت می شود)</a:t>
            </a:r>
            <a:endParaRPr lang="en-US" dirty="0"/>
          </a:p>
          <a:p>
            <a:pPr rtl="1"/>
            <a:r>
              <a:rPr lang="fa-IR" dirty="0"/>
              <a:t>• بازنشستگی: 16٪ (8٪ توسط کارمند و 8٪ توسط کارفرما)</a:t>
            </a:r>
            <a:endParaRPr lang="en-US" dirty="0"/>
          </a:p>
          <a:p>
            <a:pPr rtl="1"/>
            <a:r>
              <a:rPr lang="fa-IR" dirty="0"/>
              <a:t>• بیمه </a:t>
            </a:r>
            <a:r>
              <a:rPr lang="fa-IR" dirty="0" err="1"/>
              <a:t>تکفیلی</a:t>
            </a:r>
            <a:r>
              <a:rPr lang="fa-IR" dirty="0"/>
              <a:t>: 1.4٪ (توسط کارمند)</a:t>
            </a:r>
            <a:endParaRPr lang="en-US" dirty="0"/>
          </a:p>
          <a:p>
            <a:pPr rtl="1"/>
            <a:r>
              <a:rPr lang="fa-IR" dirty="0"/>
              <a:t>• بیمه حوادث: 1.10٪ (توسط کارفرما)</a:t>
            </a:r>
            <a:endParaRPr lang="en-US" dirty="0"/>
          </a:p>
          <a:p>
            <a:pPr rtl="1"/>
            <a:r>
              <a:rPr lang="fa-IR" dirty="0"/>
              <a:t>• بهداشت حرفه ای: 0.11٪ (توسط کارفرما)</a:t>
            </a:r>
            <a:endParaRPr lang="en-US" dirty="0"/>
          </a:p>
          <a:p>
            <a:pPr rtl="1"/>
            <a:r>
              <a:rPr lang="fa-IR" dirty="0"/>
              <a:t>• صندوق بیمه </a:t>
            </a:r>
            <a:r>
              <a:rPr lang="fa-IR" dirty="0" err="1"/>
              <a:t>کارفرمایان</a:t>
            </a:r>
            <a:r>
              <a:rPr lang="fa-IR" dirty="0"/>
              <a:t>: 0.51٪ -3.04٪ (توسط کارفرما، اما برای بخش مالکیت فردی و </a:t>
            </a:r>
            <a:r>
              <a:rPr lang="fa-IR" dirty="0" err="1"/>
              <a:t>مشارکتی</a:t>
            </a:r>
            <a:endParaRPr lang="en-US" dirty="0"/>
          </a:p>
          <a:p>
            <a:pPr rtl="1"/>
            <a:r>
              <a:rPr lang="fa-IR" dirty="0"/>
              <a:t> اختیاری است)</a:t>
            </a:r>
            <a:endParaRPr lang="en-US"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45" name="Google Shape;24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558" y="3181562"/>
            <a:ext cx="2454347" cy="1881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4131031" y="399282"/>
            <a:ext cx="458651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r>
              <a:rPr lang="fa-IR" sz="2800" dirty="0">
                <a:cs typeface="B Nazanin" panose="00000400000000000000" pitchFamily="2" charset="-78"/>
              </a:rPr>
              <a:t>مراحل اداری برای شروع کسب و کار</a:t>
            </a:r>
            <a:endParaRPr lang="en-US" sz="2800" dirty="0">
              <a:cs typeface="B Nazanin" panose="00000400000000000000" pitchFamily="2" charset="-78"/>
            </a:endParaRPr>
          </a:p>
          <a:p>
            <a:pPr algn="ctr" rtl="1"/>
            <a:r>
              <a:rPr lang="fa-IR" sz="2800" dirty="0">
                <a:cs typeface="B Nazanin" panose="00000400000000000000" pitchFamily="2" charset="-78"/>
              </a:rPr>
              <a:t>زمانی که اقامت گرفتید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838200" y="1262742"/>
            <a:ext cx="10515600" cy="124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1"/>
            <a:r>
              <a:rPr lang="fa-IR" b="1" dirty="0"/>
              <a:t>1-درخواست مجوز کسب و کار</a:t>
            </a:r>
            <a:endParaRPr lang="en-US"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838200" y="227451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dirty="0"/>
          </a:p>
          <a:p>
            <a:pPr lvl="0" rtl="1"/>
            <a:r>
              <a:rPr lang="fa-IR" sz="2000" dirty="0"/>
              <a:t>الزامات کلی: اقامت، یکپارچگی حرفه ای، صلاحیت حرفه ای، و محل ثابت</a:t>
            </a:r>
            <a:endParaRPr lang="en-US" sz="2000" dirty="0"/>
          </a:p>
          <a:p>
            <a:pPr lvl="0" rtl="1"/>
            <a:r>
              <a:rPr lang="fa-IR" sz="2000" dirty="0"/>
              <a:t>تمامی الزامات برای  شغل تان را در </a:t>
            </a:r>
            <a:r>
              <a:rPr lang="en-US" sz="2000" dirty="0"/>
              <a:t>Guichet.lu</a:t>
            </a:r>
            <a:r>
              <a:rPr lang="fa-IR" sz="2000" dirty="0"/>
              <a:t> مشاهده کنید</a:t>
            </a:r>
            <a:endParaRPr lang="en-US" sz="2000" dirty="0"/>
          </a:p>
          <a:p>
            <a:pPr rtl="1"/>
            <a:r>
              <a:rPr lang="fa-IR" sz="2000" dirty="0"/>
              <a:t>برای </a:t>
            </a:r>
            <a:r>
              <a:rPr lang="fa-IR" sz="2000" dirty="0" err="1"/>
              <a:t>منسوجات</a:t>
            </a:r>
            <a:r>
              <a:rPr lang="fa-IR" sz="2000" dirty="0"/>
              <a:t>، واردات / صادرات و کافه ها / رستوران ها</a:t>
            </a:r>
            <a:endParaRPr lang="en-US" sz="2000" dirty="0"/>
          </a:p>
          <a:p>
            <a:pPr lvl="0" rtl="1"/>
            <a:r>
              <a:rPr lang="fa-IR" sz="2000" dirty="0"/>
              <a:t>نیاز به اقامت در لوکزامبورگ وجود دارد</a:t>
            </a:r>
            <a:endParaRPr lang="en-US" sz="2000" dirty="0"/>
          </a:p>
          <a:p>
            <a:pPr lvl="0" rtl="1"/>
            <a:r>
              <a:rPr lang="fa-IR" sz="2000" dirty="0"/>
              <a:t>برای کافه ها و رستوران ها، نیاز به دوره </a:t>
            </a:r>
            <a:r>
              <a:rPr lang="en-US" sz="2000" dirty="0"/>
              <a:t>HORECA course</a:t>
            </a:r>
            <a:r>
              <a:rPr lang="fa-IR" sz="2000" dirty="0"/>
              <a:t> (به زبان فرانسوی) وجود دارد</a:t>
            </a:r>
            <a:endParaRPr lang="en-US" sz="2000" dirty="0"/>
          </a:p>
          <a:p>
            <a:pPr lvl="0" rtl="1"/>
            <a:r>
              <a:rPr lang="fa-IR" sz="2000" dirty="0"/>
              <a:t>صنایع حرفه ای یا صنعتگران ماهر به تجربه، تمرین، یا تحصیلات نیاز دارند.</a:t>
            </a:r>
            <a:endParaRPr lang="en-US" sz="2000" dirty="0"/>
          </a:p>
          <a:p>
            <a:pPr marL="457200" lvl="0" indent="-330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rtl="1"/>
            <a:r>
              <a:rPr lang="fa-IR" sz="2000" dirty="0"/>
              <a:t>به منظور ترجمه بهتر از </a:t>
            </a:r>
            <a:r>
              <a:rPr lang="en-US" sz="2000" dirty="0" err="1"/>
              <a:t>Readlang</a:t>
            </a:r>
            <a:r>
              <a:rPr lang="fa-IR" sz="2000" dirty="0"/>
              <a:t> استفاده کنید</a:t>
            </a:r>
            <a:endParaRPr lang="en-US" sz="20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i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i="1" dirty="0"/>
          </a:p>
          <a:p>
            <a:pPr rtl="1"/>
            <a:r>
              <a:rPr lang="fa-IR" sz="2000" dirty="0"/>
              <a:t>برای دریافت کمک بیشتر می توانید به </a:t>
            </a:r>
            <a:r>
              <a:rPr lang="en-US" sz="2000" dirty="0"/>
              <a:t>House of Entrepreneurship, General Directorate for SMEs and Entrepreneurship</a:t>
            </a:r>
            <a:r>
              <a:rPr lang="fa-IR" sz="2000" dirty="0"/>
              <a:t> مراجعه نمایید.</a:t>
            </a:r>
            <a:endParaRPr lang="en-US" sz="2000" dirty="0"/>
          </a:p>
          <a:p>
            <a:pPr marL="228600" lvl="0" indent="-1841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700"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/>
        </p:nvSpPr>
        <p:spPr>
          <a:xfrm>
            <a:off x="4380413" y="366031"/>
            <a:ext cx="458651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مراحل شروع کسب و کار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68061" y="61168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fa-IR" b="1" dirty="0"/>
              <a:t>2-انتخاب فرم </a:t>
            </a:r>
            <a:r>
              <a:rPr lang="fa-IR" b="1" dirty="0" smtClean="0"/>
              <a:t>قانونی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18" name="Google Shape;118;p16"/>
          <p:cNvSpPr txBox="1"/>
          <p:nvPr/>
        </p:nvSpPr>
        <p:spPr>
          <a:xfrm>
            <a:off x="1346662" y="5938747"/>
            <a:ext cx="1037833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 rtl="1"/>
            <a:r>
              <a:rPr lang="fa-IR" sz="1800" dirty="0">
                <a:cs typeface="B Nazanin" panose="00000400000000000000" pitchFamily="2" charset="-78"/>
              </a:rPr>
              <a:t>برای دریافت کمک بیشتر می توانید به </a:t>
            </a:r>
            <a:r>
              <a:rPr lang="en-US" sz="1800" dirty="0">
                <a:cs typeface="B Nazanin" panose="00000400000000000000" pitchFamily="2" charset="-78"/>
              </a:rPr>
              <a:t>House of Entrepreneurship, General Directorate for SMEs and Entrepreneurship</a:t>
            </a:r>
            <a:r>
              <a:rPr lang="fa-IR" sz="1800" dirty="0">
                <a:cs typeface="B Nazanin" panose="00000400000000000000" pitchFamily="2" charset="-78"/>
              </a:rPr>
              <a:t> مراجعه نمایید.</a:t>
            </a:r>
            <a:endParaRPr lang="en-US" sz="1800" dirty="0">
              <a:cs typeface="B Nazanin" panose="00000400000000000000" pitchFamily="2" charset="-7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31583"/>
              </p:ext>
            </p:extLst>
          </p:nvPr>
        </p:nvGraphicFramePr>
        <p:xfrm>
          <a:off x="2885440" y="1443058"/>
          <a:ext cx="5725160" cy="4109086"/>
        </p:xfrm>
        <a:graphic>
          <a:graphicData uri="http://schemas.openxmlformats.org/drawingml/2006/table">
            <a:tbl>
              <a:tblPr rtl="1" firstRow="1" firstCol="1" bandRow="1">
                <a:tableStyleId>{DD33966E-4127-4556-A06C-79A8AA0BDD46}</a:tableStyleId>
              </a:tblPr>
              <a:tblGrid>
                <a:gridCol w="1144905"/>
                <a:gridCol w="1144905"/>
                <a:gridCol w="1144905"/>
                <a:gridCol w="1144905"/>
                <a:gridCol w="1145540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مالکیت فردی و مشارکتی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شرکت با مسئولیت محدود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شرکت با مسئولیت محدود اختصاری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بدون سود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اسناد مشروط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سند محضری (1250 یورو)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آزاد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آزاد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هزینه سرمایه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حداقلی وجود ندارد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حداقل 12000 یورو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حداقل 1 یورو و حداکثر 12000 یورو (5% سود سالانه</a:t>
                      </a:r>
                      <a:r>
                        <a:rPr lang="fa-IR" sz="1100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کنار گذاشته می شود تا زمانی که سرمایه به 12000 یورو برسد.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حداقلی وجود ندارد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شخصیت حقوقی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شخصیت حقوقی وجود ندارد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شخصیت حقوقی</a:t>
                      </a:r>
                      <a:r>
                        <a:rPr lang="fa-IR" sz="110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(حقوق و تعهدات ویژه در قانون تجاری و مالیاتی)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مسئولیت مالی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کارآفرین مسئول تمام بدهی های تجاری است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مسئولیت به مقدار دارایی در املاک شرکت یا انجمن محدود می شود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955465" y="304275"/>
            <a:ext cx="10515600" cy="114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fa-IR" sz="4000" b="1" dirty="0"/>
              <a:t>2-انتخاب فرم قانونی</a:t>
            </a:r>
            <a:endParaRPr lang="en-US" sz="40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830761" y="934037"/>
            <a:ext cx="10515600" cy="265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1"/>
            <a:r>
              <a:rPr lang="fa-IR" dirty="0"/>
              <a:t>مالکیت فردی و </a:t>
            </a:r>
            <a:r>
              <a:rPr lang="fa-IR" dirty="0" err="1"/>
              <a:t>مشارکتی</a:t>
            </a:r>
            <a:endParaRPr lang="en-US" dirty="0"/>
          </a:p>
          <a:p>
            <a:pPr rtl="1"/>
            <a:r>
              <a:rPr lang="fa-IR" dirty="0"/>
              <a:t>اموال فردی= اموال تجاری</a:t>
            </a:r>
            <a:endParaRPr lang="en-US" dirty="0"/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</p:txBody>
      </p:sp>
      <p:sp>
        <p:nvSpPr>
          <p:cNvPr id="127" name="Google Shape;127;p17"/>
          <p:cNvSpPr txBox="1"/>
          <p:nvPr/>
        </p:nvSpPr>
        <p:spPr>
          <a:xfrm>
            <a:off x="3714791" y="1999620"/>
            <a:ext cx="4996948" cy="923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a-IR" sz="1800" b="1" dirty="0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آپارتمان 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		</a:t>
            </a:r>
            <a:r>
              <a:rPr lang="fa-IR" sz="1800" b="1" dirty="0" smtClean="0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کامیون</a:t>
            </a:r>
            <a:endParaRPr dirty="0">
              <a:cs typeface="B Nazanin" panose="00000400000000000000" pitchFamily="2" charset="-78"/>
            </a:endParaRPr>
          </a:p>
          <a:p>
            <a:pPr lvl="0"/>
            <a:r>
              <a:rPr lang="fa-IR" sz="1800" b="1" dirty="0" err="1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مبلمان</a:t>
            </a:r>
            <a:r>
              <a:rPr lang="fa-IR" sz="1800" b="1" dirty="0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 آپارتمان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	</a:t>
            </a:r>
            <a:r>
              <a:rPr lang="fa-IR" sz="1800" b="1" dirty="0" smtClean="0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اجاق گاز رستوران</a:t>
            </a:r>
            <a:endParaRPr dirty="0">
              <a:cs typeface="B Nazanin" panose="00000400000000000000" pitchFamily="2" charset="-78"/>
            </a:endParaRPr>
          </a:p>
          <a:p>
            <a:pPr lvl="0"/>
            <a:r>
              <a:rPr lang="fa-IR" sz="1800" b="1" dirty="0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پس انداز بانک شخصی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	</a:t>
            </a:r>
            <a:r>
              <a:rPr lang="fa-IR" sz="1800" b="1" dirty="0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 </a:t>
            </a:r>
            <a:r>
              <a:rPr lang="fa-IR" sz="1800" b="1" dirty="0" err="1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مبلمان</a:t>
            </a:r>
            <a:r>
              <a:rPr lang="fa-IR" sz="1800" b="1" dirty="0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 رستوران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3895848" y="3095032"/>
            <a:ext cx="55473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SARL, SARL-S, ASBL, and SIS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1258841" y="3567864"/>
            <a:ext cx="965943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/>
            <a:r>
              <a:rPr lang="fa-IR" sz="3200" dirty="0">
                <a:cs typeface="B Nazanin" panose="00000400000000000000" pitchFamily="2" charset="-78"/>
              </a:rPr>
              <a:t>اموال فردی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≠ </a:t>
            </a:r>
            <a:r>
              <a:rPr lang="fa-IR" sz="3200" dirty="0">
                <a:cs typeface="B Nazanin" panose="00000400000000000000" pitchFamily="2" charset="-78"/>
              </a:rPr>
              <a:t>اموال تجاری</a:t>
            </a:r>
            <a:endParaRPr dirty="0">
              <a:cs typeface="B Nazanin" panose="00000400000000000000" pitchFamily="2" charset="-7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3419014" y="4232941"/>
            <a:ext cx="2381646" cy="923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fa-IR" sz="1800" b="1" dirty="0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آپارتمان</a:t>
            </a:r>
            <a:endParaRPr dirty="0">
              <a:cs typeface="B Nazanin" panose="00000400000000000000" pitchFamily="2" charset="-78"/>
            </a:endParaRPr>
          </a:p>
          <a:p>
            <a:pPr lvl="0" algn="r"/>
            <a:r>
              <a:rPr lang="fa-IR" sz="1800" b="1" dirty="0" err="1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مبلمان</a:t>
            </a:r>
            <a:r>
              <a:rPr lang="fa-IR" sz="1800" b="1" dirty="0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 آپارتمان </a:t>
            </a:r>
            <a:endParaRPr lang="en-US" sz="1800" b="1" dirty="0" smtClean="0">
              <a:solidFill>
                <a:schemeClr val="lt1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  <a:p>
            <a:pPr lvl="0" algn="r"/>
            <a:r>
              <a:rPr lang="fa-IR" sz="1800" b="1" dirty="0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پس انداز بانک شخصی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6512524" y="4235953"/>
            <a:ext cx="2199215" cy="923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 rtl="1"/>
            <a:r>
              <a:rPr lang="fa-IR" sz="1800" b="1" dirty="0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کامیون</a:t>
            </a:r>
            <a:endParaRPr dirty="0">
              <a:cs typeface="B Nazanin" panose="00000400000000000000" pitchFamily="2" charset="-78"/>
            </a:endParaRPr>
          </a:p>
          <a:p>
            <a:pPr lvl="0" algn="r" rtl="1"/>
            <a:r>
              <a:rPr lang="fa-IR" sz="1800" b="1" dirty="0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اجاق گاز رستوران</a:t>
            </a:r>
            <a:endParaRPr lang="fa-IR" sz="18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1800" b="1" dirty="0" err="1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مبلمان</a:t>
            </a:r>
            <a:r>
              <a:rPr lang="fa-IR" sz="1800" b="1" dirty="0">
                <a:solidFill>
                  <a:schemeClr val="lt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 رستوران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2555665" y="6051664"/>
            <a:ext cx="7315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 rtl="1"/>
            <a:r>
              <a:rPr lang="fa-IR" sz="1800" dirty="0">
                <a:cs typeface="B Nazanin" panose="00000400000000000000" pitchFamily="2" charset="-78"/>
              </a:rPr>
              <a:t>با </a:t>
            </a:r>
            <a:r>
              <a:rPr lang="en-US" sz="1800" dirty="0">
                <a:cs typeface="B Nazanin" panose="00000400000000000000" pitchFamily="2" charset="-78"/>
              </a:rPr>
              <a:t>SARL</a:t>
            </a:r>
            <a:r>
              <a:rPr lang="fa-IR" sz="1800" dirty="0">
                <a:cs typeface="B Nazanin" panose="00000400000000000000" pitchFamily="2" charset="-78"/>
              </a:rPr>
              <a:t>، </a:t>
            </a:r>
            <a:r>
              <a:rPr lang="en-US" sz="1800" dirty="0">
                <a:cs typeface="B Nazanin" panose="00000400000000000000" pitchFamily="2" charset="-78"/>
              </a:rPr>
              <a:t>SARL-S</a:t>
            </a:r>
            <a:r>
              <a:rPr lang="fa-IR" sz="1800" dirty="0">
                <a:cs typeface="B Nazanin" panose="00000400000000000000" pitchFamily="2" charset="-78"/>
              </a:rPr>
              <a:t>، </a:t>
            </a:r>
            <a:r>
              <a:rPr lang="en-US" sz="1800" dirty="0">
                <a:cs typeface="B Nazanin" panose="00000400000000000000" pitchFamily="2" charset="-78"/>
              </a:rPr>
              <a:t>ASBL</a:t>
            </a:r>
            <a:r>
              <a:rPr lang="fa-IR" sz="1800" dirty="0">
                <a:cs typeface="B Nazanin" panose="00000400000000000000" pitchFamily="2" charset="-78"/>
              </a:rPr>
              <a:t>، و </a:t>
            </a:r>
            <a:r>
              <a:rPr lang="en-US" sz="1800" dirty="0">
                <a:cs typeface="B Nazanin" panose="00000400000000000000" pitchFamily="2" charset="-78"/>
              </a:rPr>
              <a:t>SIS</a:t>
            </a:r>
            <a:r>
              <a:rPr lang="fa-IR" sz="1800" dirty="0">
                <a:cs typeface="B Nazanin" panose="00000400000000000000" pitchFamily="2" charset="-78"/>
              </a:rPr>
              <a:t>، شما تنها در معرض خطر از دست دادن مالکیت کسب و کار یا مشارکت هستید </a:t>
            </a:r>
            <a:endParaRPr lang="en-US" sz="18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/>
        </p:nvSpPr>
        <p:spPr>
          <a:xfrm>
            <a:off x="3889612" y="522514"/>
            <a:ext cx="37449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 rtl="1"/>
            <a:r>
              <a:rPr lang="fa-IR" sz="3200" dirty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مراحل شروع کسب و کار</a:t>
            </a:r>
            <a:endParaRPr lang="fa-IR" sz="3200" dirty="0">
              <a:cs typeface="B Nazanin" panose="00000400000000000000" pitchFamily="2" charset="-78"/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757794" y="1168845"/>
            <a:ext cx="10515600" cy="568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1"/>
            <a:r>
              <a:rPr lang="fa-IR" sz="2000" dirty="0" smtClean="0"/>
              <a:t>3-ثبت </a:t>
            </a:r>
            <a:r>
              <a:rPr lang="fa-IR" sz="2000" dirty="0"/>
              <a:t>نام در تجارت و ثبت شرکت</a:t>
            </a:r>
            <a:endParaRPr lang="en-US" sz="2000" dirty="0"/>
          </a:p>
          <a:p>
            <a:pPr lvl="0" rtl="1"/>
            <a:r>
              <a:rPr lang="fa-IR" sz="2000" dirty="0"/>
              <a:t>در دسترس بودن نام شرکت و ثبت نام را با </a:t>
            </a:r>
            <a:r>
              <a:rPr lang="fa-IR" sz="2000" dirty="0" err="1"/>
              <a:t>لوکتراست</a:t>
            </a:r>
            <a:r>
              <a:rPr lang="fa-IR" sz="2000" dirty="0"/>
              <a:t> یا شخصا بررسی کنید</a:t>
            </a:r>
            <a:endParaRPr lang="en-US" sz="2000" dirty="0"/>
          </a:p>
          <a:p>
            <a:pPr lvl="0" rtl="1"/>
            <a:r>
              <a:rPr lang="fa-IR" sz="2000" dirty="0"/>
              <a:t>برای </a:t>
            </a:r>
            <a:r>
              <a:rPr lang="en-US" sz="2000" dirty="0"/>
              <a:t>SARL</a:t>
            </a:r>
            <a:r>
              <a:rPr lang="fa-IR" sz="2000" dirty="0"/>
              <a:t>، یک سند محضری نیز باید ایجاد و ارائه شود</a:t>
            </a:r>
            <a:endParaRPr lang="en-US" sz="2000" dirty="0"/>
          </a:p>
          <a:p>
            <a:pPr rtl="1"/>
            <a:r>
              <a:rPr lang="fa-IR" sz="2000" dirty="0"/>
              <a:t>4- ثبت نام برای امنیت اجتماعی در مرکز امنیت اجتماعی مشترک (</a:t>
            </a:r>
            <a:r>
              <a:rPr lang="en-US" sz="2000" dirty="0"/>
              <a:t>CCSS</a:t>
            </a:r>
            <a:r>
              <a:rPr lang="fa-IR" sz="2000" dirty="0"/>
              <a:t>)</a:t>
            </a:r>
            <a:endParaRPr lang="en-US" sz="2000" dirty="0"/>
          </a:p>
          <a:p>
            <a:pPr lvl="0" rtl="1"/>
            <a:r>
              <a:rPr lang="fa-IR" sz="2000" dirty="0"/>
              <a:t>بر اساس درآمد مشمول مالیات (حدود 25٪، با </a:t>
            </a:r>
            <a:r>
              <a:rPr lang="fa-IR" sz="2000" dirty="0" err="1"/>
              <a:t>استثناعات</a:t>
            </a:r>
            <a:r>
              <a:rPr lang="fa-IR" sz="2000" dirty="0"/>
              <a:t> ممکن)</a:t>
            </a:r>
            <a:endParaRPr lang="en-US" sz="2000" dirty="0"/>
          </a:p>
          <a:p>
            <a:pPr lvl="0" rtl="1"/>
            <a:r>
              <a:rPr lang="fa-IR" sz="2000" dirty="0"/>
              <a:t>اگر مبلغ درآمد کل کمتر از 666.20 یورو در هر ماه باشد، هیچ پرداختی لازم نیست</a:t>
            </a:r>
            <a:endParaRPr lang="en-US" sz="2000" dirty="0"/>
          </a:p>
          <a:p>
            <a:r>
              <a:rPr lang="fa-IR" sz="2000" dirty="0"/>
              <a:t>برای اطلاعات بیشتر، اینجا کلیک کنید</a:t>
            </a:r>
            <a:endParaRPr sz="2000" dirty="0"/>
          </a:p>
          <a:p>
            <a:pPr rtl="1"/>
            <a:r>
              <a:rPr lang="fa-IR" sz="2000" dirty="0"/>
              <a:t>5-ثبت نام برای مالیات بر ارزش افزوده (</a:t>
            </a:r>
            <a:r>
              <a:rPr lang="en-US" sz="2000" dirty="0"/>
              <a:t>VAT</a:t>
            </a:r>
            <a:r>
              <a:rPr lang="fa-IR" sz="2000" dirty="0"/>
              <a:t>)</a:t>
            </a:r>
            <a:endParaRPr lang="en-US" sz="2000" dirty="0"/>
          </a:p>
          <a:p>
            <a:pPr lvl="0" rtl="1"/>
            <a:r>
              <a:rPr lang="fa-IR" sz="2000" dirty="0"/>
              <a:t>اگر مبلغ کل درآمد سالانه کمتر از 30،000 یورو باشد، هیچ پرداختی لازم نیست</a:t>
            </a:r>
            <a:endParaRPr lang="en-US" sz="2000" dirty="0"/>
          </a:p>
          <a:p>
            <a:pPr lvl="0" rtl="1"/>
            <a:r>
              <a:rPr lang="fa-IR" sz="2000" dirty="0"/>
              <a:t>کد پستی یا حساب بانکی برای ثبت نام در </a:t>
            </a:r>
            <a:r>
              <a:rPr lang="en-US" sz="2000" dirty="0"/>
              <a:t>VAT </a:t>
            </a:r>
            <a:r>
              <a:rPr lang="fa-IR" sz="2000" dirty="0"/>
              <a:t>لازم است</a:t>
            </a:r>
            <a:endParaRPr lang="en-US" sz="2000" dirty="0"/>
          </a:p>
          <a:p>
            <a:pPr lvl="0" rtl="1"/>
            <a:r>
              <a:rPr lang="fa-IR" sz="2000" dirty="0"/>
              <a:t>برای اطلاعات بیشتر، اینجا کلیک کنید.</a:t>
            </a:r>
            <a:endParaRPr lang="en-US" sz="2000" dirty="0"/>
          </a:p>
          <a:p>
            <a:pPr marL="228600" lvl="0" indent="-8762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000" dirty="0"/>
          </a:p>
          <a:p>
            <a:pPr marL="228600" lvl="0" indent="-8762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000" dirty="0"/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773" y="3606497"/>
            <a:ext cx="3115003" cy="207666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838200" y="11235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fa-IR" b="1" dirty="0"/>
              <a:t>شروع کسب و کار و </a:t>
            </a:r>
            <a:r>
              <a:rPr lang="en-US" b="1" dirty="0"/>
              <a:t>RMG/</a:t>
            </a:r>
            <a:r>
              <a:rPr lang="en-US" b="1" dirty="0" err="1"/>
              <a:t>Revis</a:t>
            </a:r>
            <a:endParaRPr dirty="0"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840921" y="2158409"/>
            <a:ext cx="10515600" cy="469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ctr" rtl="1">
              <a:buNone/>
            </a:pPr>
            <a:r>
              <a:rPr lang="fa-IR" sz="4800" dirty="0"/>
              <a:t>6 الی 12 ماه پشتیبانی</a:t>
            </a:r>
            <a:endParaRPr lang="en-US" sz="4800" dirty="0"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5171" y="3369620"/>
            <a:ext cx="4563797" cy="303117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 descr="Image result for middle 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046" y="2548414"/>
            <a:ext cx="4864166" cy="345186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1"/>
            <a:r>
              <a:rPr lang="fa-IR" b="1" dirty="0"/>
              <a:t>مالیات بر ارزش افزوده (</a:t>
            </a:r>
            <a:r>
              <a:rPr lang="en-US" b="1" dirty="0"/>
              <a:t>VAT</a:t>
            </a:r>
            <a:r>
              <a:rPr lang="fa-IR" b="1" dirty="0"/>
              <a:t>)</a:t>
            </a:r>
            <a:endParaRPr lang="en-US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838200" y="1126940"/>
            <a:ext cx="10515600" cy="541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rtl="1"/>
            <a:r>
              <a:rPr lang="fa-IR" sz="1400" dirty="0"/>
              <a:t>مالیات فروش غیر مستقیم که توسط مشتری به دولت پرداخت می شود (شما در تصویر زیر نفر وسطی هستید)</a:t>
            </a:r>
            <a:endParaRPr lang="en-US" sz="14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400" dirty="0"/>
          </a:p>
          <a:p>
            <a:pPr lvl="0" rtl="1"/>
            <a:r>
              <a:rPr lang="fa-IR" sz="1400" dirty="0"/>
              <a:t>مالیات بر ارزش اضافه (</a:t>
            </a:r>
            <a:r>
              <a:rPr lang="en-US" sz="1400" dirty="0"/>
              <a:t>VAT</a:t>
            </a:r>
            <a:r>
              <a:rPr lang="fa-IR" sz="1400" dirty="0"/>
              <a:t>)- مالیات بر ارزش افزوده (</a:t>
            </a:r>
            <a:r>
              <a:rPr lang="en-US" sz="1400" dirty="0"/>
              <a:t>TVA</a:t>
            </a:r>
            <a:r>
              <a:rPr lang="fa-IR" sz="1400" dirty="0"/>
              <a:t>)</a:t>
            </a:r>
            <a:endParaRPr lang="en-US" sz="14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400" dirty="0"/>
          </a:p>
          <a:p>
            <a:pPr lvl="0" rtl="1"/>
            <a:r>
              <a:rPr lang="fa-IR" sz="1400" dirty="0"/>
              <a:t>نرخ این مالیات در لوکزامبورگ معمولا 17 درصد است، به </a:t>
            </a:r>
            <a:r>
              <a:rPr lang="fa-IR" sz="1400" dirty="0" err="1"/>
              <a:t>استثناء</a:t>
            </a:r>
            <a:r>
              <a:rPr lang="fa-IR" sz="1400" dirty="0"/>
              <a:t> موارد زیر:</a:t>
            </a:r>
            <a:endParaRPr lang="en-US" sz="1400" dirty="0"/>
          </a:p>
          <a:p>
            <a:pPr rtl="1"/>
            <a:r>
              <a:rPr lang="fa-IR" sz="1400" dirty="0"/>
              <a:t>3 درصد برای:</a:t>
            </a:r>
            <a:endParaRPr lang="en-US" sz="1400" dirty="0"/>
          </a:p>
          <a:p>
            <a:pPr lvl="0" rtl="1"/>
            <a:r>
              <a:rPr lang="fa-IR" sz="1400" dirty="0"/>
              <a:t>محصولات غذایی به جز الکل و غذا حیوانات</a:t>
            </a:r>
            <a:endParaRPr lang="en-US" sz="1400" dirty="0"/>
          </a:p>
          <a:p>
            <a:pPr lvl="0" rtl="1"/>
            <a:r>
              <a:rPr lang="fa-IR" sz="1400" dirty="0"/>
              <a:t>نوع خاصی از کتاب ها</a:t>
            </a:r>
            <a:endParaRPr lang="en-US" sz="1400" dirty="0"/>
          </a:p>
          <a:p>
            <a:pPr lvl="0" rtl="1"/>
            <a:r>
              <a:rPr lang="fa-IR" sz="1400" dirty="0"/>
              <a:t>لباس و کفش برای نوزادان</a:t>
            </a:r>
            <a:endParaRPr lang="en-US" sz="1400" dirty="0"/>
          </a:p>
          <a:p>
            <a:pPr lvl="0" rtl="1"/>
            <a:r>
              <a:rPr lang="fa-IR" sz="1400" dirty="0"/>
              <a:t>محصولات دارویی</a:t>
            </a:r>
            <a:endParaRPr lang="en-US" sz="1400" dirty="0"/>
          </a:p>
          <a:p>
            <a:pPr rtl="1"/>
            <a:r>
              <a:rPr lang="fa-IR" sz="1400" dirty="0"/>
              <a:t>8 درصد برای:</a:t>
            </a:r>
            <a:endParaRPr lang="en-US" sz="1400" dirty="0"/>
          </a:p>
          <a:p>
            <a:pPr lvl="0" rtl="1"/>
            <a:r>
              <a:rPr lang="fa-IR" sz="1400" dirty="0"/>
              <a:t>چوب و الوار مورد استفاده برای </a:t>
            </a:r>
            <a:r>
              <a:rPr lang="fa-IR" sz="1400" dirty="0" err="1"/>
              <a:t>گرمایش</a:t>
            </a:r>
            <a:endParaRPr lang="en-US" sz="1400" dirty="0"/>
          </a:p>
          <a:p>
            <a:pPr lvl="0" rtl="1"/>
            <a:r>
              <a:rPr lang="fa-IR" sz="1400" dirty="0"/>
              <a:t>اصلاح مو</a:t>
            </a:r>
            <a:endParaRPr lang="en-US" sz="1400" dirty="0"/>
          </a:p>
          <a:p>
            <a:pPr lvl="0" rtl="1"/>
            <a:r>
              <a:rPr lang="fa-IR" sz="1400" dirty="0"/>
              <a:t>دوچرخه، کفش، چرم و تعمیرات لباس</a:t>
            </a:r>
            <a:endParaRPr lang="en-US" sz="1400" dirty="0"/>
          </a:p>
          <a:p>
            <a:pPr lvl="0" rtl="1"/>
            <a:r>
              <a:rPr lang="fa-IR" sz="1400" dirty="0"/>
              <a:t>انواع خاصی از گیاهان</a:t>
            </a:r>
            <a:endParaRPr lang="en-US" sz="1400" dirty="0"/>
          </a:p>
          <a:p>
            <a:pPr rtl="1"/>
            <a:r>
              <a:rPr lang="fa-IR" sz="1400" dirty="0"/>
              <a:t>14 درصد برای:</a:t>
            </a:r>
            <a:endParaRPr lang="en-US" sz="1400" dirty="0"/>
          </a:p>
          <a:p>
            <a:pPr lvl="0" rtl="1"/>
            <a:r>
              <a:rPr lang="fa-IR" sz="1400" dirty="0"/>
              <a:t>شراب با مقدار الکل کمتر از 14%، تبلیغات چاپ شده، مواد تمیز کننده و شوینده</a:t>
            </a:r>
            <a:endParaRPr lang="en-US" sz="1400" dirty="0"/>
          </a:p>
          <a:p>
            <a:pPr lvl="0" rtl="1"/>
            <a:r>
              <a:rPr lang="fa-IR" sz="1400" dirty="0"/>
              <a:t>استثنا: واردات / صادرات</a:t>
            </a:r>
            <a:endParaRPr lang="en-US" sz="1400" dirty="0"/>
          </a:p>
          <a:p>
            <a:pPr rtl="1"/>
            <a:r>
              <a:rPr lang="fa-IR" sz="1400" dirty="0"/>
              <a:t>نکته مهم: تمام رسید ها را نگه دارید و </a:t>
            </a:r>
            <a:r>
              <a:rPr lang="fa-IR" sz="1400" dirty="0" err="1"/>
              <a:t>انها</a:t>
            </a:r>
            <a:r>
              <a:rPr lang="fa-IR" sz="1400" dirty="0"/>
              <a:t> را به حسابدار خود بدهید تا آنها را محاسبه کند و اثبات نماید چقدر بدهکار هستید.</a:t>
            </a:r>
            <a:endParaRPr lang="en-US" sz="1400" dirty="0"/>
          </a:p>
          <a:p>
            <a:pPr marL="228600" lvl="0" indent="-1143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 i="1" dirty="0">
              <a:solidFill>
                <a:srgbClr val="C55A1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 dirty="0"/>
          </a:p>
          <a:p>
            <a:pPr marL="228600" lvl="0" indent="-1841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1400" dirty="0"/>
          </a:p>
          <a:p>
            <a:pPr marL="228600" lvl="0" indent="-1841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1400" dirty="0"/>
          </a:p>
          <a:p>
            <a:pPr marL="228600" lvl="0" indent="-1841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1400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1" descr="Image result for middle 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6537" y="3557269"/>
            <a:ext cx="3732107" cy="279908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1"/>
            <a:r>
              <a:rPr lang="fa-IR" b="1" dirty="0"/>
              <a:t>مالیات بر ارزش افزوده (</a:t>
            </a:r>
            <a:r>
              <a:rPr lang="en-US" b="1" dirty="0"/>
              <a:t>VAT</a:t>
            </a:r>
            <a:r>
              <a:rPr lang="fa-IR" b="1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651510" y="1509394"/>
            <a:ext cx="10888980" cy="484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2800"/>
              <a:buNone/>
            </a:pPr>
            <a:r>
              <a:rPr lang="fa-IR" dirty="0"/>
              <a:t>چگونه کار می کند؟</a:t>
            </a:r>
            <a:endParaRPr dirty="0"/>
          </a:p>
          <a:p>
            <a:pPr lvl="0" rtl="1"/>
            <a:r>
              <a:rPr lang="fa-IR" dirty="0"/>
              <a:t>شما </a:t>
            </a:r>
            <a:r>
              <a:rPr lang="en-US" dirty="0"/>
              <a:t>VAT</a:t>
            </a:r>
            <a:r>
              <a:rPr lang="fa-IR" dirty="0"/>
              <a:t> را به تامین </a:t>
            </a:r>
            <a:r>
              <a:rPr lang="fa-IR" dirty="0" err="1"/>
              <a:t>کنندگان</a:t>
            </a:r>
            <a:r>
              <a:rPr lang="fa-IR" dirty="0"/>
              <a:t> پرداخت می کنید</a:t>
            </a:r>
            <a:endParaRPr lang="en-US" dirty="0"/>
          </a:p>
          <a:p>
            <a:pPr lvl="0" rtl="1"/>
            <a:r>
              <a:rPr lang="fa-IR" dirty="0"/>
              <a:t>مشتریان </a:t>
            </a:r>
            <a:r>
              <a:rPr lang="en-US" dirty="0"/>
              <a:t>VAT</a:t>
            </a:r>
            <a:r>
              <a:rPr lang="fa-IR" dirty="0"/>
              <a:t> را به شما پرداخت می کنند.</a:t>
            </a:r>
            <a:endParaRPr lang="en-US" dirty="0"/>
          </a:p>
          <a:p>
            <a:r>
              <a:rPr lang="fa-IR" dirty="0"/>
              <a:t>شما </a:t>
            </a:r>
            <a:r>
              <a:rPr lang="fa-IR" dirty="0" err="1"/>
              <a:t>مابه</a:t>
            </a:r>
            <a:r>
              <a:rPr lang="fa-IR" dirty="0"/>
              <a:t> </a:t>
            </a:r>
            <a:r>
              <a:rPr lang="fa-IR" dirty="0" err="1"/>
              <a:t>التفاوت</a:t>
            </a:r>
            <a:r>
              <a:rPr lang="fa-IR" dirty="0"/>
              <a:t> </a:t>
            </a:r>
            <a:r>
              <a:rPr lang="en-US" dirty="0"/>
              <a:t>VAT</a:t>
            </a:r>
            <a:r>
              <a:rPr lang="fa-IR" dirty="0"/>
              <a:t> که دریافت کرده </a:t>
            </a:r>
            <a:r>
              <a:rPr lang="fa-IR" dirty="0" err="1"/>
              <a:t>اید</a:t>
            </a:r>
            <a:r>
              <a:rPr lang="fa-IR" dirty="0"/>
              <a:t> نسبت به مبلغی که به تامین کننده داده </a:t>
            </a:r>
            <a:r>
              <a:rPr lang="fa-IR" dirty="0" err="1"/>
              <a:t>اید</a:t>
            </a:r>
            <a:r>
              <a:rPr lang="fa-IR" dirty="0"/>
              <a:t> را به دولت پرداخت می نمایید</a:t>
            </a:r>
            <a:endParaRPr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1509</Words>
  <Application>Microsoft Office PowerPoint</Application>
  <PresentationFormat>Widescreen</PresentationFormat>
  <Paragraphs>208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 Nazanin</vt:lpstr>
      <vt:lpstr>Calibri</vt:lpstr>
      <vt:lpstr>Office Theme</vt:lpstr>
      <vt:lpstr>تمرین آستین بالا زدن</vt:lpstr>
      <vt:lpstr>امروز</vt:lpstr>
      <vt:lpstr>1-درخواست مجوز کسب و کار</vt:lpstr>
      <vt:lpstr>2-انتخاب فرم قانونی </vt:lpstr>
      <vt:lpstr>2-انتخاب فرم قانونی</vt:lpstr>
      <vt:lpstr>PowerPoint Presentation</vt:lpstr>
      <vt:lpstr>شروع کسب و کار و RMG/Revis</vt:lpstr>
      <vt:lpstr>مالیات بر ارزش افزوده (VAT)</vt:lpstr>
      <vt:lpstr>مالیات بر ارزش افزوده (VAT) </vt:lpstr>
      <vt:lpstr> مالیات بر ارزش افزوده (VAT) مثال: فروشگاه مبلمان </vt:lpstr>
      <vt:lpstr> مالیات بر ارزش افزوده (VAT) مثال: فروشگاه مبلمان </vt:lpstr>
      <vt:lpstr> مالیات بر ارزش افزوده (VAT) مثال: فروشگاه مبلمان </vt:lpstr>
      <vt:lpstr> مالیات بر ارزش افزوده (VAT) مثال: فروشگاه مبلمان </vt:lpstr>
      <vt:lpstr> مالیات بر ارزش افزوده (VAT) مثال: فروشگاه مبلمان  </vt:lpstr>
      <vt:lpstr>مالیات بر ارزش افزوده (VAT) مفاهیم عملی</vt:lpstr>
      <vt:lpstr>PowerPoint Presentation</vt:lpstr>
      <vt:lpstr>مالیات های دیگر </vt:lpstr>
      <vt:lpstr>مالیات های دیگر</vt:lpstr>
      <vt:lpstr>امنیت اجتماعی</vt:lpstr>
      <vt:lpstr>امنیت اجتماعی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تمرین آستین بالا زدن</dc:title>
  <cp:lastModifiedBy>Ali Abedi</cp:lastModifiedBy>
  <cp:revision>4</cp:revision>
  <dcterms:modified xsi:type="dcterms:W3CDTF">2019-05-24T15:47:11Z</dcterms:modified>
</cp:coreProperties>
</file>