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07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69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99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85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92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8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the pitch?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is my idea good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we want to film people pitching. Those who prefer to be filmed in a room after can have that option.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52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90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51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83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2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4624" y="138113"/>
            <a:ext cx="1836620" cy="9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 descr="https://lh3.googleusercontent.com/jYZdlk2pKoca67bei9ymP_CIlFvvID7j_T9-I4CSRbsX8cGFAuQSSumQpALeAYZYyOc-jg=s1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756" y="31070"/>
            <a:ext cx="2607130" cy="106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84624" y="138113"/>
            <a:ext cx="1836620" cy="92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15">
            <a:alphaModFix/>
          </a:blip>
          <a:srcRect l="9135" t="18253" r="9616" b="18255"/>
          <a:stretch/>
        </p:blipFill>
        <p:spPr>
          <a:xfrm>
            <a:off x="70756" y="113506"/>
            <a:ext cx="2706402" cy="10409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leevesup.l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eevesup.l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1543390" y="1215635"/>
            <a:ext cx="9144000" cy="166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rtl="1"/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تمرین </a:t>
            </a:r>
            <a:r>
              <a:rPr lang="en-US" b="1"/>
              <a:t>Sleeves Up</a:t>
            </a:r>
            <a:endParaRPr lang="en-US" dirty="0"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1543390" y="3328264"/>
            <a:ext cx="9144000" cy="176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1"/>
            <a:r>
              <a:rPr lang="fa-IR" sz="3200" dirty="0"/>
              <a:t>کارگاه 1</a:t>
            </a:r>
            <a:endParaRPr lang="en-US"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rgbClr val="C55A1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3200"/>
              <a:buNone/>
            </a:pPr>
            <a:r>
              <a:rPr lang="en-US" sz="3200" dirty="0">
                <a:solidFill>
                  <a:srgbClr val="C55A11"/>
                </a:solidFill>
              </a:rPr>
              <a:t>2019</a:t>
            </a: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385076" y="5363484"/>
            <a:ext cx="19784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sleevesup.lu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 r="-9122" b="-9122"/>
          <a:stretch/>
        </p:blipFill>
        <p:spPr>
          <a:xfrm>
            <a:off x="4517150" y="5947175"/>
            <a:ext cx="2846359" cy="910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 descr="Set blank white boxes in different planes with shadows isolated on white"/>
          <p:cNvPicPr preferRelativeResize="0"/>
          <p:nvPr/>
        </p:nvPicPr>
        <p:blipFill rotWithShape="1">
          <a:blip r:embed="rId3">
            <a:alphaModFix/>
          </a:blip>
          <a:srcRect l="-1" t="4076" r="16002" b="11655"/>
          <a:stretch/>
        </p:blipFill>
        <p:spPr>
          <a:xfrm>
            <a:off x="188687" y="0"/>
            <a:ext cx="12003314" cy="7039315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  <a:reflection stA="45000" endPos="0" dist="50800" dir="5400000" sy="-100000" algn="bl" rotWithShape="0"/>
          </a:effectLst>
        </p:spPr>
      </p:pic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sz="3200" b="1" dirty="0">
                <a:cs typeface="B Nazanin" panose="00000400000000000000" pitchFamily="2" charset="-78"/>
              </a:rPr>
              <a:t>اهداف پروژه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465184" y="1690688"/>
            <a:ext cx="11450320" cy="496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. بهبود </a:t>
            </a:r>
            <a:r>
              <a:rPr lang="fa-IR" dirty="0">
                <a:cs typeface="B Nazanin" panose="00000400000000000000" pitchFamily="2" charset="-78"/>
              </a:rPr>
              <a:t>توانایی های زبانی مرتبط با کسب و کار و درک </a:t>
            </a:r>
            <a:r>
              <a:rPr lang="fa-IR" dirty="0" smtClean="0">
                <a:cs typeface="B Nazanin" panose="00000400000000000000" pitchFamily="2" charset="-78"/>
              </a:rPr>
              <a:t>فرهنگی</a:t>
            </a:r>
            <a:endParaRPr lang="fa-IR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II</a:t>
            </a:r>
            <a:r>
              <a:rPr lang="fa-IR" dirty="0" smtClean="0">
                <a:cs typeface="B Nazanin" panose="00000400000000000000" pitchFamily="2" charset="-78"/>
              </a:rPr>
              <a:t>. ایجاد </a:t>
            </a:r>
            <a:r>
              <a:rPr lang="fa-IR" dirty="0">
                <a:cs typeface="B Nazanin" panose="00000400000000000000" pitchFamily="2" charset="-78"/>
              </a:rPr>
              <a:t>یک طرح کسب و کار سه صفحه ای </a:t>
            </a:r>
            <a:endParaRPr lang="en-US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III</a:t>
            </a:r>
            <a:r>
              <a:rPr lang="fa-IR" dirty="0" smtClean="0">
                <a:cs typeface="B Nazanin" panose="00000400000000000000" pitchFamily="2" charset="-78"/>
              </a:rPr>
              <a:t>. </a:t>
            </a:r>
            <a:r>
              <a:rPr lang="fa-IR" dirty="0">
                <a:cs typeface="B Nazanin" panose="00000400000000000000" pitchFamily="2" charset="-78"/>
              </a:rPr>
              <a:t>درک بهتر قوانین مربوطه و رویه های اداری</a:t>
            </a:r>
            <a:endParaRPr lang="en-US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IV</a:t>
            </a:r>
            <a:r>
              <a:rPr lang="fa-IR" dirty="0" smtClean="0">
                <a:cs typeface="B Nazanin" panose="00000400000000000000" pitchFamily="2" charset="-78"/>
              </a:rPr>
              <a:t>.شناسایی </a:t>
            </a:r>
            <a:r>
              <a:rPr lang="fa-IR" dirty="0">
                <a:cs typeface="B Nazanin" panose="00000400000000000000" pitchFamily="2" charset="-78"/>
              </a:rPr>
              <a:t>منابع مناسب برای پروژه </a:t>
            </a:r>
            <a:r>
              <a:rPr lang="fa-IR" dirty="0" smtClean="0">
                <a:cs typeface="B Nazanin" panose="00000400000000000000" pitchFamily="2" charset="-78"/>
              </a:rPr>
              <a:t>خود</a:t>
            </a:r>
            <a:endParaRPr lang="fa-IR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V</a:t>
            </a:r>
            <a:r>
              <a:rPr lang="fa-IR" dirty="0" smtClean="0">
                <a:cs typeface="B Nazanin" panose="00000400000000000000" pitchFamily="2" charset="-78"/>
              </a:rPr>
              <a:t>. تقویت </a:t>
            </a:r>
            <a:r>
              <a:rPr lang="fa-IR" dirty="0">
                <a:cs typeface="B Nazanin" panose="00000400000000000000" pitchFamily="2" charset="-78"/>
              </a:rPr>
              <a:t>انگیزه و حمایت اخلاقی</a:t>
            </a:r>
            <a:endParaRPr lang="en-US" dirty="0">
              <a:cs typeface="B Nazanin" panose="00000400000000000000" pitchFamily="2" charset="-78"/>
            </a:endParaRPr>
          </a:p>
          <a:p>
            <a:pPr marL="228600" lvl="0" indent="-508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cs typeface="B Nazanin" panose="00000400000000000000" pitchFamily="2" charset="-78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sz="3200" b="1" dirty="0">
                <a:cs typeface="B Nazanin" panose="00000400000000000000" pitchFamily="2" charset="-78"/>
              </a:rPr>
              <a:t>برنامه کارگاه ها: روز به روز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838200" y="1828799"/>
            <a:ext cx="10515600" cy="434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روز اول: معرفی برنامه کسب و کار 3 صفحه ای</a:t>
            </a:r>
            <a:endParaRPr lang="en-US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روز دوم: هزینه های بودجه و استارت آپ</a:t>
            </a:r>
            <a:endParaRPr lang="en-US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روز سوم: رویه های اداری و مالیات</a:t>
            </a:r>
            <a:endParaRPr lang="en-US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روز چهارم: بازاریابی</a:t>
            </a:r>
            <a:endParaRPr lang="en-US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روز پنجم: سایر منابع و نقش بازی کردن</a:t>
            </a:r>
            <a:endParaRPr lang="en-US" dirty="0">
              <a:cs typeface="B Nazanin" panose="00000400000000000000" pitchFamily="2" charset="-78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63246"/>
            <a:ext cx="4430486" cy="295365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sz="3200" b="1" dirty="0">
                <a:cs typeface="B Nazanin" panose="00000400000000000000" pitchFamily="2" charset="-78"/>
              </a:rPr>
              <a:t>پیگیری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5518355" y="1526198"/>
            <a:ext cx="6184489" cy="489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6413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114300" indent="0" algn="just" rtl="1">
              <a:buNone/>
            </a:pPr>
            <a:r>
              <a:rPr lang="fa-IR" sz="2400" dirty="0">
                <a:cs typeface="B Nazanin" panose="00000400000000000000" pitchFamily="2" charset="-78"/>
              </a:rPr>
              <a:t>• کمک گرفتن، جلسات فردی</a:t>
            </a:r>
            <a:endParaRPr lang="en-US" sz="2400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fa-IR" sz="2400" dirty="0">
                <a:cs typeface="B Nazanin" panose="00000400000000000000" pitchFamily="2" charset="-78"/>
              </a:rPr>
              <a:t>• شرکت در جلسات</a:t>
            </a:r>
            <a:endParaRPr lang="en-US" sz="2400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fa-IR" sz="2400" dirty="0">
                <a:cs typeface="B Nazanin" panose="00000400000000000000" pitchFamily="2" charset="-78"/>
              </a:rPr>
              <a:t>• استفاده منابع مفید</a:t>
            </a:r>
            <a:endParaRPr lang="en-US" sz="2400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fa-IR" sz="2400" dirty="0">
                <a:cs typeface="B Nazanin" panose="00000400000000000000" pitchFamily="2" charset="-78"/>
              </a:rPr>
              <a:t>• انجام مکالمه (با داوطلبان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</a:p>
          <a:p>
            <a:pPr marL="11430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• جلسات تکمیلی در صورت نیاز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19" name="Google Shape;119;p16" descr="Problem with 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73" y="1690688"/>
            <a:ext cx="4753638" cy="440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1430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1</a:t>
            </a:r>
            <a:r>
              <a:rPr lang="fa-IR" dirty="0" smtClean="0">
                <a:cs typeface="B Nazanin" panose="00000400000000000000" pitchFamily="2" charset="-78"/>
              </a:rPr>
              <a:t>. </a:t>
            </a:r>
            <a:r>
              <a:rPr lang="fa-IR" dirty="0">
                <a:cs typeface="B Nazanin" panose="00000400000000000000" pitchFamily="2" charset="-78"/>
              </a:rPr>
              <a:t>به اشتراک گذاری</a:t>
            </a:r>
            <a:endParaRPr lang="en-US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2</a:t>
            </a:r>
            <a:r>
              <a:rPr lang="fa-IR" dirty="0" smtClean="0">
                <a:cs typeface="B Nazanin" panose="00000400000000000000" pitchFamily="2" charset="-78"/>
              </a:rPr>
              <a:t>. </a:t>
            </a:r>
            <a:r>
              <a:rPr lang="fa-IR" dirty="0">
                <a:cs typeface="B Nazanin" panose="00000400000000000000" pitchFamily="2" charset="-78"/>
              </a:rPr>
              <a:t>محرمانه بودن</a:t>
            </a:r>
            <a:endParaRPr lang="en-US" dirty="0">
              <a:cs typeface="B Nazanin" panose="00000400000000000000" pitchFamily="2" charset="-78"/>
            </a:endParaRPr>
          </a:p>
          <a:p>
            <a:pPr marL="11430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3</a:t>
            </a:r>
            <a:r>
              <a:rPr lang="fa-IR" dirty="0" smtClean="0">
                <a:cs typeface="B Nazanin" panose="00000400000000000000" pitchFamily="2" charset="-78"/>
              </a:rPr>
              <a:t>. </a:t>
            </a:r>
            <a:r>
              <a:rPr lang="fa-IR" dirty="0">
                <a:cs typeface="B Nazanin" panose="00000400000000000000" pitchFamily="2" charset="-78"/>
              </a:rPr>
              <a:t>احترام</a:t>
            </a:r>
            <a:endParaRPr lang="en-US" dirty="0">
              <a:cs typeface="B Nazanin" panose="00000400000000000000" pitchFamily="2" charset="-78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4655127" y="746443"/>
            <a:ext cx="40732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1"/>
            <a:r>
              <a:rPr lang="fa-IR" sz="3200" b="1" dirty="0">
                <a:cs typeface="B Nazanin" panose="00000400000000000000" pitchFamily="2" charset="-78"/>
              </a:rPr>
              <a:t>اصول راهنما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471" y="1938346"/>
            <a:ext cx="4915200" cy="31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662307" y="693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sz="3200" b="1" dirty="0">
                <a:cs typeface="B Nazanin" panose="00000400000000000000" pitchFamily="2" charset="-78"/>
              </a:rPr>
              <a:t>زمین کسب و کار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705970" y="6505805"/>
            <a:ext cx="83524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cs typeface="B Nazanin" panose="00000400000000000000" pitchFamily="2" charset="-78"/>
                <a:sym typeface="Calibri"/>
              </a:rPr>
              <a:t>به منظور دیدن </a:t>
            </a:r>
            <a:r>
              <a:rPr lang="fa-IR" sz="1800" i="1" dirty="0" err="1" smtClean="0">
                <a:solidFill>
                  <a:schemeClr val="dk1"/>
                </a:solidFill>
                <a:latin typeface="Calibri"/>
                <a:cs typeface="B Nazanin" panose="00000400000000000000" pitchFamily="2" charset="-78"/>
                <a:sym typeface="Calibri"/>
              </a:rPr>
              <a:t>کلیپ</a:t>
            </a:r>
            <a:r>
              <a:rPr lang="fa-IR" sz="1800" i="1" dirty="0" smtClean="0">
                <a:solidFill>
                  <a:schemeClr val="dk1"/>
                </a:solidFill>
                <a:latin typeface="Calibri"/>
                <a:cs typeface="B Nazanin" panose="00000400000000000000" pitchFamily="2" charset="-78"/>
                <a:sym typeface="Calibri"/>
              </a:rPr>
              <a:t> </a:t>
            </a:r>
            <a:r>
              <a:rPr lang="fa-IR" sz="1800" i="1" dirty="0" err="1" smtClean="0">
                <a:solidFill>
                  <a:schemeClr val="dk1"/>
                </a:solidFill>
                <a:latin typeface="Calibri"/>
                <a:cs typeface="B Nazanin" panose="00000400000000000000" pitchFamily="2" charset="-78"/>
                <a:sym typeface="Calibri"/>
              </a:rPr>
              <a:t>هایی</a:t>
            </a:r>
            <a:r>
              <a:rPr lang="fa-IR" sz="1800" i="1" dirty="0" smtClean="0">
                <a:solidFill>
                  <a:schemeClr val="dk1"/>
                </a:solidFill>
                <a:latin typeface="Calibri"/>
                <a:cs typeface="B Nazanin" panose="00000400000000000000" pitchFamily="2" charset="-78"/>
                <a:sym typeface="Calibri"/>
              </a:rPr>
              <a:t> در مورد زمین کسب و کار در </a:t>
            </a:r>
            <a:r>
              <a:rPr lang="fa-IR" sz="1800" i="1" dirty="0" err="1" smtClean="0">
                <a:solidFill>
                  <a:schemeClr val="dk1"/>
                </a:solidFill>
                <a:latin typeface="Calibri"/>
                <a:cs typeface="B Nazanin" panose="00000400000000000000" pitchFamily="2" charset="-78"/>
                <a:sym typeface="Calibri"/>
              </a:rPr>
              <a:t>یوتیوب</a:t>
            </a:r>
            <a:r>
              <a:rPr lang="fa-IR" sz="1800" i="1" dirty="0" smtClean="0">
                <a:solidFill>
                  <a:schemeClr val="dk1"/>
                </a:solidFill>
                <a:latin typeface="Calibri"/>
                <a:cs typeface="B Nazanin" panose="00000400000000000000" pitchFamily="2" charset="-78"/>
                <a:sym typeface="Calibri"/>
              </a:rPr>
              <a:t>، بر اینجا و اینجا کلیک نمایید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1515054" y="1539563"/>
            <a:ext cx="881010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a-I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پروژه</a:t>
            </a:r>
            <a:endParaRPr dirty="0" smtClean="0">
              <a:cs typeface="B Nazanin" panose="00000400000000000000" pitchFamily="2" charset="-78"/>
            </a:endParaRPr>
          </a:p>
          <a:p>
            <a:pPr marL="800100" lvl="1" indent="-342900" algn="just" rtl="1">
              <a:lnSpc>
                <a:spcPct val="20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fa-IR" sz="3200" dirty="0">
                <a:cs typeface="B Nazanin" panose="00000400000000000000" pitchFamily="2" charset="-78"/>
              </a:rPr>
              <a:t>چرا ایده من خوب است؟</a:t>
            </a:r>
            <a:endParaRPr lang="en-US" sz="3200" dirty="0">
              <a:cs typeface="B Nazanin" panose="00000400000000000000" pitchFamily="2" charset="-78"/>
            </a:endParaRPr>
          </a:p>
          <a:p>
            <a:pPr marL="457200" marR="0" lvl="1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5054" y="2168713"/>
            <a:ext cx="2529780" cy="3876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82" y="1825626"/>
            <a:ext cx="4578739" cy="47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b="1" dirty="0"/>
              <a:t>برنامه کسب و کار</a:t>
            </a:r>
            <a:endParaRPr lang="en-US" dirty="0"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838200" y="1511726"/>
            <a:ext cx="10515600" cy="484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1"/>
            <a:r>
              <a:rPr lang="fa-IR" sz="1200" b="1" dirty="0"/>
              <a:t>تعریف</a:t>
            </a:r>
            <a:endParaRPr lang="en-US" sz="1200" dirty="0"/>
          </a:p>
          <a:p>
            <a:pPr marL="114300" indent="0" algn="just" rtl="1">
              <a:buNone/>
            </a:pPr>
            <a:r>
              <a:rPr lang="fa-IR" sz="1200" dirty="0" smtClean="0"/>
              <a:t>               • کسب و کار شما چیست؟</a:t>
            </a:r>
            <a:endParaRPr lang="en-US" sz="1200" dirty="0" smtClean="0"/>
          </a:p>
          <a:p>
            <a:pPr algn="just" rtl="1"/>
            <a:r>
              <a:rPr lang="fa-IR" sz="1200" b="1" dirty="0" smtClean="0"/>
              <a:t>نیاز </a:t>
            </a:r>
            <a:r>
              <a:rPr lang="fa-IR" sz="1200" b="1" dirty="0"/>
              <a:t>بازار</a:t>
            </a:r>
            <a:endParaRPr lang="en-US" sz="1200" dirty="0"/>
          </a:p>
          <a:p>
            <a:pPr marL="114300" indent="0" algn="just" rtl="1">
              <a:buNone/>
            </a:pPr>
            <a:r>
              <a:rPr lang="fa-IR" sz="1200" dirty="0" smtClean="0"/>
              <a:t>               • </a:t>
            </a:r>
            <a:r>
              <a:rPr lang="fa-IR" sz="1200" dirty="0"/>
              <a:t>شرکت شما چه نیازی را بر طرف می سازد؟</a:t>
            </a:r>
            <a:endParaRPr lang="en-US" sz="1200" dirty="0"/>
          </a:p>
          <a:p>
            <a:pPr algn="just" rtl="1"/>
            <a:r>
              <a:rPr lang="fa-IR" sz="1200" b="1" dirty="0"/>
              <a:t>راه حل شما</a:t>
            </a:r>
            <a:endParaRPr lang="en-US" sz="1200" dirty="0"/>
          </a:p>
          <a:p>
            <a:pPr marL="114300" indent="0" algn="just" rtl="1">
              <a:buNone/>
            </a:pPr>
            <a:r>
              <a:rPr lang="fa-IR" sz="1200" dirty="0" smtClean="0"/>
              <a:t>               • </a:t>
            </a:r>
            <a:r>
              <a:rPr lang="fa-IR" sz="1200" dirty="0"/>
              <a:t>محصولات و / یا خدمات شما چه چیزهایی هستند و چگونه آنها می توانند نیاز بازار را بر طرف کنند؟</a:t>
            </a:r>
            <a:endParaRPr lang="en-US" sz="1200" dirty="0"/>
          </a:p>
          <a:p>
            <a:pPr algn="just" rtl="1"/>
            <a:r>
              <a:rPr lang="fa-IR" sz="1200" b="1" dirty="0"/>
              <a:t>رقابت</a:t>
            </a:r>
            <a:endParaRPr lang="en-US" sz="1200" dirty="0"/>
          </a:p>
          <a:p>
            <a:pPr marL="114300" indent="0" algn="just" rtl="1">
              <a:buNone/>
            </a:pPr>
            <a:r>
              <a:rPr lang="fa-IR" sz="1200" dirty="0" smtClean="0"/>
              <a:t>               • </a:t>
            </a:r>
            <a:r>
              <a:rPr lang="fa-IR" sz="1200" dirty="0"/>
              <a:t>چه کسی در حال انجام کاری مشابه با کار شما است و چرا محصولات و / یا خدمات شما از او بهتر است؟</a:t>
            </a:r>
            <a:endParaRPr lang="en-US" sz="1200" dirty="0"/>
          </a:p>
          <a:p>
            <a:pPr algn="just" rtl="1"/>
            <a:r>
              <a:rPr lang="fa-IR" sz="1200" b="1" dirty="0"/>
              <a:t>بازار هدف</a:t>
            </a:r>
            <a:endParaRPr lang="en-US" sz="1200" dirty="0"/>
          </a:p>
          <a:p>
            <a:pPr marL="114300" indent="0" algn="just" rtl="1">
              <a:buNone/>
            </a:pPr>
            <a:r>
              <a:rPr lang="fa-IR" sz="1200" dirty="0" smtClean="0"/>
              <a:t>               • </a:t>
            </a:r>
            <a:r>
              <a:rPr lang="fa-IR" sz="1200" dirty="0"/>
              <a:t>چه کسی محصولات و / یا خدمات شما را خریداری خواهد کرد؟</a:t>
            </a:r>
            <a:endParaRPr lang="en-US" sz="1200" dirty="0"/>
          </a:p>
          <a:p>
            <a:pPr algn="just" rtl="1"/>
            <a:r>
              <a:rPr lang="fa-IR" sz="1200" b="1" dirty="0"/>
              <a:t>بازاریابی</a:t>
            </a:r>
            <a:endParaRPr lang="en-US" sz="1200" dirty="0"/>
          </a:p>
          <a:p>
            <a:pPr marL="114300" indent="0" algn="just" rtl="1">
              <a:buNone/>
            </a:pPr>
            <a:r>
              <a:rPr lang="fa-IR" sz="1200" dirty="0" smtClean="0"/>
              <a:t>               • </a:t>
            </a:r>
            <a:r>
              <a:rPr lang="fa-IR" sz="1200" dirty="0"/>
              <a:t>چگونه افراد را برای خرید محصولات و / یا خدمات خود متقاعد خواهید کرد؟</a:t>
            </a:r>
            <a:endParaRPr lang="en-US" sz="1200" dirty="0"/>
          </a:p>
          <a:p>
            <a:pPr algn="just" rtl="1"/>
            <a:r>
              <a:rPr lang="fa-IR" sz="1200" b="1" dirty="0"/>
              <a:t>اهداف</a:t>
            </a:r>
            <a:endParaRPr lang="en-US" sz="1200" dirty="0"/>
          </a:p>
          <a:p>
            <a:pPr marL="114300" indent="0" algn="just" rtl="1">
              <a:buNone/>
            </a:pPr>
            <a:r>
              <a:rPr lang="fa-IR" sz="1200" dirty="0" smtClean="0"/>
              <a:t>                • </a:t>
            </a:r>
            <a:r>
              <a:rPr lang="fa-IR" sz="1200" dirty="0"/>
              <a:t>چگونه خواهید فهمید کسب و کار شما موفق بوده است؟</a:t>
            </a:r>
            <a:endParaRPr lang="en-US" sz="1200" dirty="0"/>
          </a:p>
          <a:p>
            <a:pPr algn="just" rtl="1"/>
            <a:r>
              <a:rPr lang="fa-IR" sz="1200" b="1" dirty="0"/>
              <a:t>شما و تیم تان</a:t>
            </a:r>
            <a:endParaRPr lang="en-US" sz="1200" dirty="0"/>
          </a:p>
          <a:p>
            <a:pPr marL="114300" indent="0" algn="just" rtl="1">
              <a:buNone/>
            </a:pPr>
            <a:r>
              <a:rPr lang="fa-IR" sz="1200" dirty="0" smtClean="0"/>
              <a:t>               • </a:t>
            </a:r>
            <a:r>
              <a:rPr lang="fa-IR" sz="1200" dirty="0"/>
              <a:t>چرا شما و تیم خود را برای هدایت این کسب و کار افراد مناسبی هستید؟</a:t>
            </a:r>
            <a:endParaRPr lang="en-US" sz="1200" dirty="0"/>
          </a:p>
          <a:p>
            <a:pPr marL="228600" lvl="0" indent="-7747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1200" dirty="0"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sz="3200" b="1" dirty="0">
                <a:cs typeface="B Nazanin" panose="00000400000000000000" pitchFamily="2" charset="-78"/>
              </a:rPr>
              <a:t>برنامه کسب و کار سه صفحه </a:t>
            </a:r>
            <a:r>
              <a:rPr lang="fa-IR" sz="3200" b="1" dirty="0" smtClean="0">
                <a:cs typeface="B Nazanin" panose="00000400000000000000" pitchFamily="2" charset="-78"/>
              </a:rPr>
              <a:t>ای (صفحه دو و سه)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838200" y="1470782"/>
            <a:ext cx="10515600" cy="475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 rtl="1">
              <a:buNone/>
            </a:pPr>
            <a:r>
              <a:rPr lang="fa-IR" b="1" dirty="0">
                <a:cs typeface="B Nazanin" panose="00000400000000000000" pitchFamily="2" charset="-78"/>
              </a:rPr>
              <a:t>مالی</a:t>
            </a:r>
            <a:endParaRPr lang="en-US" sz="2000" dirty="0">
              <a:cs typeface="B Nazanin" panose="00000400000000000000" pitchFamily="2" charset="-78"/>
            </a:endParaRPr>
          </a:p>
          <a:p>
            <a:pPr lvl="0" algn="just" rtl="1"/>
            <a:r>
              <a:rPr lang="fa-IR" sz="2400" dirty="0">
                <a:cs typeface="B Nazanin" panose="00000400000000000000" pitchFamily="2" charset="-78"/>
              </a:rPr>
              <a:t>هزینه های مورد انتظار، درآمد و سود شما چقدر است؟</a:t>
            </a:r>
            <a:endParaRPr lang="en-US" sz="1800" dirty="0">
              <a:cs typeface="B Nazanin" panose="00000400000000000000" pitchFamily="2" charset="-78"/>
            </a:endParaRPr>
          </a:p>
          <a:p>
            <a:pPr lvl="0" algn="just" rtl="1"/>
            <a:r>
              <a:rPr lang="fa-IR" sz="2400" dirty="0">
                <a:cs typeface="B Nazanin" panose="00000400000000000000" pitchFamily="2" charset="-78"/>
              </a:rPr>
              <a:t>برای شروع چقدر پول نیاز </a:t>
            </a:r>
            <a:r>
              <a:rPr lang="fa-IR" sz="2400" dirty="0" smtClean="0">
                <a:cs typeface="B Nazanin" panose="00000400000000000000" pitchFamily="2" charset="-78"/>
              </a:rPr>
              <a:t>دارید؟</a:t>
            </a:r>
          </a:p>
          <a:p>
            <a:pPr marL="114300" lvl="0" indent="0" algn="ctr" rtl="1">
              <a:buNone/>
            </a:pPr>
            <a:endParaRPr lang="en-US" sz="2000" dirty="0"/>
          </a:p>
          <a:p>
            <a:pPr marL="2057400" lvl="4" indent="-122872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 smtClean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>
              <a:lnSpc>
                <a:spcPct val="80000"/>
              </a:lnSpc>
              <a:buSzPts val="1665"/>
              <a:buNone/>
            </a:pPr>
            <a:r>
              <a:rPr lang="en-US" sz="1665" i="1" dirty="0"/>
              <a:t>For help: </a:t>
            </a:r>
            <a:r>
              <a:rPr lang="en-US" sz="1665" i="1" u="sng" dirty="0">
                <a:solidFill>
                  <a:schemeClr val="hlink"/>
                </a:solidFill>
                <a:hlinkClick r:id="rId3"/>
              </a:rPr>
              <a:t>Sleeves Up</a:t>
            </a:r>
            <a:endParaRPr lang="en-US" sz="1665" i="1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  <a:p>
            <a:pPr marL="2057400" lvl="4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ourier New"/>
              <a:buNone/>
            </a:pPr>
            <a:endParaRPr sz="1665"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87991"/>
              </p:ext>
            </p:extLst>
          </p:nvPr>
        </p:nvGraphicFramePr>
        <p:xfrm>
          <a:off x="1970964" y="2796345"/>
          <a:ext cx="5725160" cy="319596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17880"/>
                <a:gridCol w="817880"/>
                <a:gridCol w="817880"/>
                <a:gridCol w="817880"/>
                <a:gridCol w="817880"/>
                <a:gridCol w="817880"/>
                <a:gridCol w="817880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دوشنبه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سه 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چهارشنبه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پنجشنبه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جمعه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شنبه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فروش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25 دلار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30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30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50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هزینه ها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لیمو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4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6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8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8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9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شکر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4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فنجان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4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یخ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4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4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اجاره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تبلیغات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4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4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هزینه کل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17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18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27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32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33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سود/ضرر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8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12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5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8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17 دلار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58596" y="2411624"/>
            <a:ext cx="25498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dirty="0">
                <a:cs typeface="B Nazanin" panose="00000400000000000000" pitchFamily="2" charset="-78"/>
              </a:rPr>
              <a:t>هزینه های میز </a:t>
            </a:r>
            <a:r>
              <a:rPr lang="fa-IR" sz="2200" dirty="0" err="1">
                <a:cs typeface="B Nazanin" panose="00000400000000000000" pitchFamily="2" charset="-78"/>
              </a:rPr>
              <a:t>لیموناد</a:t>
            </a:r>
            <a:endParaRPr lang="en-US" sz="2200" dirty="0">
              <a:cs typeface="B Nazanin" panose="00000400000000000000" pitchFamily="2" charset="-78"/>
            </a:endParaRPr>
          </a:p>
          <a:p>
            <a:endParaRPr lang="fa-IR" sz="22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sz="3200" b="1" dirty="0">
                <a:cs typeface="B Nazanin" panose="00000400000000000000" pitchFamily="2" charset="-78"/>
              </a:rPr>
              <a:t>تکلیف در خانه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1603672" y="1429646"/>
            <a:ext cx="4976033" cy="500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indent="-228600" algn="just" rtl="1">
              <a:buSzPts val="2800"/>
            </a:pPr>
            <a:r>
              <a:rPr lang="fa-IR" dirty="0">
                <a:cs typeface="B Nazanin" panose="00000400000000000000" pitchFamily="2" charset="-78"/>
              </a:rPr>
              <a:t>برنامه کسب و کار خود را بهبود دهید (صفحه اول)</a:t>
            </a:r>
            <a:endParaRPr lang="en-US" dirty="0">
              <a:cs typeface="B Nazanin" panose="00000400000000000000" pitchFamily="2" charset="-78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7073" y="1672179"/>
            <a:ext cx="3266336" cy="41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555</Words>
  <Application>Microsoft Office PowerPoint</Application>
  <PresentationFormat>Widescreen</PresentationFormat>
  <Paragraphs>188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 Nazanin</vt:lpstr>
      <vt:lpstr>Calibri</vt:lpstr>
      <vt:lpstr>Courier New</vt:lpstr>
      <vt:lpstr>Office Theme</vt:lpstr>
      <vt:lpstr> تمرین Sleeves Up</vt:lpstr>
      <vt:lpstr>اهداف پروژه</vt:lpstr>
      <vt:lpstr>برنامه کارگاه ها: روز به روز</vt:lpstr>
      <vt:lpstr>پیگیری</vt:lpstr>
      <vt:lpstr>PowerPoint Presentation</vt:lpstr>
      <vt:lpstr>زمین کسب و کار</vt:lpstr>
      <vt:lpstr>برنامه کسب و کار</vt:lpstr>
      <vt:lpstr>برنامه کسب و کار سه صفحه ای (صفحه دو و سه)</vt:lpstr>
      <vt:lpstr>تکلیف در خانه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تمرین آستین بالا زدن</dc:title>
  <cp:lastModifiedBy>Ali Abedi</cp:lastModifiedBy>
  <cp:revision>6</cp:revision>
  <dcterms:modified xsi:type="dcterms:W3CDTF">2019-05-26T07:18:28Z</dcterms:modified>
</cp:coreProperties>
</file>