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316" r:id="rId6"/>
    <p:sldId id="260" r:id="rId7"/>
    <p:sldId id="262" r:id="rId8"/>
    <p:sldId id="317" r:id="rId9"/>
    <p:sldId id="369" r:id="rId10"/>
    <p:sldId id="370" r:id="rId11"/>
    <p:sldId id="371" r:id="rId12"/>
    <p:sldId id="372" r:id="rId13"/>
    <p:sldId id="373" r:id="rId14"/>
    <p:sldId id="374" r:id="rId15"/>
    <p:sldId id="376" r:id="rId16"/>
    <p:sldId id="375" r:id="rId17"/>
    <p:sldId id="377" r:id="rId18"/>
    <p:sldId id="378" r:id="rId19"/>
    <p:sldId id="379" r:id="rId20"/>
    <p:sldId id="380" r:id="rId21"/>
    <p:sldId id="381" r:id="rId22"/>
    <p:sldId id="382" r:id="rId23"/>
    <p:sldId id="383" r:id="rId24"/>
    <p:sldId id="384"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10594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53378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3407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547163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3158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56519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331717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216116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28870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707DD-7F0F-4B08-85B4-2A09C9B108C2}" type="datetimeFigureOut">
              <a:rPr lang="fa-IR" smtClean="0"/>
              <a:t>01/25/1439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300258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3707DD-7F0F-4B08-85B4-2A09C9B108C2}" type="datetimeFigureOut">
              <a:rPr lang="fa-IR" smtClean="0"/>
              <a:t>01/25/1439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262690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3707DD-7F0F-4B08-85B4-2A09C9B108C2}" type="datetimeFigureOut">
              <a:rPr lang="fa-IR" smtClean="0"/>
              <a:t>01/25/1439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278401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3707DD-7F0F-4B08-85B4-2A09C9B108C2}" type="datetimeFigureOut">
              <a:rPr lang="fa-IR" smtClean="0"/>
              <a:t>01/25/1439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58982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707DD-7F0F-4B08-85B4-2A09C9B108C2}" type="datetimeFigureOut">
              <a:rPr lang="fa-IR" smtClean="0"/>
              <a:t>01/25/1439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2832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07DD-7F0F-4B08-85B4-2A09C9B108C2}" type="datetimeFigureOut">
              <a:rPr lang="fa-IR" smtClean="0"/>
              <a:t>01/25/1439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20102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707DD-7F0F-4B08-85B4-2A09C9B108C2}" type="datetimeFigureOut">
              <a:rPr lang="fa-IR" smtClean="0"/>
              <a:t>01/25/1439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8A0BCE-8687-4A0C-98EB-A40994176480}" type="slidenum">
              <a:rPr lang="fa-IR" smtClean="0"/>
              <a:t>‹#›</a:t>
            </a:fld>
            <a:endParaRPr lang="fa-IR"/>
          </a:p>
        </p:txBody>
      </p:sp>
    </p:spTree>
    <p:extLst>
      <p:ext uri="{BB962C8B-B14F-4D97-AF65-F5344CB8AC3E}">
        <p14:creationId xmlns:p14="http://schemas.microsoft.com/office/powerpoint/2010/main" val="14861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3707DD-7F0F-4B08-85B4-2A09C9B108C2}" type="datetimeFigureOut">
              <a:rPr lang="fa-IR" smtClean="0"/>
              <a:t>01/25/1439</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8A0BCE-8687-4A0C-98EB-A40994176480}" type="slidenum">
              <a:rPr lang="fa-IR" smtClean="0"/>
              <a:t>‹#›</a:t>
            </a:fld>
            <a:endParaRPr lang="fa-IR"/>
          </a:p>
        </p:txBody>
      </p:sp>
    </p:spTree>
    <p:extLst>
      <p:ext uri="{BB962C8B-B14F-4D97-AF65-F5344CB8AC3E}">
        <p14:creationId xmlns:p14="http://schemas.microsoft.com/office/powerpoint/2010/main" val="70958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mp"/><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Pesticides </a:t>
            </a:r>
            <a:r>
              <a:rPr lang="en-US" dirty="0" smtClean="0"/>
              <a:t>and food safety</a:t>
            </a:r>
            <a:endParaRPr lang="fa-IR" dirty="0"/>
          </a:p>
        </p:txBody>
      </p:sp>
      <p:sp>
        <p:nvSpPr>
          <p:cNvPr id="3" name="Subtitle 2"/>
          <p:cNvSpPr>
            <a:spLocks noGrp="1"/>
          </p:cNvSpPr>
          <p:nvPr>
            <p:ph type="subTitle" idx="1"/>
          </p:nvPr>
        </p:nvSpPr>
        <p:spPr/>
        <p:txBody>
          <a:bodyPr/>
          <a:lstStyle/>
          <a:p>
            <a:r>
              <a:rPr lang="en-US" dirty="0" smtClean="0"/>
              <a:t>Supervisor : </a:t>
            </a:r>
            <a:r>
              <a:rPr lang="en-US" dirty="0" err="1" smtClean="0"/>
              <a:t>Dr</a:t>
            </a:r>
            <a:r>
              <a:rPr lang="en-US" dirty="0" smtClean="0"/>
              <a:t> </a:t>
            </a:r>
            <a:r>
              <a:rPr lang="en-US" dirty="0" err="1" smtClean="0"/>
              <a:t>Rahimfard</a:t>
            </a:r>
            <a:endParaRPr lang="en-US" dirty="0" smtClean="0"/>
          </a:p>
          <a:p>
            <a:r>
              <a:rPr lang="en-US" dirty="0" smtClean="0"/>
              <a:t>By : </a:t>
            </a:r>
            <a:r>
              <a:rPr lang="en-US" dirty="0" err="1" smtClean="0"/>
              <a:t>Melika</a:t>
            </a:r>
            <a:r>
              <a:rPr lang="en-US" dirty="0" smtClean="0"/>
              <a:t> </a:t>
            </a:r>
            <a:r>
              <a:rPr lang="en-US" dirty="0" err="1" smtClean="0"/>
              <a:t>Zandi</a:t>
            </a:r>
            <a:endParaRPr lang="fa-IR" dirty="0"/>
          </a:p>
        </p:txBody>
      </p:sp>
    </p:spTree>
    <p:extLst>
      <p:ext uri="{BB962C8B-B14F-4D97-AF65-F5344CB8AC3E}">
        <p14:creationId xmlns:p14="http://schemas.microsoft.com/office/powerpoint/2010/main" val="377436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5" name="Picture 4" descr="243844 [Protected View] - PowerPoint">
            <a:extLst>
              <a:ext uri="{FF2B5EF4-FFF2-40B4-BE49-F238E27FC236}">
                <a16:creationId xmlns:a16="http://schemas.microsoft.com/office/drawing/2014/main" xmlns="" id="{02A96547-19F5-40C7-9950-C36F54803319}"/>
              </a:ext>
            </a:extLst>
          </p:cNvPr>
          <p:cNvPicPr>
            <a:picLocks noChangeAspect="1"/>
          </p:cNvPicPr>
          <p:nvPr/>
        </p:nvPicPr>
        <p:blipFill rotWithShape="1">
          <a:blip r:embed="rId2">
            <a:extLst>
              <a:ext uri="{28A0092B-C50C-407E-A947-70E740481C1C}">
                <a14:useLocalDpi xmlns:a14="http://schemas.microsoft.com/office/drawing/2010/main" val="0"/>
              </a:ext>
            </a:extLst>
          </a:blip>
          <a:srcRect l="42928" t="25729" r="20066" b="31751"/>
          <a:stretch/>
        </p:blipFill>
        <p:spPr>
          <a:xfrm>
            <a:off x="1294782" y="1810211"/>
            <a:ext cx="7520971" cy="4235993"/>
          </a:xfrm>
          <a:prstGeom prst="rect">
            <a:avLst/>
          </a:prstGeom>
        </p:spPr>
      </p:pic>
    </p:spTree>
    <p:extLst>
      <p:ext uri="{BB962C8B-B14F-4D97-AF65-F5344CB8AC3E}">
        <p14:creationId xmlns:p14="http://schemas.microsoft.com/office/powerpoint/2010/main" val="807283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4" name="Picture 3" descr="243844 [Protected View] - PowerPoint">
            <a:extLst>
              <a:ext uri="{FF2B5EF4-FFF2-40B4-BE49-F238E27FC236}">
                <a16:creationId xmlns:a16="http://schemas.microsoft.com/office/drawing/2014/main" xmlns="" id="{59C2E887-EC78-4C32-9705-F3B61D763EF6}"/>
              </a:ext>
            </a:extLst>
          </p:cNvPr>
          <p:cNvPicPr>
            <a:picLocks noChangeAspect="1"/>
          </p:cNvPicPr>
          <p:nvPr/>
        </p:nvPicPr>
        <p:blipFill rotWithShape="1">
          <a:blip r:embed="rId2">
            <a:extLst>
              <a:ext uri="{28A0092B-C50C-407E-A947-70E740481C1C}">
                <a14:useLocalDpi xmlns:a14="http://schemas.microsoft.com/office/drawing/2010/main" val="0"/>
              </a:ext>
            </a:extLst>
          </a:blip>
          <a:srcRect l="43828" t="28931" r="21109" b="30770"/>
          <a:stretch/>
        </p:blipFill>
        <p:spPr>
          <a:xfrm>
            <a:off x="1294782" y="1679451"/>
            <a:ext cx="7567864" cy="4529427"/>
          </a:xfrm>
          <a:prstGeom prst="rect">
            <a:avLst/>
          </a:prstGeom>
        </p:spPr>
      </p:pic>
      <p:pic>
        <p:nvPicPr>
          <p:cNvPr id="6" name="Picture 5" descr="243844 [Protected View] - PowerPoint">
            <a:extLst>
              <a:ext uri="{FF2B5EF4-FFF2-40B4-BE49-F238E27FC236}">
                <a16:creationId xmlns:a16="http://schemas.microsoft.com/office/drawing/2014/main" xmlns="" id="{59C2E887-EC78-4C32-9705-F3B61D763EF6}"/>
              </a:ext>
            </a:extLst>
          </p:cNvPr>
          <p:cNvPicPr>
            <a:picLocks noChangeAspect="1"/>
          </p:cNvPicPr>
          <p:nvPr/>
        </p:nvPicPr>
        <p:blipFill rotWithShape="1">
          <a:blip r:embed="rId2">
            <a:extLst>
              <a:ext uri="{28A0092B-C50C-407E-A947-70E740481C1C}">
                <a14:useLocalDpi xmlns:a14="http://schemas.microsoft.com/office/drawing/2010/main" val="0"/>
              </a:ext>
            </a:extLst>
          </a:blip>
          <a:srcRect l="43828" t="28931" r="21109" b="30770"/>
          <a:stretch/>
        </p:blipFill>
        <p:spPr>
          <a:xfrm>
            <a:off x="1447182" y="1679451"/>
            <a:ext cx="7567864" cy="4681827"/>
          </a:xfrm>
          <a:prstGeom prst="rect">
            <a:avLst/>
          </a:prstGeom>
        </p:spPr>
      </p:pic>
    </p:spTree>
    <p:extLst>
      <p:ext uri="{BB962C8B-B14F-4D97-AF65-F5344CB8AC3E}">
        <p14:creationId xmlns:p14="http://schemas.microsoft.com/office/powerpoint/2010/main" val="3741087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5" name="Picture 4" descr="243844 [Protected View] - PowerPoint">
            <a:extLst>
              <a:ext uri="{FF2B5EF4-FFF2-40B4-BE49-F238E27FC236}">
                <a16:creationId xmlns:a16="http://schemas.microsoft.com/office/drawing/2014/main" xmlns=""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50" y="1548076"/>
            <a:ext cx="8062357" cy="4570584"/>
          </a:xfrm>
          <a:prstGeom prst="rect">
            <a:avLst/>
          </a:prstGeom>
        </p:spPr>
      </p:pic>
    </p:spTree>
    <p:extLst>
      <p:ext uri="{BB962C8B-B14F-4D97-AF65-F5344CB8AC3E}">
        <p14:creationId xmlns:p14="http://schemas.microsoft.com/office/powerpoint/2010/main" val="1685185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Types by Pest</a:t>
            </a:r>
            <a:endParaRPr lang="fa-IR" sz="4800" b="1" dirty="0"/>
          </a:p>
        </p:txBody>
      </p:sp>
      <p:pic>
        <p:nvPicPr>
          <p:cNvPr id="5" name="Picture 4" descr="243844 [Protected View] - PowerPoint">
            <a:extLst>
              <a:ext uri="{FF2B5EF4-FFF2-40B4-BE49-F238E27FC236}">
                <a16:creationId xmlns:a16="http://schemas.microsoft.com/office/drawing/2014/main" xmlns=""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50" y="1548076"/>
            <a:ext cx="8062357" cy="45705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49" y="1548076"/>
            <a:ext cx="8141866" cy="4497512"/>
          </a:xfrm>
          <a:prstGeom prst="rect">
            <a:avLst/>
          </a:prstGeom>
        </p:spPr>
      </p:pic>
    </p:spTree>
    <p:extLst>
      <p:ext uri="{BB962C8B-B14F-4D97-AF65-F5344CB8AC3E}">
        <p14:creationId xmlns:p14="http://schemas.microsoft.com/office/powerpoint/2010/main" val="2655232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l">
              <a:buNone/>
            </a:pPr>
            <a:r>
              <a:rPr lang="en-US" sz="3200" b="1" dirty="0" smtClean="0"/>
              <a:t>Pesticide Selectivity- can help protect the environment, people and </a:t>
            </a:r>
            <a:r>
              <a:rPr lang="en-US" sz="3200" b="1" dirty="0" err="1" smtClean="0"/>
              <a:t>nontarget</a:t>
            </a:r>
            <a:r>
              <a:rPr lang="en-US" sz="3200" b="1" dirty="0" smtClean="0"/>
              <a:t> plants </a:t>
            </a:r>
            <a:endParaRPr lang="fa-IR" sz="3200" b="1" dirty="0"/>
          </a:p>
        </p:txBody>
      </p:sp>
      <p:pic>
        <p:nvPicPr>
          <p:cNvPr id="5" name="Picture 4" descr="243844 [Protected View] - PowerPoint">
            <a:extLst>
              <a:ext uri="{FF2B5EF4-FFF2-40B4-BE49-F238E27FC236}">
                <a16:creationId xmlns:a16="http://schemas.microsoft.com/office/drawing/2014/main" xmlns=""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698" y="1679451"/>
            <a:ext cx="8094068" cy="4366137"/>
          </a:xfrm>
          <a:prstGeom prst="rect">
            <a:avLst/>
          </a:prstGeom>
        </p:spPr>
      </p:pic>
    </p:spTree>
    <p:extLst>
      <p:ext uri="{BB962C8B-B14F-4D97-AF65-F5344CB8AC3E}">
        <p14:creationId xmlns:p14="http://schemas.microsoft.com/office/powerpoint/2010/main" val="291235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Pesticide Selectivity- Herbicides</a:t>
            </a:r>
            <a:endParaRPr lang="fa-IR" sz="4800" b="1" dirty="0"/>
          </a:p>
        </p:txBody>
      </p:sp>
      <p:pic>
        <p:nvPicPr>
          <p:cNvPr id="5" name="Picture 4" descr="243844 [Protected View] - PowerPoint">
            <a:extLst>
              <a:ext uri="{FF2B5EF4-FFF2-40B4-BE49-F238E27FC236}">
                <a16:creationId xmlns:a16="http://schemas.microsoft.com/office/drawing/2014/main" xmlns=""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443" y="1267642"/>
            <a:ext cx="8200466" cy="4909321"/>
          </a:xfrm>
          <a:prstGeom prst="rect">
            <a:avLst/>
          </a:prstGeom>
        </p:spPr>
      </p:pic>
    </p:spTree>
    <p:extLst>
      <p:ext uri="{BB962C8B-B14F-4D97-AF65-F5344CB8AC3E}">
        <p14:creationId xmlns:p14="http://schemas.microsoft.com/office/powerpoint/2010/main" val="429286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000" b="1" dirty="0" smtClean="0"/>
              <a:t>What are some organic and less toxic insecticides?</a:t>
            </a:r>
            <a:endParaRPr lang="fa-IR" sz="4000" b="1" dirty="0" smtClean="0"/>
          </a:p>
          <a:p>
            <a:pPr marL="0" indent="0" algn="l" rtl="0">
              <a:lnSpc>
                <a:spcPct val="150000"/>
              </a:lnSpc>
              <a:buNone/>
            </a:pPr>
            <a:r>
              <a:rPr lang="en-US" sz="2400" b="1" dirty="0" smtClean="0"/>
              <a:t>* </a:t>
            </a:r>
            <a:r>
              <a:rPr lang="en-US" sz="2400" b="1" dirty="0" err="1" smtClean="0"/>
              <a:t>Pesticidal</a:t>
            </a:r>
            <a:r>
              <a:rPr lang="en-US" sz="2400" b="1" dirty="0" smtClean="0"/>
              <a:t> soaps</a:t>
            </a:r>
          </a:p>
          <a:p>
            <a:pPr marL="0" indent="0" algn="l" rtl="0">
              <a:lnSpc>
                <a:spcPct val="150000"/>
              </a:lnSpc>
              <a:buNone/>
            </a:pPr>
            <a:r>
              <a:rPr lang="en-US" sz="2400" b="1" dirty="0" smtClean="0"/>
              <a:t>* Certain petroleum oils</a:t>
            </a:r>
            <a:endParaRPr lang="en-US" sz="2400" b="1" dirty="0"/>
          </a:p>
          <a:p>
            <a:pPr marL="0" indent="0" algn="l" rtl="0">
              <a:lnSpc>
                <a:spcPct val="150000"/>
              </a:lnSpc>
              <a:buNone/>
            </a:pPr>
            <a:r>
              <a:rPr lang="en-US" sz="2400" b="1" dirty="0"/>
              <a:t>* </a:t>
            </a:r>
            <a:r>
              <a:rPr lang="en-US" sz="2400" b="1" dirty="0" smtClean="0"/>
              <a:t>Plant based oils such as </a:t>
            </a:r>
            <a:r>
              <a:rPr lang="en-US" sz="2400" b="1" dirty="0" err="1" smtClean="0"/>
              <a:t>neem</a:t>
            </a:r>
            <a:r>
              <a:rPr lang="en-US" sz="2400" b="1" dirty="0" smtClean="0"/>
              <a:t> and others</a:t>
            </a:r>
            <a:endParaRPr lang="en-US" sz="2400" b="1" dirty="0"/>
          </a:p>
          <a:p>
            <a:pPr marL="0" indent="0" algn="l" rtl="0">
              <a:lnSpc>
                <a:spcPct val="150000"/>
              </a:lnSpc>
              <a:buNone/>
            </a:pPr>
            <a:r>
              <a:rPr lang="en-US" sz="2400" b="1" dirty="0"/>
              <a:t>* </a:t>
            </a:r>
            <a:r>
              <a:rPr lang="en-US" sz="2400" b="1" dirty="0" err="1" smtClean="0"/>
              <a:t>Microbials</a:t>
            </a:r>
            <a:r>
              <a:rPr lang="en-US" sz="2400" b="1" dirty="0" smtClean="0"/>
              <a:t> such bacillus </a:t>
            </a:r>
            <a:r>
              <a:rPr lang="en-US" sz="2400" b="1" dirty="0" err="1" smtClean="0"/>
              <a:t>thurengiensis</a:t>
            </a:r>
            <a:r>
              <a:rPr lang="en-US" sz="2400" b="1" dirty="0" smtClean="0"/>
              <a:t>(</a:t>
            </a:r>
            <a:r>
              <a:rPr lang="en-US" sz="2400" b="1" dirty="0" err="1" smtClean="0"/>
              <a:t>Bt</a:t>
            </a:r>
            <a:r>
              <a:rPr lang="en-US" sz="2400" b="1" dirty="0" smtClean="0"/>
              <a:t>)</a:t>
            </a:r>
          </a:p>
          <a:p>
            <a:pPr marL="0" indent="0" algn="l" rtl="0">
              <a:buNone/>
            </a:pPr>
            <a:endParaRPr lang="fa-IR" sz="4000" b="1" dirty="0"/>
          </a:p>
        </p:txBody>
      </p:sp>
      <p:pic>
        <p:nvPicPr>
          <p:cNvPr id="6" name="Picture 5"/>
          <p:cNvPicPr>
            <a:picLocks noChangeAspect="1"/>
          </p:cNvPicPr>
          <p:nvPr/>
        </p:nvPicPr>
        <p:blipFill>
          <a:blip r:embed="rId2"/>
          <a:stretch>
            <a:fillRect/>
          </a:stretch>
        </p:blipFill>
        <p:spPr>
          <a:xfrm>
            <a:off x="7148686" y="1879422"/>
            <a:ext cx="2393900" cy="2920393"/>
          </a:xfrm>
          <a:prstGeom prst="rect">
            <a:avLst/>
          </a:prstGeom>
        </p:spPr>
      </p:pic>
      <p:pic>
        <p:nvPicPr>
          <p:cNvPr id="7" name="Picture 6"/>
          <p:cNvPicPr>
            <a:picLocks noChangeAspect="1"/>
          </p:cNvPicPr>
          <p:nvPr/>
        </p:nvPicPr>
        <p:blipFill>
          <a:blip r:embed="rId3"/>
          <a:stretch>
            <a:fillRect/>
          </a:stretch>
        </p:blipFill>
        <p:spPr>
          <a:xfrm>
            <a:off x="2769943" y="4560283"/>
            <a:ext cx="3838575" cy="2190750"/>
          </a:xfrm>
          <a:prstGeom prst="rect">
            <a:avLst/>
          </a:prstGeom>
        </p:spPr>
      </p:pic>
    </p:spTree>
    <p:extLst>
      <p:ext uri="{BB962C8B-B14F-4D97-AF65-F5344CB8AC3E}">
        <p14:creationId xmlns:p14="http://schemas.microsoft.com/office/powerpoint/2010/main" val="266397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lnSpcReduction="10000"/>
          </a:bodyPr>
          <a:lstStyle/>
          <a:p>
            <a:pPr marL="0" indent="0" algn="ctr">
              <a:buNone/>
            </a:pPr>
            <a:r>
              <a:rPr lang="en-US" sz="4000" b="1" dirty="0" smtClean="0"/>
              <a:t>Other lower toxicity </a:t>
            </a:r>
            <a:r>
              <a:rPr lang="en-US" sz="4000" b="1" dirty="0" err="1" smtClean="0"/>
              <a:t>insectidies</a:t>
            </a:r>
            <a:endParaRPr lang="fa-IR" sz="4000" b="1" dirty="0" smtClean="0"/>
          </a:p>
          <a:p>
            <a:pPr marL="0" indent="0" algn="l" rtl="0">
              <a:buNone/>
            </a:pPr>
            <a:r>
              <a:rPr lang="en-US" sz="2400" b="1" dirty="0" smtClean="0"/>
              <a:t>* </a:t>
            </a:r>
            <a:r>
              <a:rPr lang="en-US" sz="2400" b="1" dirty="0" err="1" smtClean="0">
                <a:latin typeface="Aharoni" panose="02010803020104030203" pitchFamily="2" charset="-79"/>
                <a:cs typeface="Aharoni" panose="02010803020104030203" pitchFamily="2" charset="-79"/>
              </a:rPr>
              <a:t>Spinosad</a:t>
            </a:r>
            <a:r>
              <a:rPr lang="en-US" sz="2400" b="1" dirty="0" smtClean="0"/>
              <a:t>- chewing insects and </a:t>
            </a:r>
            <a:r>
              <a:rPr lang="en-US" sz="2400" b="1" dirty="0" err="1" smtClean="0"/>
              <a:t>thrips</a:t>
            </a:r>
            <a:r>
              <a:rPr lang="en-US" sz="2400" b="1" dirty="0"/>
              <a:t>.</a:t>
            </a:r>
            <a:endParaRPr lang="en-US" sz="2400" b="1" dirty="0" smtClean="0"/>
          </a:p>
          <a:p>
            <a:pPr marL="0" indent="0" algn="l" rtl="0">
              <a:buNone/>
            </a:pPr>
            <a:r>
              <a:rPr lang="en-US" sz="2400" b="1" dirty="0" smtClean="0"/>
              <a:t>   A natural fermentation product.</a:t>
            </a:r>
          </a:p>
          <a:p>
            <a:pPr marL="0" indent="0" algn="l" rtl="0">
              <a:buNone/>
            </a:pPr>
            <a:r>
              <a:rPr lang="en-US" sz="2400" b="1" dirty="0" smtClean="0"/>
              <a:t>* Botanical or plant-derived insecticides-</a:t>
            </a:r>
          </a:p>
          <a:p>
            <a:pPr marL="0" indent="0" algn="l" rtl="0">
              <a:buNone/>
            </a:pPr>
            <a:r>
              <a:rPr lang="en-US" sz="2400" b="1" dirty="0" smtClean="0"/>
              <a:t>   </a:t>
            </a:r>
            <a:r>
              <a:rPr lang="en-US" sz="2400" b="1" dirty="0" err="1" smtClean="0">
                <a:latin typeface="Aharoni" panose="02010803020104030203" pitchFamily="2" charset="-79"/>
                <a:cs typeface="Aharoni" panose="02010803020104030203" pitchFamily="2" charset="-79"/>
              </a:rPr>
              <a:t>phrethrin</a:t>
            </a:r>
            <a:r>
              <a:rPr lang="en-US" sz="2400" b="1" dirty="0" smtClean="0">
                <a:latin typeface="Aharoni" panose="02010803020104030203" pitchFamily="2" charset="-79"/>
                <a:cs typeface="Aharoni" panose="02010803020104030203" pitchFamily="2" charset="-79"/>
              </a:rPr>
              <a:t>/pyrethrum </a:t>
            </a:r>
            <a:r>
              <a:rPr lang="en-US" sz="2400" b="1" dirty="0" smtClean="0"/>
              <a:t>and </a:t>
            </a:r>
            <a:r>
              <a:rPr lang="en-US" sz="2400" b="1" dirty="0" err="1" smtClean="0">
                <a:latin typeface="Aharoni" panose="02010803020104030203" pitchFamily="2" charset="-79"/>
                <a:cs typeface="Aharoni" panose="02010803020104030203" pitchFamily="2" charset="-79"/>
              </a:rPr>
              <a:t>azadirachtin</a:t>
            </a:r>
            <a:endParaRPr lang="en-US" sz="2400" b="1" dirty="0" smtClean="0">
              <a:latin typeface="Aharoni" panose="02010803020104030203" pitchFamily="2" charset="-79"/>
              <a:cs typeface="Aharoni" panose="02010803020104030203" pitchFamily="2" charset="-79"/>
            </a:endParaRPr>
          </a:p>
          <a:p>
            <a:pPr marL="0" indent="0" algn="l" rtl="0">
              <a:buNone/>
            </a:pPr>
            <a:r>
              <a:rPr lang="en-US" sz="2400" b="1" dirty="0" smtClean="0">
                <a:latin typeface="Aharoni" panose="02010803020104030203" pitchFamily="2" charset="-79"/>
                <a:cs typeface="Aharoni" panose="02010803020104030203" pitchFamily="2" charset="-79"/>
              </a:rPr>
              <a:t>   </a:t>
            </a:r>
            <a:r>
              <a:rPr lang="en-US" sz="2400" b="1" dirty="0" smtClean="0"/>
              <a:t>(</a:t>
            </a:r>
            <a:r>
              <a:rPr lang="en-US" sz="2400" b="1" dirty="0" err="1" smtClean="0"/>
              <a:t>neem</a:t>
            </a:r>
            <a:r>
              <a:rPr lang="en-US" sz="2400" b="1" dirty="0" smtClean="0"/>
              <a:t> extract) </a:t>
            </a:r>
          </a:p>
          <a:p>
            <a:pPr marL="0" indent="0" algn="l" rtl="0">
              <a:buNone/>
            </a:pPr>
            <a:r>
              <a:rPr lang="en-US" sz="2400" b="1" dirty="0" smtClean="0"/>
              <a:t>* </a:t>
            </a:r>
            <a:r>
              <a:rPr lang="en-US" sz="2400" b="1" dirty="0" smtClean="0">
                <a:latin typeface="Aharoni" panose="02010803020104030203" pitchFamily="2" charset="-79"/>
                <a:cs typeface="Aharoni" panose="02010803020104030203" pitchFamily="2" charset="-79"/>
              </a:rPr>
              <a:t>Boric acid </a:t>
            </a:r>
            <a:r>
              <a:rPr lang="en-US" sz="2400" b="1" dirty="0" smtClean="0"/>
              <a:t>or </a:t>
            </a:r>
            <a:r>
              <a:rPr lang="en-US" sz="2400" b="1" dirty="0" smtClean="0">
                <a:latin typeface="Aharoni" panose="02010803020104030203" pitchFamily="2" charset="-79"/>
                <a:cs typeface="Aharoni" panose="02010803020104030203" pitchFamily="2" charset="-79"/>
              </a:rPr>
              <a:t>borate </a:t>
            </a:r>
            <a:r>
              <a:rPr lang="en-US" sz="2400" b="1" dirty="0" smtClean="0"/>
              <a:t>for ant control</a:t>
            </a:r>
            <a:endParaRPr lang="en-US" sz="2400" b="1" dirty="0"/>
          </a:p>
          <a:p>
            <a:pPr marL="0" indent="0" algn="l" rtl="0">
              <a:buNone/>
            </a:pPr>
            <a:r>
              <a:rPr lang="en-US" sz="2400" b="1" dirty="0" smtClean="0"/>
              <a:t>* All these materials generally organically</a:t>
            </a:r>
          </a:p>
          <a:p>
            <a:pPr marL="0" indent="0" algn="l" rtl="0">
              <a:buNone/>
            </a:pPr>
            <a:r>
              <a:rPr lang="en-US" sz="2400" b="1" dirty="0"/>
              <a:t> </a:t>
            </a:r>
            <a:r>
              <a:rPr lang="en-US" sz="2400" b="1" dirty="0" smtClean="0"/>
              <a:t> acceptable, breakdown rapidly in the </a:t>
            </a:r>
          </a:p>
          <a:p>
            <a:pPr marL="0" indent="0" algn="l" rtl="0">
              <a:buNone/>
            </a:pPr>
            <a:r>
              <a:rPr lang="en-US" sz="2400" b="1" dirty="0"/>
              <a:t> </a:t>
            </a:r>
            <a:r>
              <a:rPr lang="en-US" sz="2400" b="1" dirty="0" smtClean="0"/>
              <a:t> environment and have less impact on </a:t>
            </a:r>
          </a:p>
          <a:p>
            <a:pPr marL="0" indent="0" algn="l" rtl="0">
              <a:buNone/>
            </a:pPr>
            <a:r>
              <a:rPr lang="en-US" sz="2400" b="1" dirty="0"/>
              <a:t> </a:t>
            </a:r>
            <a:r>
              <a:rPr lang="en-US" sz="2400" b="1" dirty="0" smtClean="0"/>
              <a:t> </a:t>
            </a:r>
            <a:r>
              <a:rPr lang="en-US" sz="2400" b="1" dirty="0" err="1" smtClean="0"/>
              <a:t>beneficials</a:t>
            </a:r>
            <a:r>
              <a:rPr lang="en-US" sz="2400" b="1" dirty="0" smtClean="0"/>
              <a:t>, people and wildlife than </a:t>
            </a:r>
          </a:p>
          <a:p>
            <a:pPr marL="0" indent="0" algn="l" rtl="0">
              <a:buNone/>
            </a:pPr>
            <a:r>
              <a:rPr lang="en-US" sz="2400" b="1" dirty="0" smtClean="0"/>
              <a:t>conventional insecticides.</a:t>
            </a:r>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6885653" y="1355353"/>
            <a:ext cx="2828571" cy="3819048"/>
          </a:xfrm>
          <a:prstGeom prst="rect">
            <a:avLst/>
          </a:prstGeom>
        </p:spPr>
      </p:pic>
    </p:spTree>
    <p:extLst>
      <p:ext uri="{BB962C8B-B14F-4D97-AF65-F5344CB8AC3E}">
        <p14:creationId xmlns:p14="http://schemas.microsoft.com/office/powerpoint/2010/main" val="1513191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Common home use insecticide products Not qualifying ass less toxic</a:t>
            </a:r>
            <a:endParaRPr lang="fa-IR" sz="4000" b="1" dirty="0" smtClean="0"/>
          </a:p>
          <a:p>
            <a:pPr marL="0" indent="0" algn="l" rtl="0">
              <a:buNone/>
            </a:pPr>
            <a:r>
              <a:rPr lang="en-US" sz="2400" b="1" dirty="0" smtClean="0"/>
              <a:t>*</a:t>
            </a:r>
            <a:r>
              <a:rPr lang="en-US" sz="2800" b="1" dirty="0" smtClean="0"/>
              <a:t> Organophosphates</a:t>
            </a:r>
            <a:endParaRPr lang="en-US" sz="2400" b="1" dirty="0" smtClean="0"/>
          </a:p>
          <a:p>
            <a:pPr marL="0" indent="0" algn="l" rtl="0">
              <a:buNone/>
            </a:pPr>
            <a:r>
              <a:rPr lang="en-US" sz="2400" b="1" dirty="0" smtClean="0"/>
              <a:t>   (malathion, </a:t>
            </a:r>
            <a:r>
              <a:rPr lang="en-US" sz="2400" b="1" dirty="0" err="1" smtClean="0"/>
              <a:t>acephate</a:t>
            </a:r>
            <a:r>
              <a:rPr lang="en-US" sz="2400" b="1" dirty="0" smtClean="0"/>
              <a:t>, </a:t>
            </a:r>
            <a:r>
              <a:rPr lang="en-US" sz="2400" b="1" dirty="0" err="1" smtClean="0"/>
              <a:t>disulfotion</a:t>
            </a:r>
            <a:r>
              <a:rPr lang="en-US" sz="2400" b="1" dirty="0" smtClean="0"/>
              <a:t>)</a:t>
            </a:r>
          </a:p>
          <a:p>
            <a:pPr marL="0" indent="0" algn="l" rtl="0">
              <a:buNone/>
            </a:pPr>
            <a:r>
              <a:rPr lang="en-US" sz="2400" b="1" dirty="0" smtClean="0"/>
              <a:t>* </a:t>
            </a:r>
            <a:r>
              <a:rPr lang="en-US" sz="2800" b="1" dirty="0" err="1" smtClean="0"/>
              <a:t>Carbamates</a:t>
            </a:r>
            <a:endParaRPr lang="en-US" sz="2800" b="1" dirty="0" smtClean="0"/>
          </a:p>
          <a:p>
            <a:pPr marL="0" indent="0" algn="l" rtl="0">
              <a:buNone/>
            </a:pPr>
            <a:r>
              <a:rPr lang="en-US" sz="2400" b="1" dirty="0" smtClean="0"/>
              <a:t>   (</a:t>
            </a:r>
            <a:r>
              <a:rPr lang="en-US" sz="2400" b="1" dirty="0" err="1" smtClean="0"/>
              <a:t>Carbaryl</a:t>
            </a:r>
            <a:r>
              <a:rPr lang="en-US" sz="2400" b="1" dirty="0" smtClean="0"/>
              <a:t>—</a:t>
            </a:r>
            <a:r>
              <a:rPr lang="en-US" sz="2400" b="1" dirty="0" err="1" smtClean="0"/>
              <a:t>Sevin</a:t>
            </a:r>
            <a:r>
              <a:rPr lang="en-US" sz="2400" b="1" dirty="0" smtClean="0"/>
              <a:t>) </a:t>
            </a:r>
          </a:p>
          <a:p>
            <a:pPr marL="0" indent="0" algn="l" rtl="0">
              <a:buNone/>
            </a:pPr>
            <a:r>
              <a:rPr lang="en-US" sz="2400" b="1" dirty="0"/>
              <a:t>* </a:t>
            </a:r>
            <a:r>
              <a:rPr lang="en-US" sz="2800" b="1" dirty="0" err="1" smtClean="0"/>
              <a:t>Pyrethriods</a:t>
            </a:r>
            <a:endParaRPr lang="en-US" sz="2800" b="1" dirty="0"/>
          </a:p>
          <a:p>
            <a:pPr marL="0" indent="0" algn="l" rtl="0">
              <a:buNone/>
            </a:pPr>
            <a:r>
              <a:rPr lang="en-US" sz="2400" b="1" dirty="0"/>
              <a:t>   </a:t>
            </a:r>
            <a:r>
              <a:rPr lang="en-US" sz="2400" b="1" dirty="0" smtClean="0"/>
              <a:t>(</a:t>
            </a:r>
            <a:r>
              <a:rPr lang="en-US" sz="2400" b="1" dirty="0" err="1" smtClean="0"/>
              <a:t>bifenthrin</a:t>
            </a:r>
            <a:r>
              <a:rPr lang="en-US" sz="2400" b="1" dirty="0" smtClean="0"/>
              <a:t>, </a:t>
            </a:r>
            <a:r>
              <a:rPr lang="en-US" sz="2400" b="1" dirty="0" err="1" smtClean="0"/>
              <a:t>permethrin</a:t>
            </a:r>
            <a:r>
              <a:rPr lang="en-US" sz="2400" b="1" dirty="0" smtClean="0"/>
              <a:t>, </a:t>
            </a:r>
            <a:r>
              <a:rPr lang="en-US" sz="2400" b="1" dirty="0" err="1" smtClean="0"/>
              <a:t>cyfluthrin</a:t>
            </a:r>
            <a:endParaRPr lang="en-US" sz="2400" b="1" dirty="0" smtClean="0"/>
          </a:p>
          <a:p>
            <a:pPr marL="0" indent="0" algn="l" rtl="0">
              <a:buNone/>
            </a:pPr>
            <a:r>
              <a:rPr lang="en-US" sz="2400" b="1" dirty="0"/>
              <a:t> </a:t>
            </a:r>
            <a:r>
              <a:rPr lang="en-US" sz="2400" b="1" dirty="0" smtClean="0"/>
              <a:t>   </a:t>
            </a:r>
            <a:r>
              <a:rPr lang="en-US" sz="2400" b="1" dirty="0" err="1" smtClean="0"/>
              <a:t>cypermethrin</a:t>
            </a:r>
            <a:r>
              <a:rPr lang="en-US" sz="2400" b="1" dirty="0" smtClean="0"/>
              <a:t>, lambda-</a:t>
            </a:r>
            <a:r>
              <a:rPr lang="en-US" sz="2400" b="1" dirty="0" err="1" smtClean="0"/>
              <a:t>cyhalothrin</a:t>
            </a:r>
            <a:r>
              <a:rPr lang="en-US" sz="2400" b="1" dirty="0" smtClean="0"/>
              <a:t>)</a:t>
            </a:r>
            <a:endParaRPr lang="en-US" sz="2400" b="1" dirty="0"/>
          </a:p>
          <a:p>
            <a:pPr marL="0" indent="0" algn="l" rtl="0">
              <a:buNone/>
            </a:pPr>
            <a:r>
              <a:rPr lang="en-US" sz="2400" b="1" dirty="0"/>
              <a:t>* </a:t>
            </a:r>
            <a:r>
              <a:rPr lang="en-US" sz="2800" b="1" dirty="0" err="1" smtClean="0"/>
              <a:t>Neonictotinoids</a:t>
            </a:r>
            <a:endParaRPr lang="en-US" sz="2800" b="1" dirty="0"/>
          </a:p>
          <a:p>
            <a:pPr marL="0" indent="0" algn="l" rtl="0">
              <a:buNone/>
            </a:pPr>
            <a:r>
              <a:rPr lang="en-US" sz="2400" b="1" dirty="0"/>
              <a:t>   </a:t>
            </a:r>
            <a:r>
              <a:rPr lang="en-US" sz="2400" b="1" dirty="0" smtClean="0"/>
              <a:t>(</a:t>
            </a:r>
            <a:r>
              <a:rPr lang="en-US" sz="2400" b="1" dirty="0" err="1" smtClean="0"/>
              <a:t>imidacloprid</a:t>
            </a:r>
            <a:r>
              <a:rPr lang="en-US" sz="2400" b="1" dirty="0" smtClean="0"/>
              <a:t>, </a:t>
            </a:r>
            <a:r>
              <a:rPr lang="en-US" sz="2400" b="1" dirty="0" err="1" smtClean="0"/>
              <a:t>dinotefuran</a:t>
            </a:r>
            <a:r>
              <a:rPr lang="en-US" sz="2400" b="1" dirty="0" smtClean="0"/>
              <a:t>, others) </a:t>
            </a:r>
            <a:endParaRPr lang="en-US" sz="2400" b="1" dirty="0"/>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6208152" y="2531036"/>
            <a:ext cx="3590476" cy="2028571"/>
          </a:xfrm>
          <a:prstGeom prst="rect">
            <a:avLst/>
          </a:prstGeom>
        </p:spPr>
      </p:pic>
    </p:spTree>
    <p:extLst>
      <p:ext uri="{BB962C8B-B14F-4D97-AF65-F5344CB8AC3E}">
        <p14:creationId xmlns:p14="http://schemas.microsoft.com/office/powerpoint/2010/main" val="3725799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Herbicides Used in Organic Systems</a:t>
            </a:r>
            <a:endParaRPr lang="fa-IR" sz="4000" b="1" dirty="0" smtClean="0"/>
          </a:p>
          <a:p>
            <a:pPr marL="0" indent="0" algn="l" rtl="0">
              <a:lnSpc>
                <a:spcPct val="150000"/>
              </a:lnSpc>
              <a:buNone/>
            </a:pPr>
            <a:r>
              <a:rPr lang="en-US" sz="2400" b="1" dirty="0" smtClean="0"/>
              <a:t>* </a:t>
            </a:r>
            <a:r>
              <a:rPr lang="en-US" sz="2800" b="1" dirty="0" smtClean="0"/>
              <a:t>Plant-based oils </a:t>
            </a:r>
            <a:r>
              <a:rPr lang="en-US" sz="2400" b="1" dirty="0" smtClean="0"/>
              <a:t>(clove, </a:t>
            </a:r>
          </a:p>
          <a:p>
            <a:pPr marL="0" indent="0" algn="l" rtl="0">
              <a:lnSpc>
                <a:spcPct val="150000"/>
              </a:lnSpc>
              <a:buNone/>
            </a:pPr>
            <a:r>
              <a:rPr lang="en-US" sz="2400" b="1" dirty="0" smtClean="0"/>
              <a:t>   </a:t>
            </a:r>
            <a:r>
              <a:rPr lang="en-US" sz="2400" b="1" dirty="0" err="1" smtClean="0"/>
              <a:t>eugenol</a:t>
            </a:r>
            <a:r>
              <a:rPr lang="en-US" sz="2400" b="1" dirty="0" smtClean="0"/>
              <a:t>, lemongrass, rosemary)</a:t>
            </a:r>
          </a:p>
          <a:p>
            <a:pPr marL="0" indent="0" algn="l" rtl="0">
              <a:lnSpc>
                <a:spcPct val="150000"/>
              </a:lnSpc>
              <a:buNone/>
            </a:pPr>
            <a:r>
              <a:rPr lang="en-US" sz="2400" b="1" dirty="0" smtClean="0"/>
              <a:t>* </a:t>
            </a:r>
            <a:r>
              <a:rPr lang="en-US" sz="2800" b="1" dirty="0" err="1" smtClean="0"/>
              <a:t>Pelargonic</a:t>
            </a:r>
            <a:r>
              <a:rPr lang="en-US" sz="2800" b="1" dirty="0" smtClean="0"/>
              <a:t> acid</a:t>
            </a:r>
          </a:p>
          <a:p>
            <a:pPr marL="0" indent="0" algn="l" rtl="0">
              <a:lnSpc>
                <a:spcPct val="150000"/>
              </a:lnSpc>
              <a:buNone/>
            </a:pPr>
            <a:r>
              <a:rPr lang="en-US" sz="2400" b="1" dirty="0"/>
              <a:t>* </a:t>
            </a:r>
            <a:r>
              <a:rPr lang="en-US" sz="2800" b="1" dirty="0" smtClean="0"/>
              <a:t>Herbicidal soap</a:t>
            </a:r>
            <a:endParaRPr lang="en-US" sz="2800" b="1" dirty="0"/>
          </a:p>
          <a:p>
            <a:pPr marL="0" indent="0" algn="l" rtl="0">
              <a:lnSpc>
                <a:spcPct val="150000"/>
              </a:lnSpc>
              <a:buNone/>
            </a:pPr>
            <a:r>
              <a:rPr lang="en-US" sz="2400" b="1" dirty="0"/>
              <a:t>* </a:t>
            </a:r>
            <a:r>
              <a:rPr lang="en-US" sz="2800" b="1" dirty="0" smtClean="0"/>
              <a:t>20% Vinegar/Acetic Acid</a:t>
            </a:r>
            <a:endParaRPr lang="en-US" sz="2800" b="1" dirty="0"/>
          </a:p>
          <a:p>
            <a:pPr marL="0" indent="0" algn="l" rtl="0">
              <a:lnSpc>
                <a:spcPct val="150000"/>
              </a:lnSpc>
              <a:buNone/>
            </a:pPr>
            <a:r>
              <a:rPr lang="en-US" sz="2400" b="1" dirty="0"/>
              <a:t>   </a:t>
            </a:r>
            <a:r>
              <a:rPr lang="en-US" sz="2400" b="1" dirty="0" smtClean="0"/>
              <a:t>(weed pharm) </a:t>
            </a:r>
            <a:endParaRPr lang="en-US" sz="2400" b="1" dirty="0"/>
          </a:p>
          <a:p>
            <a:pPr marL="0" indent="0" algn="l" rtl="0">
              <a:buNone/>
            </a:pPr>
            <a:endParaRPr lang="en-US" sz="2400" b="1" dirty="0" smtClean="0"/>
          </a:p>
          <a:p>
            <a:pPr marL="0" indent="0" algn="l" rtl="0">
              <a:buNone/>
            </a:pPr>
            <a:endParaRPr lang="fa-IR" sz="4000" b="1" dirty="0"/>
          </a:p>
        </p:txBody>
      </p:sp>
      <p:sp>
        <p:nvSpPr>
          <p:cNvPr id="2" name="Rectangle 1"/>
          <p:cNvSpPr/>
          <p:nvPr/>
        </p:nvSpPr>
        <p:spPr>
          <a:xfrm>
            <a:off x="5898524" y="1304397"/>
            <a:ext cx="3554569" cy="448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117465" y="1442434"/>
            <a:ext cx="3335628" cy="523220"/>
          </a:xfrm>
          <a:prstGeom prst="rect">
            <a:avLst/>
          </a:prstGeom>
          <a:noFill/>
        </p:spPr>
        <p:txBody>
          <a:bodyPr wrap="square" lIns="91440" tIns="45720" rIns="91440" bIns="45720">
            <a:spAutoFit/>
          </a:bodyPr>
          <a:lstStyle/>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5898524" y="1519708"/>
            <a:ext cx="3554569" cy="3970318"/>
          </a:xfrm>
          <a:prstGeom prst="rect">
            <a:avLst/>
          </a:prstGeom>
          <a:noFill/>
        </p:spPr>
        <p:txBody>
          <a:bodyPr wrap="square" rtlCol="1">
            <a:spAutoFit/>
          </a:bodyPr>
          <a:lstStyle/>
          <a:p>
            <a:pPr algn="l" rtl="0"/>
            <a:r>
              <a:rPr lang="en-US" dirty="0" smtClean="0"/>
              <a:t>* These products are effective only on young plants, primarily broadleaves</a:t>
            </a:r>
          </a:p>
          <a:p>
            <a:pPr algn="l" rtl="0"/>
            <a:endParaRPr lang="en-US" dirty="0" smtClean="0"/>
          </a:p>
          <a:p>
            <a:pPr algn="l" rtl="0"/>
            <a:r>
              <a:rPr lang="en-US" dirty="0" smtClean="0"/>
              <a:t>* Not effective on perennials or plants with substantial roots</a:t>
            </a:r>
          </a:p>
          <a:p>
            <a:pPr algn="l" rtl="0"/>
            <a:endParaRPr lang="en-US" dirty="0" smtClean="0"/>
          </a:p>
          <a:p>
            <a:pPr algn="l" rtl="0"/>
            <a:r>
              <a:rPr lang="en-US" dirty="0" smtClean="0"/>
              <a:t>* Nonselective- can damage desirable plants</a:t>
            </a:r>
          </a:p>
          <a:p>
            <a:pPr algn="l" rtl="0"/>
            <a:endParaRPr lang="en-US" dirty="0" smtClean="0"/>
          </a:p>
          <a:p>
            <a:pPr algn="l" rtl="0"/>
            <a:r>
              <a:rPr lang="en-US" dirty="0" smtClean="0"/>
              <a:t>* Useful for cracks and crevices, edges</a:t>
            </a:r>
          </a:p>
          <a:p>
            <a:pPr algn="l" rtl="0"/>
            <a:endParaRPr lang="en-US" dirty="0" smtClean="0"/>
          </a:p>
          <a:p>
            <a:pPr algn="l" rtl="0"/>
            <a:r>
              <a:rPr lang="en-US" dirty="0" smtClean="0"/>
              <a:t>* Acetic acid can be dangerous </a:t>
            </a:r>
            <a:endParaRPr lang="fa-IR" dirty="0"/>
          </a:p>
        </p:txBody>
      </p:sp>
    </p:spTree>
    <p:extLst>
      <p:ext uri="{BB962C8B-B14F-4D97-AF65-F5344CB8AC3E}">
        <p14:creationId xmlns:p14="http://schemas.microsoft.com/office/powerpoint/2010/main" val="149447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What is Pest?</a:t>
            </a:r>
            <a:endParaRPr lang="fa-IR" sz="4800" b="1" dirty="0"/>
          </a:p>
        </p:txBody>
      </p:sp>
      <p:pic>
        <p:nvPicPr>
          <p:cNvPr id="4" name="Content Placeholder 4" descr="243844 [Protected View] - PowerPoint">
            <a:extLst>
              <a:ext uri="{FF2B5EF4-FFF2-40B4-BE49-F238E27FC236}">
                <a16:creationId xmlns:a16="http://schemas.microsoft.com/office/drawing/2014/main" xmlns="" id="{C880CDDF-4BCF-4B91-A839-9D66D6A2F65E}"/>
              </a:ext>
            </a:extLst>
          </p:cNvPr>
          <p:cNvPicPr>
            <a:picLocks noChangeAspect="1"/>
          </p:cNvPicPr>
          <p:nvPr/>
        </p:nvPicPr>
        <p:blipFill rotWithShape="1">
          <a:blip r:embed="rId2">
            <a:extLst>
              <a:ext uri="{28A0092B-C50C-407E-A947-70E740481C1C}">
                <a14:useLocalDpi xmlns:a14="http://schemas.microsoft.com/office/drawing/2010/main" val="0"/>
              </a:ext>
            </a:extLst>
          </a:blip>
          <a:srcRect l="40811" t="35324" r="18891" b="31931"/>
          <a:stretch/>
        </p:blipFill>
        <p:spPr>
          <a:xfrm>
            <a:off x="1575633" y="1287886"/>
            <a:ext cx="7542609" cy="4468969"/>
          </a:xfrm>
          <a:prstGeom prst="rect">
            <a:avLst/>
          </a:prstGeom>
        </p:spPr>
      </p:pic>
    </p:spTree>
    <p:extLst>
      <p:ext uri="{BB962C8B-B14F-4D97-AF65-F5344CB8AC3E}">
        <p14:creationId xmlns:p14="http://schemas.microsoft.com/office/powerpoint/2010/main" val="401127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Fungicides: powdery mildew &amp; other foliar diseases</a:t>
            </a:r>
            <a:endParaRPr lang="fa-IR" sz="4000" b="1" dirty="0" smtClean="0"/>
          </a:p>
          <a:p>
            <a:pPr marL="0" indent="0" algn="l" rtl="0">
              <a:buNone/>
            </a:pPr>
            <a:r>
              <a:rPr lang="en-US" sz="2400" b="1" dirty="0" smtClean="0"/>
              <a:t>*</a:t>
            </a:r>
            <a:r>
              <a:rPr lang="en-US" sz="2800" b="1" dirty="0" smtClean="0"/>
              <a:t> Sulfur formulated with soap</a:t>
            </a:r>
            <a:endParaRPr lang="en-US" sz="2400" b="1" dirty="0" smtClean="0"/>
          </a:p>
          <a:p>
            <a:pPr marL="0" indent="0" algn="l" rtl="0">
              <a:buNone/>
            </a:pPr>
            <a:r>
              <a:rPr lang="en-US" sz="2400" b="1" dirty="0" smtClean="0"/>
              <a:t>   (NOT DUST)</a:t>
            </a:r>
          </a:p>
          <a:p>
            <a:pPr marL="0" indent="0" algn="l" rtl="0">
              <a:buNone/>
            </a:pPr>
            <a:r>
              <a:rPr lang="en-US" sz="2400" b="1" dirty="0" smtClean="0"/>
              <a:t>* </a:t>
            </a:r>
            <a:r>
              <a:rPr lang="en-US" sz="2800" b="1" dirty="0" err="1" smtClean="0"/>
              <a:t>Biologiclas</a:t>
            </a:r>
            <a:r>
              <a:rPr lang="en-US" sz="2800" b="1" dirty="0" smtClean="0"/>
              <a:t>: Bacillus </a:t>
            </a:r>
            <a:r>
              <a:rPr lang="en-US" sz="2800" b="1" dirty="0" err="1" smtClean="0"/>
              <a:t>subtilis</a:t>
            </a:r>
            <a:endParaRPr lang="en-US" sz="2800" b="1" dirty="0" smtClean="0"/>
          </a:p>
          <a:p>
            <a:pPr marL="0" indent="0" algn="l" rtl="0">
              <a:buNone/>
            </a:pPr>
            <a:r>
              <a:rPr lang="en-US" sz="2400" b="1" dirty="0" smtClean="0"/>
              <a:t>* </a:t>
            </a:r>
            <a:r>
              <a:rPr lang="en-US" sz="2800" b="1" dirty="0" err="1" smtClean="0"/>
              <a:t>Neem</a:t>
            </a:r>
            <a:r>
              <a:rPr lang="en-US" sz="2800" b="1" dirty="0" smtClean="0"/>
              <a:t> and other oils(1)</a:t>
            </a:r>
            <a:endParaRPr lang="en-US" sz="2800" b="1" dirty="0"/>
          </a:p>
          <a:p>
            <a:pPr marL="0" indent="0" algn="l" rtl="0">
              <a:buNone/>
            </a:pPr>
            <a:r>
              <a:rPr lang="en-US" sz="2400" b="1" dirty="0" smtClean="0"/>
              <a:t>* </a:t>
            </a:r>
            <a:r>
              <a:rPr lang="en-US" sz="2800" b="1" dirty="0" smtClean="0"/>
              <a:t>Potassium bicarbonate</a:t>
            </a:r>
            <a:endParaRPr lang="en-US" sz="2800" b="1" dirty="0"/>
          </a:p>
          <a:p>
            <a:pPr marL="0" indent="0" algn="l" rtl="0">
              <a:buNone/>
            </a:pPr>
            <a:r>
              <a:rPr lang="en-US" sz="2400" b="1" dirty="0"/>
              <a:t> </a:t>
            </a:r>
            <a:endParaRPr lang="en-US" sz="2400" b="1" dirty="0" smtClean="0"/>
          </a:p>
          <a:p>
            <a:pPr marL="0" indent="0" algn="l" rtl="0">
              <a:buNone/>
            </a:pPr>
            <a:r>
              <a:rPr lang="en-US" sz="1400" b="1" dirty="0" smtClean="0"/>
              <a:t>  (Cooper fungicides are organic:						</a:t>
            </a:r>
          </a:p>
          <a:p>
            <a:pPr marL="0" indent="0" algn="l" rtl="0">
              <a:buNone/>
            </a:pPr>
            <a:r>
              <a:rPr lang="en-US" sz="1400" b="1" dirty="0"/>
              <a:t> </a:t>
            </a:r>
            <a:r>
              <a:rPr lang="en-US" sz="1400" b="1" dirty="0" smtClean="0"/>
              <a:t>  used primarily in the dormant </a:t>
            </a:r>
            <a:r>
              <a:rPr lang="en-US" sz="1400" b="1" dirty="0" err="1" smtClean="0"/>
              <a:t>seaon</a:t>
            </a:r>
            <a:r>
              <a:rPr lang="en-US" sz="1400" b="1" dirty="0" smtClean="0"/>
              <a:t>) </a:t>
            </a:r>
            <a:endParaRPr lang="en-US" sz="1400" b="1" dirty="0"/>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6208152" y="1936889"/>
            <a:ext cx="3590476" cy="2028571"/>
          </a:xfrm>
          <a:prstGeom prst="rect">
            <a:avLst/>
          </a:prstGeom>
        </p:spPr>
      </p:pic>
      <p:sp>
        <p:nvSpPr>
          <p:cNvPr id="5" name="TextBox 4"/>
          <p:cNvSpPr txBox="1"/>
          <p:nvPr/>
        </p:nvSpPr>
        <p:spPr>
          <a:xfrm>
            <a:off x="5911402" y="4998367"/>
            <a:ext cx="3709115" cy="1477328"/>
          </a:xfrm>
          <a:prstGeom prst="rect">
            <a:avLst/>
          </a:prstGeom>
          <a:noFill/>
        </p:spPr>
        <p:txBody>
          <a:bodyPr wrap="square" rtlCol="1">
            <a:spAutoFit/>
          </a:bodyPr>
          <a:lstStyle/>
          <a:p>
            <a:pPr algn="l" rtl="0"/>
            <a:r>
              <a:rPr lang="en-US" dirty="0" smtClean="0"/>
              <a:t>(1) Oils are the most effective against foliar diseases and are the only ones that have </a:t>
            </a:r>
            <a:r>
              <a:rPr lang="en-US" dirty="0" err="1" smtClean="0"/>
              <a:t>eradicant</a:t>
            </a:r>
            <a:r>
              <a:rPr lang="en-US" dirty="0" smtClean="0"/>
              <a:t> activity</a:t>
            </a:r>
          </a:p>
          <a:p>
            <a:pPr algn="l" rtl="0"/>
            <a:endParaRPr lang="en-US" dirty="0" smtClean="0"/>
          </a:p>
        </p:txBody>
      </p:sp>
      <p:pic>
        <p:nvPicPr>
          <p:cNvPr id="2" name="Picture 1"/>
          <p:cNvPicPr>
            <a:picLocks noChangeAspect="1"/>
          </p:cNvPicPr>
          <p:nvPr/>
        </p:nvPicPr>
        <p:blipFill>
          <a:blip r:embed="rId3"/>
          <a:stretch>
            <a:fillRect/>
          </a:stretch>
        </p:blipFill>
        <p:spPr>
          <a:xfrm>
            <a:off x="6208152" y="1936889"/>
            <a:ext cx="3704762" cy="2257143"/>
          </a:xfrm>
          <a:prstGeom prst="rect">
            <a:avLst/>
          </a:prstGeom>
        </p:spPr>
      </p:pic>
    </p:spTree>
    <p:extLst>
      <p:ext uri="{BB962C8B-B14F-4D97-AF65-F5344CB8AC3E}">
        <p14:creationId xmlns:p14="http://schemas.microsoft.com/office/powerpoint/2010/main" val="220746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Insecticide and their restrictions</a:t>
            </a:r>
          </a:p>
          <a:p>
            <a:pPr marL="0" indent="0" algn="ctr">
              <a:buNone/>
            </a:pPr>
            <a:r>
              <a:rPr lang="en-US" sz="4800" b="1" dirty="0" smtClean="0"/>
              <a:t> </a:t>
            </a:r>
            <a:endParaRPr lang="fa-IR" sz="4800" b="1" dirty="0"/>
          </a:p>
        </p:txBody>
      </p:sp>
      <p:graphicFrame>
        <p:nvGraphicFramePr>
          <p:cNvPr id="4" name="Table 3"/>
          <p:cNvGraphicFramePr>
            <a:graphicFrameLocks noGrp="1"/>
          </p:cNvGraphicFramePr>
          <p:nvPr>
            <p:extLst>
              <p:ext uri="{D42A27DB-BD31-4B8C-83A1-F6EECF244321}">
                <p14:modId xmlns:p14="http://schemas.microsoft.com/office/powerpoint/2010/main" val="2859772289"/>
              </p:ext>
            </p:extLst>
          </p:nvPr>
        </p:nvGraphicFramePr>
        <p:xfrm>
          <a:off x="1191740" y="1609353"/>
          <a:ext cx="8174682" cy="4567608"/>
        </p:xfrm>
        <a:graphic>
          <a:graphicData uri="http://schemas.openxmlformats.org/drawingml/2006/table">
            <a:tbl>
              <a:tblPr rtl="1" firstRow="1" bandRow="1">
                <a:tableStyleId>{5C22544A-7EE6-4342-B048-85BDC9FD1C3A}</a:tableStyleId>
              </a:tblPr>
              <a:tblGrid>
                <a:gridCol w="3039763"/>
                <a:gridCol w="3064475"/>
                <a:gridCol w="2070444"/>
              </a:tblGrid>
              <a:tr h="761268">
                <a:tc>
                  <a:txBody>
                    <a:bodyPr/>
                    <a:lstStyle/>
                    <a:p>
                      <a:pPr algn="ctr" rtl="1"/>
                      <a:r>
                        <a:rPr lang="en-US" sz="2800" dirty="0" smtClean="0"/>
                        <a:t>Remark</a:t>
                      </a:r>
                      <a:endParaRPr lang="fa-IR" sz="2800" dirty="0"/>
                    </a:p>
                  </a:txBody>
                  <a:tcPr anchor="ctr"/>
                </a:tc>
                <a:tc>
                  <a:txBody>
                    <a:bodyPr/>
                    <a:lstStyle/>
                    <a:p>
                      <a:pPr algn="ctr" rtl="1"/>
                      <a:r>
                        <a:rPr lang="en-US" sz="2800" dirty="0" smtClean="0"/>
                        <a:t>Insecticide</a:t>
                      </a:r>
                      <a:endParaRPr lang="fa-IR" sz="2800" dirty="0"/>
                    </a:p>
                  </a:txBody>
                  <a:tcPr anchor="ctr"/>
                </a:tc>
                <a:tc>
                  <a:txBody>
                    <a:bodyPr/>
                    <a:lstStyle/>
                    <a:p>
                      <a:pPr algn="ctr" rtl="1"/>
                      <a:r>
                        <a:rPr lang="en-US" sz="2800" dirty="0" smtClean="0"/>
                        <a:t>S.NO</a:t>
                      </a:r>
                      <a:endParaRPr lang="fa-IR" sz="2800" dirty="0"/>
                    </a:p>
                  </a:txBody>
                  <a:tcPr anchor="ctr"/>
                </a:tc>
              </a:tr>
              <a:tr h="761268">
                <a:tc>
                  <a:txBody>
                    <a:bodyPr/>
                    <a:lstStyle/>
                    <a:p>
                      <a:pPr algn="ctr" rtl="1"/>
                      <a:r>
                        <a:rPr lang="en-US" dirty="0" smtClean="0"/>
                        <a:t>Banned(for use in agriculture)</a:t>
                      </a:r>
                      <a:r>
                        <a:rPr lang="en-US" baseline="0" dirty="0" smtClean="0"/>
                        <a:t> 1989</a:t>
                      </a:r>
                      <a:endParaRPr lang="fa-IR" dirty="0"/>
                    </a:p>
                  </a:txBody>
                  <a:tcPr anchor="ctr"/>
                </a:tc>
                <a:tc>
                  <a:txBody>
                    <a:bodyPr/>
                    <a:lstStyle/>
                    <a:p>
                      <a:pPr algn="ctr" rtl="1"/>
                      <a:r>
                        <a:rPr lang="en-US" dirty="0" smtClean="0"/>
                        <a:t>DDT(</a:t>
                      </a:r>
                      <a:r>
                        <a:rPr lang="en-US" dirty="0" err="1" smtClean="0"/>
                        <a:t>oc</a:t>
                      </a:r>
                      <a:r>
                        <a:rPr lang="en-US" dirty="0" smtClean="0"/>
                        <a:t>)</a:t>
                      </a:r>
                      <a:endParaRPr lang="fa-IR" dirty="0"/>
                    </a:p>
                  </a:txBody>
                  <a:tcPr anchor="ctr"/>
                </a:tc>
                <a:tc>
                  <a:txBody>
                    <a:bodyPr/>
                    <a:lstStyle/>
                    <a:p>
                      <a:pPr algn="ctr" rtl="1"/>
                      <a:r>
                        <a:rPr lang="en-US" dirty="0" smtClean="0"/>
                        <a:t>1.</a:t>
                      </a:r>
                      <a:endParaRPr lang="fa-IR" dirty="0"/>
                    </a:p>
                  </a:txBody>
                  <a:tcPr anchor="ctr"/>
                </a:tc>
              </a:tr>
              <a:tr h="761268">
                <a:tc>
                  <a:txBody>
                    <a:bodyPr/>
                    <a:lstStyle/>
                    <a:p>
                      <a:pPr algn="ctr" rtl="1"/>
                      <a:r>
                        <a:rPr lang="en-US" dirty="0" smtClean="0"/>
                        <a:t>1990</a:t>
                      </a:r>
                      <a:endParaRPr lang="fa-IR" dirty="0"/>
                    </a:p>
                  </a:txBody>
                  <a:tcPr anchor="ctr"/>
                </a:tc>
                <a:tc>
                  <a:txBody>
                    <a:bodyPr/>
                    <a:lstStyle/>
                    <a:p>
                      <a:pPr algn="ctr" rtl="1"/>
                      <a:r>
                        <a:rPr lang="en-US" dirty="0" err="1" smtClean="0"/>
                        <a:t>Endrin</a:t>
                      </a:r>
                      <a:endParaRPr lang="fa-IR" dirty="0"/>
                    </a:p>
                  </a:txBody>
                  <a:tcPr anchor="ctr"/>
                </a:tc>
                <a:tc>
                  <a:txBody>
                    <a:bodyPr/>
                    <a:lstStyle/>
                    <a:p>
                      <a:pPr algn="ctr" rtl="1"/>
                      <a:r>
                        <a:rPr lang="en-US" dirty="0" smtClean="0"/>
                        <a:t>2.</a:t>
                      </a:r>
                      <a:endParaRPr lang="fa-IR" dirty="0"/>
                    </a:p>
                  </a:txBody>
                  <a:tcPr anchor="ctr"/>
                </a:tc>
              </a:tr>
              <a:tr h="761268">
                <a:tc>
                  <a:txBody>
                    <a:bodyPr/>
                    <a:lstStyle/>
                    <a:p>
                      <a:pPr algn="ctr" rtl="1"/>
                      <a:r>
                        <a:rPr lang="en-US" dirty="0" smtClean="0"/>
                        <a:t>January 1997</a:t>
                      </a:r>
                      <a:endParaRPr lang="fa-IR" dirty="0"/>
                    </a:p>
                  </a:txBody>
                  <a:tcPr anchor="ctr"/>
                </a:tc>
                <a:tc>
                  <a:txBody>
                    <a:bodyPr/>
                    <a:lstStyle/>
                    <a:p>
                      <a:pPr algn="ctr" rtl="1"/>
                      <a:r>
                        <a:rPr lang="en-US" dirty="0" smtClean="0"/>
                        <a:t>HCN</a:t>
                      </a:r>
                      <a:endParaRPr lang="fa-IR" dirty="0"/>
                    </a:p>
                  </a:txBody>
                  <a:tcPr anchor="ctr"/>
                </a:tc>
                <a:tc>
                  <a:txBody>
                    <a:bodyPr/>
                    <a:lstStyle/>
                    <a:p>
                      <a:pPr algn="ctr" rtl="1"/>
                      <a:r>
                        <a:rPr lang="en-US" dirty="0" smtClean="0"/>
                        <a:t>3.</a:t>
                      </a:r>
                      <a:endParaRPr lang="fa-IR" dirty="0"/>
                    </a:p>
                  </a:txBody>
                  <a:tcPr anchor="ctr"/>
                </a:tc>
              </a:tr>
              <a:tr h="761268">
                <a:tc>
                  <a:txBody>
                    <a:bodyPr/>
                    <a:lstStyle/>
                    <a:p>
                      <a:pPr algn="ctr" rtl="1"/>
                      <a:r>
                        <a:rPr lang="en-US" dirty="0" smtClean="0"/>
                        <a:t>Restricted 1999</a:t>
                      </a:r>
                      <a:endParaRPr lang="fa-IR" dirty="0"/>
                    </a:p>
                  </a:txBody>
                  <a:tcPr anchor="ctr"/>
                </a:tc>
                <a:tc>
                  <a:txBody>
                    <a:bodyPr/>
                    <a:lstStyle/>
                    <a:p>
                      <a:pPr algn="ctr" rtl="1"/>
                      <a:r>
                        <a:rPr lang="en-US" dirty="0" smtClean="0"/>
                        <a:t>Parathion</a:t>
                      </a:r>
                      <a:endParaRPr lang="fa-IR" dirty="0"/>
                    </a:p>
                  </a:txBody>
                  <a:tcPr anchor="ctr"/>
                </a:tc>
                <a:tc>
                  <a:txBody>
                    <a:bodyPr/>
                    <a:lstStyle/>
                    <a:p>
                      <a:pPr algn="ctr" rtl="1"/>
                      <a:r>
                        <a:rPr lang="en-US" dirty="0" smtClean="0"/>
                        <a:t>4.</a:t>
                      </a:r>
                      <a:endParaRPr lang="fa-IR" dirty="0"/>
                    </a:p>
                  </a:txBody>
                  <a:tcPr anchor="ctr"/>
                </a:tc>
              </a:tr>
              <a:tr h="761268">
                <a:tc>
                  <a:txBody>
                    <a:bodyPr/>
                    <a:lstStyle/>
                    <a:p>
                      <a:pPr algn="ctr" rtl="1"/>
                      <a:r>
                        <a:rPr lang="en-US" dirty="0" smtClean="0"/>
                        <a:t>Restricted 2001</a:t>
                      </a:r>
                      <a:endParaRPr lang="fa-IR" dirty="0"/>
                    </a:p>
                  </a:txBody>
                  <a:tcPr anchor="ctr"/>
                </a:tc>
                <a:tc>
                  <a:txBody>
                    <a:bodyPr/>
                    <a:lstStyle/>
                    <a:p>
                      <a:pPr algn="ctr" rtl="1"/>
                      <a:r>
                        <a:rPr lang="en-US" dirty="0" smtClean="0"/>
                        <a:t>Methyl </a:t>
                      </a:r>
                      <a:r>
                        <a:rPr lang="en-US" dirty="0" err="1" smtClean="0"/>
                        <a:t>bromid</a:t>
                      </a:r>
                      <a:endParaRPr lang="fa-IR" dirty="0"/>
                    </a:p>
                  </a:txBody>
                  <a:tcPr anchor="ctr"/>
                </a:tc>
                <a:tc>
                  <a:txBody>
                    <a:bodyPr/>
                    <a:lstStyle/>
                    <a:p>
                      <a:pPr algn="ctr" rtl="1"/>
                      <a:r>
                        <a:rPr lang="en-US" dirty="0" smtClean="0"/>
                        <a:t>5.</a:t>
                      </a:r>
                      <a:endParaRPr lang="fa-IR" dirty="0"/>
                    </a:p>
                  </a:txBody>
                  <a:tcPr anchor="ctr"/>
                </a:tc>
              </a:tr>
            </a:tbl>
          </a:graphicData>
        </a:graphic>
      </p:graphicFrame>
    </p:spTree>
    <p:extLst>
      <p:ext uri="{BB962C8B-B14F-4D97-AF65-F5344CB8AC3E}">
        <p14:creationId xmlns:p14="http://schemas.microsoft.com/office/powerpoint/2010/main" val="3919528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85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6600" b="1" dirty="0" smtClean="0"/>
              <a:t>Right-to-know</a:t>
            </a:r>
            <a:endParaRPr lang="en-US" sz="6600" b="1" dirty="0"/>
          </a:p>
          <a:p>
            <a:pPr marL="0" indent="0" algn="l" rtl="0">
              <a:buNone/>
            </a:pPr>
            <a:r>
              <a:rPr lang="en-US" sz="4000" b="1" dirty="0" smtClean="0"/>
              <a:t>* Pesticides must be labeled. The “label” includes the actual label on the container and literature that comes with the pesticide.</a:t>
            </a:r>
            <a:endParaRPr lang="en-US" sz="4000" b="1" dirty="0"/>
          </a:p>
          <a:p>
            <a:pPr marL="0" indent="0" algn="l" rtl="0">
              <a:buNone/>
            </a:pPr>
            <a:r>
              <a:rPr lang="en-US" sz="4000" b="1" dirty="0" smtClean="0"/>
              <a:t>* Employees have a legal right to know what chemicals they may be exposed to and to review that “label” or Material Safety Data Sheets for those chemicals.</a:t>
            </a:r>
          </a:p>
          <a:p>
            <a:pPr marL="0" indent="0" algn="l" rtl="0">
              <a:buNone/>
            </a:pPr>
            <a:r>
              <a:rPr lang="en-US" sz="4000" b="1" dirty="0" smtClean="0"/>
              <a:t>* A pesticide label is a legal document.</a:t>
            </a:r>
            <a:endParaRPr lang="en-US" sz="4000" b="1" dirty="0"/>
          </a:p>
          <a:p>
            <a:pPr marL="0" indent="0" algn="l" rtl="0">
              <a:buNone/>
            </a:pPr>
            <a:endParaRPr lang="en-US" sz="4800" b="1" dirty="0"/>
          </a:p>
          <a:p>
            <a:pPr marL="0" indent="0" algn="l" rtl="0">
              <a:buNone/>
            </a:pPr>
            <a:endParaRPr lang="fa-IR" sz="4800" b="1" dirty="0"/>
          </a:p>
        </p:txBody>
      </p:sp>
    </p:spTree>
    <p:extLst>
      <p:ext uri="{BB962C8B-B14F-4D97-AF65-F5344CB8AC3E}">
        <p14:creationId xmlns:p14="http://schemas.microsoft.com/office/powerpoint/2010/main" val="2169027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10480590" cy="5177306"/>
          </a:xfrm>
        </p:spPr>
        <p:txBody>
          <a:bodyPr>
            <a:normAutofit fontScale="92500" lnSpcReduction="20000"/>
          </a:bodyPr>
          <a:lstStyle/>
          <a:p>
            <a:pPr marL="0" indent="0" algn="ctr">
              <a:buNone/>
            </a:pPr>
            <a:r>
              <a:rPr lang="en-US" sz="4800" b="1" dirty="0" smtClean="0"/>
              <a:t>INFORMATION on LABELS</a:t>
            </a:r>
          </a:p>
          <a:p>
            <a:pPr marL="0" indent="0" algn="l" rtl="0">
              <a:buNone/>
            </a:pPr>
            <a:r>
              <a:rPr lang="en-US" sz="3300" b="1" dirty="0" smtClean="0"/>
              <a:t>* Ingredient statement			*Classification-Restricted 													or non-classified</a:t>
            </a:r>
          </a:p>
          <a:p>
            <a:pPr marL="0" indent="0" algn="l" rtl="0">
              <a:buNone/>
            </a:pPr>
            <a:r>
              <a:rPr lang="en-US" sz="3300" b="1" dirty="0" smtClean="0"/>
              <a:t>* Name &amp; address of </a:t>
            </a:r>
          </a:p>
          <a:p>
            <a:pPr marL="0" indent="0" algn="l" rtl="0">
              <a:buNone/>
            </a:pPr>
            <a:r>
              <a:rPr lang="en-US" sz="3300" b="1" dirty="0" smtClean="0"/>
              <a:t>    registrant</a:t>
            </a:r>
            <a:r>
              <a:rPr lang="en-US" sz="3300" b="1" dirty="0"/>
              <a:t>			</a:t>
            </a:r>
            <a:r>
              <a:rPr lang="en-US" sz="3300" b="1" dirty="0" smtClean="0"/>
              <a:t>             	    * Signal Word</a:t>
            </a:r>
            <a:endParaRPr lang="en-US" sz="3300" b="1" dirty="0"/>
          </a:p>
          <a:p>
            <a:pPr marL="0" indent="0" algn="l" rtl="0">
              <a:buNone/>
            </a:pPr>
            <a:r>
              <a:rPr lang="en-US" sz="3300" b="1" dirty="0"/>
              <a:t>* </a:t>
            </a:r>
            <a:r>
              <a:rPr lang="en-US" sz="3300" b="1" dirty="0" smtClean="0"/>
              <a:t>Brand or trade name</a:t>
            </a:r>
            <a:r>
              <a:rPr lang="en-US" sz="3300" b="1" dirty="0"/>
              <a:t>			</a:t>
            </a:r>
            <a:r>
              <a:rPr lang="en-US" sz="3300" b="1" dirty="0" smtClean="0"/>
              <a:t>	* Registration &amp; 						                                         establishment numbers</a:t>
            </a:r>
            <a:endParaRPr lang="en-US" sz="3300" b="1" dirty="0"/>
          </a:p>
          <a:p>
            <a:pPr marL="0" indent="0" algn="l" rtl="0">
              <a:buNone/>
            </a:pPr>
            <a:r>
              <a:rPr lang="en-US" sz="3300" b="1" dirty="0" smtClean="0"/>
              <a:t>* Net weight or measure</a:t>
            </a:r>
          </a:p>
          <a:p>
            <a:pPr marL="0" indent="0" algn="l" rtl="0">
              <a:buNone/>
            </a:pPr>
            <a:r>
              <a:rPr lang="en-US" sz="3300" b="1" dirty="0" smtClean="0"/>
              <a:t>   of content</a:t>
            </a:r>
            <a:r>
              <a:rPr lang="en-US" sz="3300" b="1" dirty="0"/>
              <a:t>	</a:t>
            </a:r>
            <a:r>
              <a:rPr lang="en-US" sz="3300" b="1" dirty="0" smtClean="0"/>
              <a:t>						    * Directions for use</a:t>
            </a:r>
          </a:p>
          <a:p>
            <a:pPr marL="0" indent="0" algn="l" rtl="0">
              <a:buNone/>
            </a:pPr>
            <a:r>
              <a:rPr lang="en-US" sz="3300" b="1" dirty="0"/>
              <a:t>	</a:t>
            </a:r>
            <a:r>
              <a:rPr lang="en-US" sz="3300" b="1" dirty="0" smtClean="0"/>
              <a:t>										    </a:t>
            </a:r>
            <a:r>
              <a:rPr lang="en-US" sz="3300" b="1" dirty="0"/>
              <a:t>* </a:t>
            </a:r>
            <a:r>
              <a:rPr lang="en-US" sz="3300" b="1" dirty="0" smtClean="0"/>
              <a:t>Other information</a:t>
            </a:r>
            <a:endParaRPr lang="en-US" sz="3300" b="1" dirty="0"/>
          </a:p>
          <a:p>
            <a:pPr marL="0" indent="0" algn="l" rtl="0">
              <a:buNone/>
            </a:pPr>
            <a:endParaRPr lang="fa-IR" sz="3300" b="1" dirty="0" smtClean="0"/>
          </a:p>
          <a:p>
            <a:pPr marL="0" indent="0" algn="l" rtl="0">
              <a:buNone/>
            </a:pPr>
            <a:endParaRPr lang="fa-IR" sz="3300" b="1" dirty="0"/>
          </a:p>
        </p:txBody>
      </p:sp>
    </p:spTree>
    <p:extLst>
      <p:ext uri="{BB962C8B-B14F-4D97-AF65-F5344CB8AC3E}">
        <p14:creationId xmlns:p14="http://schemas.microsoft.com/office/powerpoint/2010/main" val="3872146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Herbicides Used in Organic Systems</a:t>
            </a:r>
            <a:endParaRPr lang="fa-IR" sz="4000" b="1" dirty="0" smtClean="0"/>
          </a:p>
          <a:p>
            <a:pPr marL="0" indent="0" algn="l" rtl="0">
              <a:buNone/>
            </a:pPr>
            <a:r>
              <a:rPr lang="en-US" sz="2400" b="1" dirty="0" smtClean="0"/>
              <a:t>*  </a:t>
            </a:r>
            <a:r>
              <a:rPr lang="en-US" sz="2800" b="1" dirty="0" smtClean="0"/>
              <a:t>Products and brand identification</a:t>
            </a:r>
            <a:endParaRPr lang="en-US" sz="2800" b="1" dirty="0"/>
          </a:p>
          <a:p>
            <a:pPr marL="0" indent="0" algn="l" rtl="0">
              <a:buNone/>
            </a:pPr>
            <a:r>
              <a:rPr lang="en-US" sz="2400" b="1" dirty="0" smtClean="0"/>
              <a:t>* </a:t>
            </a:r>
            <a:r>
              <a:rPr lang="en-US" sz="2800" b="1" dirty="0" smtClean="0"/>
              <a:t>Active ingredients</a:t>
            </a:r>
          </a:p>
          <a:p>
            <a:pPr marL="0" indent="0" algn="l" rtl="0">
              <a:buNone/>
            </a:pPr>
            <a:r>
              <a:rPr lang="en-US" sz="2400" b="1" dirty="0" smtClean="0"/>
              <a:t>* </a:t>
            </a:r>
            <a:r>
              <a:rPr lang="en-US" sz="2800" b="1" dirty="0" smtClean="0"/>
              <a:t>Directions for use</a:t>
            </a:r>
          </a:p>
          <a:p>
            <a:pPr marL="0" indent="0" algn="l" rtl="0">
              <a:buNone/>
            </a:pPr>
            <a:r>
              <a:rPr lang="en-US" sz="2400" b="1" dirty="0" smtClean="0"/>
              <a:t>* </a:t>
            </a:r>
            <a:r>
              <a:rPr lang="en-US" sz="2800" b="1" dirty="0" smtClean="0"/>
              <a:t>Precautionary statements</a:t>
            </a:r>
          </a:p>
          <a:p>
            <a:pPr marL="0" indent="0" algn="l" rtl="0">
              <a:buNone/>
            </a:pPr>
            <a:r>
              <a:rPr lang="en-US" sz="2400" b="1" dirty="0" smtClean="0"/>
              <a:t>  		* Hazard to Humans, Domestic </a:t>
            </a:r>
          </a:p>
          <a:p>
            <a:pPr marL="0" indent="0" algn="l" rtl="0">
              <a:buNone/>
            </a:pPr>
            <a:r>
              <a:rPr lang="en-US" sz="2400" b="1" dirty="0"/>
              <a:t> </a:t>
            </a:r>
            <a:r>
              <a:rPr lang="en-US" sz="2400" b="1" dirty="0" smtClean="0"/>
              <a:t>            animals and the Environment </a:t>
            </a:r>
          </a:p>
          <a:p>
            <a:pPr marL="0" indent="0" algn="l" rtl="0">
              <a:buNone/>
            </a:pPr>
            <a:r>
              <a:rPr lang="en-US" sz="2800" b="1" dirty="0"/>
              <a:t>* </a:t>
            </a:r>
            <a:r>
              <a:rPr lang="en-US" sz="2800" b="1" dirty="0" smtClean="0"/>
              <a:t>First aid instructions</a:t>
            </a:r>
            <a:endParaRPr lang="en-US" sz="2800" b="1" dirty="0"/>
          </a:p>
          <a:p>
            <a:pPr marL="0" indent="0" algn="l" rtl="0">
              <a:buNone/>
            </a:pPr>
            <a:r>
              <a:rPr lang="en-US" sz="2800" b="1" dirty="0"/>
              <a:t>* </a:t>
            </a:r>
            <a:r>
              <a:rPr lang="en-US" sz="2800" b="1" dirty="0" smtClean="0"/>
              <a:t>Note to physicians</a:t>
            </a:r>
            <a:endParaRPr lang="en-US" sz="2800" b="1" dirty="0"/>
          </a:p>
          <a:p>
            <a:pPr marL="0" indent="0" algn="l" rtl="0">
              <a:buNone/>
            </a:pPr>
            <a:r>
              <a:rPr lang="en-US" sz="2800" b="1" dirty="0"/>
              <a:t>* </a:t>
            </a:r>
            <a:r>
              <a:rPr lang="en-US" sz="2800" b="1" dirty="0" smtClean="0"/>
              <a:t>Storage and Disposal</a:t>
            </a:r>
            <a:endParaRPr lang="en-US" sz="2800" b="1" dirty="0"/>
          </a:p>
          <a:p>
            <a:pPr marL="0" indent="0" algn="l" rtl="0">
              <a:buNone/>
            </a:pPr>
            <a:endParaRPr lang="en-US" sz="2400" b="1" dirty="0" smtClean="0"/>
          </a:p>
          <a:p>
            <a:pPr marL="0" indent="0" algn="l" rtl="0">
              <a:buNone/>
            </a:pPr>
            <a:endParaRPr lang="fa-IR" sz="4000" b="1" dirty="0"/>
          </a:p>
        </p:txBody>
      </p:sp>
      <p:sp>
        <p:nvSpPr>
          <p:cNvPr id="5" name="Rectangle 4"/>
          <p:cNvSpPr/>
          <p:nvPr/>
        </p:nvSpPr>
        <p:spPr>
          <a:xfrm>
            <a:off x="6117465" y="1442434"/>
            <a:ext cx="3335628" cy="523220"/>
          </a:xfrm>
          <a:prstGeom prst="rect">
            <a:avLst/>
          </a:prstGeom>
          <a:noFill/>
        </p:spPr>
        <p:txBody>
          <a:bodyPr wrap="square" lIns="91440" tIns="45720" rIns="91440" bIns="45720">
            <a:spAutoFit/>
          </a:bodyPr>
          <a:lstStyle/>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a:stretch>
            <a:fillRect/>
          </a:stretch>
        </p:blipFill>
        <p:spPr>
          <a:xfrm>
            <a:off x="6980071" y="1704044"/>
            <a:ext cx="2828571" cy="3704762"/>
          </a:xfrm>
          <a:prstGeom prst="rect">
            <a:avLst/>
          </a:prstGeom>
        </p:spPr>
      </p:pic>
    </p:spTree>
    <p:extLst>
      <p:ext uri="{BB962C8B-B14F-4D97-AF65-F5344CB8AC3E}">
        <p14:creationId xmlns:p14="http://schemas.microsoft.com/office/powerpoint/2010/main" val="2992462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Sample Pesticide Label</a:t>
            </a:r>
            <a:endParaRPr lang="fa-IR" sz="4800" b="1" dirty="0"/>
          </a:p>
        </p:txBody>
      </p:sp>
      <p:pic>
        <p:nvPicPr>
          <p:cNvPr id="5" name="Picture 4" descr="243844 [Protected View] - PowerPoint">
            <a:extLst>
              <a:ext uri="{FF2B5EF4-FFF2-40B4-BE49-F238E27FC236}">
                <a16:creationId xmlns:a16="http://schemas.microsoft.com/office/drawing/2014/main" xmlns="" id="{A16C2630-7DB7-4808-A374-6F81F621A1C3}"/>
              </a:ext>
            </a:extLst>
          </p:cNvPr>
          <p:cNvPicPr>
            <a:picLocks noChangeAspect="1"/>
          </p:cNvPicPr>
          <p:nvPr/>
        </p:nvPicPr>
        <p:blipFill rotWithShape="1">
          <a:blip r:embed="rId2">
            <a:extLst>
              <a:ext uri="{28A0092B-C50C-407E-A947-70E740481C1C}">
                <a14:useLocalDpi xmlns:a14="http://schemas.microsoft.com/office/drawing/2010/main" val="0"/>
              </a:ext>
            </a:extLst>
          </a:blip>
          <a:srcRect l="43483" t="29085" r="18011" b="27408"/>
          <a:stretch/>
        </p:blipFill>
        <p:spPr>
          <a:xfrm>
            <a:off x="1394356" y="1679451"/>
            <a:ext cx="7702752" cy="436613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50" y="1548076"/>
            <a:ext cx="8062357" cy="45705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749" y="1548076"/>
            <a:ext cx="8141866" cy="4497512"/>
          </a:xfrm>
          <a:prstGeom prst="rect">
            <a:avLst/>
          </a:prstGeom>
        </p:spPr>
      </p:pic>
      <p:pic>
        <p:nvPicPr>
          <p:cNvPr id="4" name="Picture 3"/>
          <p:cNvPicPr>
            <a:picLocks noChangeAspect="1"/>
          </p:cNvPicPr>
          <p:nvPr/>
        </p:nvPicPr>
        <p:blipFill>
          <a:blip r:embed="rId5"/>
          <a:stretch>
            <a:fillRect/>
          </a:stretch>
        </p:blipFill>
        <p:spPr>
          <a:xfrm>
            <a:off x="631446" y="1705376"/>
            <a:ext cx="8957397" cy="4314286"/>
          </a:xfrm>
          <a:prstGeom prst="rect">
            <a:avLst/>
          </a:prstGeom>
        </p:spPr>
      </p:pic>
    </p:spTree>
    <p:extLst>
      <p:ext uri="{BB962C8B-B14F-4D97-AF65-F5344CB8AC3E}">
        <p14:creationId xmlns:p14="http://schemas.microsoft.com/office/powerpoint/2010/main" val="3662054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endParaRPr lang="fa-IR" sz="6000" b="1" dirty="0"/>
          </a:p>
          <a:p>
            <a:pPr marL="0" indent="0" algn="ctr">
              <a:buNone/>
            </a:pPr>
            <a:r>
              <a:rPr lang="en-US" sz="6000" b="1" dirty="0" smtClean="0"/>
              <a:t>TOXICITY</a:t>
            </a:r>
            <a:endParaRPr lang="fa-IR" sz="6000" b="1" dirty="0" smtClean="0"/>
          </a:p>
          <a:p>
            <a:pPr marL="0" indent="0" algn="ctr">
              <a:buNone/>
            </a:pPr>
            <a:endParaRPr lang="en-US" sz="2400" b="1" dirty="0" smtClean="0"/>
          </a:p>
          <a:p>
            <a:pPr marL="0" indent="0" algn="ctr">
              <a:buNone/>
            </a:pPr>
            <a:r>
              <a:rPr lang="en-US" sz="3600" b="1" dirty="0" smtClean="0"/>
              <a:t>The capacity of substance to</a:t>
            </a:r>
          </a:p>
          <a:p>
            <a:pPr marL="0" indent="0" algn="ctr">
              <a:buNone/>
            </a:pPr>
            <a:r>
              <a:rPr lang="en-US" sz="3600" b="1" dirty="0" smtClean="0"/>
              <a:t> produce injury or death.</a:t>
            </a:r>
            <a:endParaRPr lang="fa-IR" sz="3600" b="1" dirty="0" smtClean="0"/>
          </a:p>
          <a:p>
            <a:pPr marL="0" indent="0" algn="ctr">
              <a:buNone/>
            </a:pPr>
            <a:endParaRPr lang="fa-IR" sz="6000" b="1" dirty="0"/>
          </a:p>
        </p:txBody>
      </p:sp>
    </p:spTree>
    <p:extLst>
      <p:ext uri="{BB962C8B-B14F-4D97-AF65-F5344CB8AC3E}">
        <p14:creationId xmlns:p14="http://schemas.microsoft.com/office/powerpoint/2010/main" val="2277305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endParaRPr lang="fa-IR" sz="6000" b="1" dirty="0"/>
          </a:p>
          <a:p>
            <a:pPr marL="0" indent="0" algn="ctr">
              <a:buNone/>
            </a:pPr>
            <a:r>
              <a:rPr lang="en-US" sz="6000" b="1" dirty="0" smtClean="0"/>
              <a:t>HAZARD</a:t>
            </a:r>
            <a:endParaRPr lang="fa-IR" sz="6000" b="1" dirty="0" smtClean="0"/>
          </a:p>
          <a:p>
            <a:pPr marL="0" indent="0" algn="ctr">
              <a:buNone/>
            </a:pPr>
            <a:endParaRPr lang="en-US" sz="2400" b="1" dirty="0" smtClean="0"/>
          </a:p>
          <a:p>
            <a:pPr marL="0" indent="0" algn="ctr">
              <a:buNone/>
            </a:pPr>
            <a:r>
              <a:rPr lang="en-US" sz="3600" b="1" dirty="0" smtClean="0"/>
              <a:t>The probability that an injury will</a:t>
            </a:r>
          </a:p>
          <a:p>
            <a:pPr marL="0" indent="0" algn="ctr">
              <a:buNone/>
            </a:pPr>
            <a:r>
              <a:rPr lang="en-US" sz="3600" b="1" dirty="0" smtClean="0"/>
              <a:t>Result from the use of the pesticide </a:t>
            </a:r>
          </a:p>
          <a:p>
            <a:pPr marL="0" indent="0" algn="ctr">
              <a:buNone/>
            </a:pPr>
            <a:r>
              <a:rPr lang="en-US" sz="3600" b="1" dirty="0" smtClean="0"/>
              <a:t>(involves both toxicity and </a:t>
            </a:r>
          </a:p>
          <a:p>
            <a:pPr marL="0" indent="0" algn="ctr">
              <a:buNone/>
            </a:pPr>
            <a:r>
              <a:rPr lang="en-US" sz="3600" b="1" dirty="0" smtClean="0"/>
              <a:t>exposure).</a:t>
            </a:r>
            <a:endParaRPr lang="fa-IR" sz="3600" b="1" dirty="0" smtClean="0"/>
          </a:p>
          <a:p>
            <a:pPr marL="0" indent="0" algn="ctr">
              <a:buNone/>
            </a:pPr>
            <a:endParaRPr lang="fa-IR" sz="6000" b="1" dirty="0"/>
          </a:p>
        </p:txBody>
      </p:sp>
    </p:spTree>
    <p:extLst>
      <p:ext uri="{BB962C8B-B14F-4D97-AF65-F5344CB8AC3E}">
        <p14:creationId xmlns:p14="http://schemas.microsoft.com/office/powerpoint/2010/main" val="3665580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endParaRPr lang="fa-IR" sz="6000" b="1" dirty="0"/>
          </a:p>
          <a:p>
            <a:pPr marL="0" indent="0" algn="ctr">
              <a:buNone/>
            </a:pPr>
            <a:r>
              <a:rPr lang="en-US" sz="6000" b="1" dirty="0" smtClean="0"/>
              <a:t>RISK = TOXICITY X</a:t>
            </a:r>
          </a:p>
          <a:p>
            <a:pPr marL="0" indent="0" algn="ctr">
              <a:buNone/>
            </a:pPr>
            <a:r>
              <a:rPr lang="en-US" sz="6000" b="1" dirty="0" smtClean="0"/>
              <a:t>EXPOSURE</a:t>
            </a:r>
            <a:endParaRPr lang="fa-IR" sz="6000" b="1" dirty="0" smtClean="0"/>
          </a:p>
          <a:p>
            <a:pPr marL="0" indent="0" algn="ctr">
              <a:buNone/>
            </a:pPr>
            <a:endParaRPr lang="en-US" sz="2400" b="1" dirty="0" smtClean="0"/>
          </a:p>
          <a:p>
            <a:pPr marL="0" indent="0" algn="ctr">
              <a:buNone/>
            </a:pPr>
            <a:endParaRPr lang="fa-IR" sz="6000" b="1" dirty="0"/>
          </a:p>
        </p:txBody>
      </p:sp>
    </p:spTree>
    <p:extLst>
      <p:ext uri="{BB962C8B-B14F-4D97-AF65-F5344CB8AC3E}">
        <p14:creationId xmlns:p14="http://schemas.microsoft.com/office/powerpoint/2010/main" val="1431041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839" y="2990335"/>
            <a:ext cx="8550876" cy="1902943"/>
          </a:xfrm>
          <a:prstGeom prst="rect">
            <a:avLst/>
          </a:prstGeom>
        </p:spPr>
      </p:pic>
      <p:sp>
        <p:nvSpPr>
          <p:cNvPr id="4" name="Content Placeholder 2"/>
          <p:cNvSpPr txBox="1">
            <a:spLocks/>
          </p:cNvSpPr>
          <p:nvPr/>
        </p:nvSpPr>
        <p:spPr>
          <a:xfrm>
            <a:off x="838199" y="502276"/>
            <a:ext cx="8717925" cy="635572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4800" b="1" dirty="0" smtClean="0"/>
              <a:t>Pesticides</a:t>
            </a:r>
            <a:endParaRPr lang="en-US" sz="4800" b="1" dirty="0"/>
          </a:p>
          <a:p>
            <a:pPr marL="0" indent="0" algn="l" rtl="0">
              <a:buNone/>
            </a:pPr>
            <a:r>
              <a:rPr lang="en-US" sz="3200" b="1" dirty="0" smtClean="0"/>
              <a:t>* </a:t>
            </a:r>
            <a:r>
              <a:rPr lang="en-US" sz="3200" dirty="0" smtClean="0"/>
              <a:t>LD</a:t>
            </a:r>
            <a:r>
              <a:rPr lang="en-US" sz="3200" baseline="-25000" dirty="0" smtClean="0"/>
              <a:t>50</a:t>
            </a:r>
            <a:r>
              <a:rPr lang="en-US" sz="3200" b="1" dirty="0" smtClean="0"/>
              <a:t> = dose (oral or dermal) needed to kill 50% of a population of a lab test animal measured in mg/kg of body weight.</a:t>
            </a:r>
          </a:p>
          <a:p>
            <a:pPr marL="0" indent="0" algn="l" rtl="0">
              <a:buNone/>
            </a:pPr>
            <a:r>
              <a:rPr lang="en-US" sz="3200" b="1" dirty="0" smtClean="0"/>
              <a:t>   -LD=lethal dose</a:t>
            </a:r>
          </a:p>
          <a:p>
            <a:pPr marL="0" indent="0" algn="l" rtl="0">
              <a:buNone/>
            </a:pPr>
            <a:endParaRPr lang="en-US" sz="3200" b="1" dirty="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r>
              <a:rPr lang="en-US" sz="2000" b="1" dirty="0" smtClean="0"/>
              <a:t>Want to see what taking in a milligram per kilogram for your body weights amount to?</a:t>
            </a:r>
          </a:p>
          <a:p>
            <a:pPr marL="0" indent="0" algn="l" rtl="0">
              <a:buNone/>
            </a:pPr>
            <a:r>
              <a:rPr lang="en-US" sz="2400" b="1" dirty="0" smtClean="0"/>
              <a:t>It’s the equivalent of 726 people each weighting 150 pounds, sharing a chocolate bar (~50grams)</a:t>
            </a:r>
            <a:endParaRPr lang="en-US" sz="2400" b="1" dirty="0"/>
          </a:p>
          <a:p>
            <a:pPr marL="0" indent="0" algn="l" rtl="0">
              <a:buNone/>
            </a:pPr>
            <a:endParaRPr lang="en-US" sz="4800" b="1" dirty="0"/>
          </a:p>
          <a:p>
            <a:pPr marL="0" indent="0" algn="l" rtl="0">
              <a:buNone/>
            </a:pPr>
            <a:endParaRPr lang="fa-IR" sz="4800" b="1" dirty="0"/>
          </a:p>
        </p:txBody>
      </p:sp>
    </p:spTree>
    <p:extLst>
      <p:ext uri="{BB962C8B-B14F-4D97-AF65-F5344CB8AC3E}">
        <p14:creationId xmlns:p14="http://schemas.microsoft.com/office/powerpoint/2010/main" val="2257583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8717925" cy="5177307"/>
          </a:xfrm>
        </p:spPr>
        <p:txBody>
          <a:bodyPr>
            <a:normAutofit fontScale="92500" lnSpcReduction="10000"/>
          </a:bodyPr>
          <a:lstStyle/>
          <a:p>
            <a:pPr marL="0" indent="0" algn="ctr">
              <a:buNone/>
            </a:pPr>
            <a:r>
              <a:rPr lang="en-US" sz="4800" b="1" dirty="0" smtClean="0"/>
              <a:t>Definitions?</a:t>
            </a:r>
            <a:endParaRPr lang="fa-IR" sz="4800" b="1" dirty="0" smtClean="0"/>
          </a:p>
          <a:p>
            <a:pPr marL="0" indent="0" algn="l">
              <a:buNone/>
            </a:pPr>
            <a:r>
              <a:rPr lang="en-US" sz="3300" b="1" dirty="0" smtClean="0"/>
              <a:t>IPM is pest management system based on sanitation,</a:t>
            </a:r>
          </a:p>
          <a:p>
            <a:pPr marL="0" indent="0" algn="l">
              <a:buNone/>
            </a:pPr>
            <a:r>
              <a:rPr lang="en-US" sz="3300" b="1" dirty="0"/>
              <a:t>	</a:t>
            </a:r>
            <a:r>
              <a:rPr lang="en-US" sz="3300" b="1" dirty="0" smtClean="0"/>
              <a:t>	         maintenance, inspection and monitoring. Pesticides are applied only in response to insect pressure, as indicated by monitoring the pest population, and only if all cultural and mechanical methods ail.</a:t>
            </a:r>
          </a:p>
          <a:p>
            <a:pPr marL="0" indent="0" algn="l">
              <a:buNone/>
            </a:pPr>
            <a:endParaRPr lang="en-US" sz="3300" b="1" dirty="0"/>
          </a:p>
          <a:p>
            <a:pPr marL="0" indent="0" algn="l">
              <a:buNone/>
            </a:pPr>
            <a:r>
              <a:rPr lang="en-US" sz="3300" b="1" dirty="0" smtClean="0"/>
              <a:t>No monitoring, no inspection, no IPM</a:t>
            </a:r>
            <a:endParaRPr lang="fa-IR" sz="3300" b="1" dirty="0"/>
          </a:p>
        </p:txBody>
      </p:sp>
    </p:spTree>
    <p:extLst>
      <p:ext uri="{BB962C8B-B14F-4D97-AF65-F5344CB8AC3E}">
        <p14:creationId xmlns:p14="http://schemas.microsoft.com/office/powerpoint/2010/main" val="961721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400" b="1" dirty="0" smtClean="0"/>
              <a:t>Relative Toxicity, rat LD50, mg/kg</a:t>
            </a:r>
            <a:endParaRPr lang="fa-IR"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962" y="1374944"/>
            <a:ext cx="7883611" cy="4931793"/>
          </a:xfrm>
          <a:prstGeom prst="rect">
            <a:avLst/>
          </a:prstGeom>
        </p:spPr>
      </p:pic>
    </p:spTree>
    <p:extLst>
      <p:ext uri="{BB962C8B-B14F-4D97-AF65-F5344CB8AC3E}">
        <p14:creationId xmlns:p14="http://schemas.microsoft.com/office/powerpoint/2010/main" val="477606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70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70000"/>
              </a:lnSpc>
              <a:buNone/>
            </a:pPr>
            <a:r>
              <a:rPr lang="en-US" sz="6600" b="1" dirty="0" smtClean="0"/>
              <a:t>Pesticides In Food Chain</a:t>
            </a:r>
            <a:endParaRPr lang="en-US" sz="6600" b="1" dirty="0"/>
          </a:p>
          <a:p>
            <a:pPr marL="0" indent="0" algn="l" rtl="0">
              <a:lnSpc>
                <a:spcPct val="170000"/>
              </a:lnSpc>
              <a:buNone/>
            </a:pPr>
            <a:r>
              <a:rPr lang="en-US" sz="4000" b="1" dirty="0" smtClean="0"/>
              <a:t>* Safety checks are in place to limit exposure to pesticides in food crops. </a:t>
            </a:r>
            <a:endParaRPr lang="en-US" sz="4000" b="1" dirty="0"/>
          </a:p>
          <a:p>
            <a:pPr marL="0" indent="0" algn="l" rtl="0">
              <a:lnSpc>
                <a:spcPct val="170000"/>
              </a:lnSpc>
              <a:buNone/>
            </a:pPr>
            <a:r>
              <a:rPr lang="en-US" sz="4000" b="1" dirty="0" smtClean="0"/>
              <a:t>* To be used on food crops many tests must be done to determine the safety factor.</a:t>
            </a:r>
          </a:p>
          <a:p>
            <a:pPr marL="0" indent="0" algn="l" rtl="0">
              <a:lnSpc>
                <a:spcPct val="170000"/>
              </a:lnSpc>
              <a:buNone/>
            </a:pPr>
            <a:r>
              <a:rPr lang="en-US" sz="4000" b="1" dirty="0" smtClean="0"/>
              <a:t>* One of the largest cost of registering a pesticide.</a:t>
            </a:r>
            <a:endParaRPr lang="en-US" sz="4000" b="1" dirty="0"/>
          </a:p>
          <a:p>
            <a:pPr marL="0" indent="0" algn="l" rtl="0">
              <a:lnSpc>
                <a:spcPct val="170000"/>
              </a:lnSpc>
              <a:buNone/>
            </a:pPr>
            <a:endParaRPr lang="en-US" sz="4800" b="1" dirty="0"/>
          </a:p>
          <a:p>
            <a:pPr marL="0" indent="0" algn="l" rtl="0">
              <a:lnSpc>
                <a:spcPct val="170000"/>
              </a:lnSpc>
              <a:buNone/>
            </a:pPr>
            <a:endParaRPr lang="fa-IR" sz="4800" b="1" dirty="0"/>
          </a:p>
        </p:txBody>
      </p:sp>
    </p:spTree>
    <p:extLst>
      <p:ext uri="{BB962C8B-B14F-4D97-AF65-F5344CB8AC3E}">
        <p14:creationId xmlns:p14="http://schemas.microsoft.com/office/powerpoint/2010/main" val="1459073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buNone/>
            </a:pPr>
            <a:r>
              <a:rPr lang="en-US" sz="6600" b="1" dirty="0" smtClean="0"/>
              <a:t>RESIDUE</a:t>
            </a:r>
            <a:endParaRPr lang="en-US" sz="6600" b="1" dirty="0"/>
          </a:p>
          <a:p>
            <a:pPr marL="0" indent="0" algn="l" rtl="0">
              <a:lnSpc>
                <a:spcPct val="120000"/>
              </a:lnSpc>
              <a:buNone/>
            </a:pPr>
            <a:r>
              <a:rPr lang="en-US" sz="3200" b="1" dirty="0" smtClean="0"/>
              <a:t>* Used to be measured in ppm</a:t>
            </a:r>
          </a:p>
          <a:p>
            <a:pPr marL="0" indent="0" algn="l" rtl="0">
              <a:lnSpc>
                <a:spcPct val="120000"/>
              </a:lnSpc>
              <a:buNone/>
            </a:pPr>
            <a:r>
              <a:rPr lang="en-US" sz="1900" b="1" dirty="0" smtClean="0"/>
              <a:t>* A step in a journey of 568 miles.</a:t>
            </a:r>
          </a:p>
          <a:p>
            <a:pPr marL="0" indent="0" algn="l" rtl="0">
              <a:lnSpc>
                <a:spcPct val="120000"/>
              </a:lnSpc>
              <a:buNone/>
            </a:pPr>
            <a:r>
              <a:rPr lang="en-US" sz="1900" b="1" dirty="0" smtClean="0"/>
              <a:t>* Or one minute in two years.</a:t>
            </a:r>
          </a:p>
          <a:p>
            <a:pPr marL="0" indent="0" algn="l" rtl="0">
              <a:lnSpc>
                <a:spcPct val="120000"/>
              </a:lnSpc>
              <a:buNone/>
            </a:pPr>
            <a:endParaRPr lang="en-US" sz="900" b="1" dirty="0"/>
          </a:p>
          <a:p>
            <a:pPr marL="0" indent="0" algn="l" rtl="0">
              <a:lnSpc>
                <a:spcPct val="120000"/>
              </a:lnSpc>
              <a:buNone/>
            </a:pPr>
            <a:r>
              <a:rPr lang="en-US" sz="3200" b="1" dirty="0" smtClean="0"/>
              <a:t>* Now measured in 0.1 ppm or measured in ppb </a:t>
            </a:r>
          </a:p>
          <a:p>
            <a:pPr marL="0" indent="0" algn="l" rtl="0">
              <a:lnSpc>
                <a:spcPct val="120000"/>
              </a:lnSpc>
              <a:buNone/>
            </a:pPr>
            <a:r>
              <a:rPr lang="en-US" b="1" dirty="0" smtClean="0"/>
              <a:t>* To give you an idea of how little this would be, a pinch of salt in 10 tons of potato chips is also a part per billion.</a:t>
            </a:r>
          </a:p>
          <a:p>
            <a:pPr marL="0" indent="0" algn="l" rtl="0">
              <a:buNone/>
            </a:pPr>
            <a:r>
              <a:rPr lang="en-US" b="1" dirty="0" smtClean="0"/>
              <a:t>* 1 penny in 10 million dollars</a:t>
            </a:r>
            <a:endParaRPr lang="en-US" b="1" dirty="0"/>
          </a:p>
          <a:p>
            <a:pPr marL="0" indent="0" algn="l" rtl="0">
              <a:buNone/>
            </a:pPr>
            <a:r>
              <a:rPr lang="en-US" b="1" dirty="0" smtClean="0"/>
              <a:t>* 1 second in 32 years</a:t>
            </a:r>
          </a:p>
          <a:p>
            <a:pPr marL="0" indent="0" algn="l" rtl="0">
              <a:buNone/>
            </a:pPr>
            <a:r>
              <a:rPr lang="en-US" b="1" dirty="0" smtClean="0"/>
              <a:t>* 1 foot of a tip to the moon</a:t>
            </a:r>
          </a:p>
          <a:p>
            <a:pPr marL="0" indent="0" algn="l" rtl="0">
              <a:buNone/>
            </a:pPr>
            <a:r>
              <a:rPr lang="en-US" b="1" dirty="0" smtClean="0"/>
              <a:t>* 1 blade of grass on football field</a:t>
            </a:r>
            <a:endParaRPr lang="en-US" b="1" dirty="0"/>
          </a:p>
          <a:p>
            <a:pPr marL="0" indent="0" algn="l" rtl="0">
              <a:lnSpc>
                <a:spcPct val="120000"/>
              </a:lnSpc>
              <a:buNone/>
            </a:pPr>
            <a:endParaRPr lang="fa-IR" sz="4800" b="1" dirty="0"/>
          </a:p>
        </p:txBody>
      </p:sp>
    </p:spTree>
    <p:extLst>
      <p:ext uri="{BB962C8B-B14F-4D97-AF65-F5344CB8AC3E}">
        <p14:creationId xmlns:p14="http://schemas.microsoft.com/office/powerpoint/2010/main" val="1313560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buNone/>
            </a:pPr>
            <a:r>
              <a:rPr lang="en-US" sz="6600" b="1" dirty="0" smtClean="0"/>
              <a:t>RESIDUE</a:t>
            </a:r>
            <a:endParaRPr lang="en-US" sz="6600" b="1" dirty="0"/>
          </a:p>
          <a:p>
            <a:pPr marL="0" indent="0" algn="l" rtl="0">
              <a:lnSpc>
                <a:spcPct val="120000"/>
              </a:lnSpc>
              <a:buNone/>
            </a:pPr>
            <a:r>
              <a:rPr lang="en-US" sz="4000" b="1" dirty="0" smtClean="0"/>
              <a:t>* EPA sets residual level - tolerance</a:t>
            </a:r>
          </a:p>
          <a:p>
            <a:pPr marL="0" indent="0" algn="l" rtl="0">
              <a:lnSpc>
                <a:spcPct val="120000"/>
              </a:lnSpc>
              <a:buNone/>
            </a:pPr>
            <a:endParaRPr lang="en-US" sz="4000" b="1" dirty="0"/>
          </a:p>
          <a:p>
            <a:pPr marL="0" indent="0" algn="l" rtl="0">
              <a:lnSpc>
                <a:spcPct val="120000"/>
              </a:lnSpc>
              <a:buNone/>
            </a:pPr>
            <a:r>
              <a:rPr lang="en-US" sz="4000" b="1" dirty="0" smtClean="0"/>
              <a:t>* FDA enforces the tolerance</a:t>
            </a:r>
          </a:p>
          <a:p>
            <a:pPr marL="0" indent="0" algn="l" rtl="0">
              <a:lnSpc>
                <a:spcPct val="120000"/>
              </a:lnSpc>
              <a:buNone/>
            </a:pPr>
            <a:endParaRPr lang="fa-IR" sz="4800" b="1" dirty="0"/>
          </a:p>
        </p:txBody>
      </p:sp>
    </p:spTree>
    <p:extLst>
      <p:ext uri="{BB962C8B-B14F-4D97-AF65-F5344CB8AC3E}">
        <p14:creationId xmlns:p14="http://schemas.microsoft.com/office/powerpoint/2010/main" val="1256730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Signal Words indicate acute toxicity</a:t>
            </a:r>
          </a:p>
          <a:p>
            <a:pPr marL="0" indent="0" algn="ctr">
              <a:buNone/>
            </a:pPr>
            <a:r>
              <a:rPr lang="en-US" sz="4800" b="1" dirty="0" smtClean="0"/>
              <a:t> </a:t>
            </a:r>
            <a:endParaRPr lang="fa-IR" sz="4800" b="1" dirty="0"/>
          </a:p>
        </p:txBody>
      </p:sp>
      <p:graphicFrame>
        <p:nvGraphicFramePr>
          <p:cNvPr id="4" name="Table 3"/>
          <p:cNvGraphicFramePr>
            <a:graphicFrameLocks noGrp="1"/>
          </p:cNvGraphicFramePr>
          <p:nvPr>
            <p:extLst>
              <p:ext uri="{D42A27DB-BD31-4B8C-83A1-F6EECF244321}">
                <p14:modId xmlns:p14="http://schemas.microsoft.com/office/powerpoint/2010/main" val="1304928904"/>
              </p:ext>
            </p:extLst>
          </p:nvPr>
        </p:nvGraphicFramePr>
        <p:xfrm>
          <a:off x="1191740" y="1609353"/>
          <a:ext cx="8174682" cy="3868032"/>
        </p:xfrm>
        <a:graphic>
          <a:graphicData uri="http://schemas.openxmlformats.org/drawingml/2006/table">
            <a:tbl>
              <a:tblPr rtl="1" firstRow="1" bandRow="1">
                <a:tableStyleId>{5C22544A-7EE6-4342-B048-85BDC9FD1C3A}</a:tableStyleId>
              </a:tblPr>
              <a:tblGrid>
                <a:gridCol w="3039763"/>
                <a:gridCol w="3064475"/>
                <a:gridCol w="2070444"/>
              </a:tblGrid>
              <a:tr h="761268">
                <a:tc>
                  <a:txBody>
                    <a:bodyPr/>
                    <a:lstStyle/>
                    <a:p>
                      <a:pPr algn="ctr" rtl="1"/>
                      <a:r>
                        <a:rPr lang="en-US" sz="2400" dirty="0" err="1" smtClean="0"/>
                        <a:t>Approx</a:t>
                      </a:r>
                      <a:r>
                        <a:rPr lang="en-US" sz="2400" dirty="0" smtClean="0"/>
                        <a:t> Human lethal</a:t>
                      </a:r>
                      <a:r>
                        <a:rPr lang="en-US" sz="2400" baseline="0" dirty="0" smtClean="0"/>
                        <a:t> dosage</a:t>
                      </a:r>
                      <a:endParaRPr lang="fa-IR" sz="2400" dirty="0"/>
                    </a:p>
                  </a:txBody>
                  <a:tcPr anchor="ctr"/>
                </a:tc>
                <a:tc>
                  <a:txBody>
                    <a:bodyPr/>
                    <a:lstStyle/>
                    <a:p>
                      <a:pPr algn="ctr" rtl="1"/>
                      <a:r>
                        <a:rPr lang="en-US" sz="2400" dirty="0" smtClean="0"/>
                        <a:t>Toxicity</a:t>
                      </a:r>
                      <a:endParaRPr lang="fa-IR" sz="2400" dirty="0"/>
                    </a:p>
                  </a:txBody>
                  <a:tcPr anchor="ctr"/>
                </a:tc>
                <a:tc>
                  <a:txBody>
                    <a:bodyPr/>
                    <a:lstStyle/>
                    <a:p>
                      <a:pPr algn="ctr" rtl="1"/>
                      <a:r>
                        <a:rPr lang="en-US" sz="2400" dirty="0" smtClean="0"/>
                        <a:t>Signal Word</a:t>
                      </a:r>
                      <a:endParaRPr lang="fa-IR" sz="2400" dirty="0"/>
                    </a:p>
                  </a:txBody>
                  <a:tcPr anchor="ctr"/>
                </a:tc>
              </a:tr>
              <a:tr h="761268">
                <a:tc>
                  <a:txBody>
                    <a:bodyPr/>
                    <a:lstStyle/>
                    <a:p>
                      <a:pPr algn="ctr"/>
                      <a:r>
                        <a:rPr lang="en-US" dirty="0" smtClean="0"/>
                        <a:t>Drop to a teaspoon</a:t>
                      </a:r>
                      <a:endParaRPr lang="fa-IR" dirty="0"/>
                    </a:p>
                  </a:txBody>
                  <a:tcPr anchor="ctr"/>
                </a:tc>
                <a:tc>
                  <a:txBody>
                    <a:bodyPr/>
                    <a:lstStyle/>
                    <a:p>
                      <a:pPr algn="ctr"/>
                      <a:r>
                        <a:rPr lang="en-US" dirty="0" smtClean="0"/>
                        <a:t>Highly</a:t>
                      </a:r>
                      <a:r>
                        <a:rPr lang="en-US" baseline="0" dirty="0" smtClean="0"/>
                        <a:t> toxic</a:t>
                      </a:r>
                      <a:endParaRPr lang="fa-IR" dirty="0"/>
                    </a:p>
                  </a:txBody>
                  <a:tcPr anchor="ctr"/>
                </a:tc>
                <a:tc>
                  <a:txBody>
                    <a:bodyPr/>
                    <a:lstStyle/>
                    <a:p>
                      <a:pPr algn="ctr" rtl="1"/>
                      <a:r>
                        <a:rPr lang="en-US" dirty="0" smtClean="0"/>
                        <a:t>Danger - Poison</a:t>
                      </a:r>
                      <a:endParaRPr lang="fa-IR" dirty="0"/>
                    </a:p>
                  </a:txBody>
                  <a:tcPr anchor="ctr"/>
                </a:tc>
              </a:tr>
              <a:tr h="761268">
                <a:tc>
                  <a:txBody>
                    <a:bodyPr/>
                    <a:lstStyle/>
                    <a:p>
                      <a:pPr algn="ctr"/>
                      <a:r>
                        <a:rPr lang="en-US" dirty="0" smtClean="0"/>
                        <a:t>Pesticide-specific</a:t>
                      </a:r>
                      <a:endParaRPr lang="fa-IR" dirty="0"/>
                    </a:p>
                  </a:txBody>
                  <a:tcPr anchor="ctr"/>
                </a:tc>
                <a:tc>
                  <a:txBody>
                    <a:bodyPr/>
                    <a:lstStyle/>
                    <a:p>
                      <a:pPr algn="ctr"/>
                      <a:r>
                        <a:rPr lang="en-US" dirty="0" smtClean="0"/>
                        <a:t>Highly hazardous</a:t>
                      </a:r>
                      <a:endParaRPr lang="fa-IR" dirty="0"/>
                    </a:p>
                  </a:txBody>
                  <a:tcPr anchor="ctr"/>
                </a:tc>
                <a:tc>
                  <a:txBody>
                    <a:bodyPr/>
                    <a:lstStyle/>
                    <a:p>
                      <a:pPr algn="ctr" rtl="1"/>
                      <a:r>
                        <a:rPr lang="en-US" dirty="0" smtClean="0"/>
                        <a:t>Danger</a:t>
                      </a:r>
                      <a:endParaRPr lang="fa-IR" dirty="0"/>
                    </a:p>
                  </a:txBody>
                  <a:tcPr anchor="ctr"/>
                </a:tc>
              </a:tr>
              <a:tr h="761268">
                <a:tc>
                  <a:txBody>
                    <a:bodyPr/>
                    <a:lstStyle/>
                    <a:p>
                      <a:pPr algn="ctr"/>
                      <a:r>
                        <a:rPr lang="en-US" dirty="0" smtClean="0"/>
                        <a:t>1 teaspoon-1 </a:t>
                      </a:r>
                      <a:r>
                        <a:rPr lang="en-US" dirty="0" err="1" smtClean="0"/>
                        <a:t>oz</a:t>
                      </a:r>
                      <a:endParaRPr lang="fa-IR" dirty="0"/>
                    </a:p>
                  </a:txBody>
                  <a:tcPr anchor="ctr"/>
                </a:tc>
                <a:tc>
                  <a:txBody>
                    <a:bodyPr/>
                    <a:lstStyle/>
                    <a:p>
                      <a:pPr algn="ctr"/>
                      <a:r>
                        <a:rPr lang="en-US" dirty="0" smtClean="0"/>
                        <a:t>Moderately toxic</a:t>
                      </a:r>
                      <a:endParaRPr lang="fa-IR" dirty="0"/>
                    </a:p>
                  </a:txBody>
                  <a:tcPr anchor="ctr"/>
                </a:tc>
                <a:tc>
                  <a:txBody>
                    <a:bodyPr/>
                    <a:lstStyle/>
                    <a:p>
                      <a:pPr algn="ctr" rtl="1"/>
                      <a:r>
                        <a:rPr lang="en-US" dirty="0" smtClean="0"/>
                        <a:t>Warning</a:t>
                      </a:r>
                      <a:endParaRPr lang="fa-IR" dirty="0"/>
                    </a:p>
                  </a:txBody>
                  <a:tcPr anchor="ctr"/>
                </a:tc>
              </a:tr>
              <a:tr h="761268">
                <a:tc>
                  <a:txBody>
                    <a:bodyPr/>
                    <a:lstStyle/>
                    <a:p>
                      <a:pPr algn="ctr"/>
                      <a:r>
                        <a:rPr lang="en-US" dirty="0" smtClean="0"/>
                        <a:t>1 </a:t>
                      </a:r>
                      <a:r>
                        <a:rPr lang="en-US" dirty="0" err="1" smtClean="0"/>
                        <a:t>oz</a:t>
                      </a:r>
                      <a:r>
                        <a:rPr lang="en-US" dirty="0" smtClean="0"/>
                        <a:t> to relatively nontoxic</a:t>
                      </a:r>
                      <a:endParaRPr lang="fa-IR" dirty="0"/>
                    </a:p>
                  </a:txBody>
                  <a:tcPr anchor="ctr"/>
                </a:tc>
                <a:tc>
                  <a:txBody>
                    <a:bodyPr/>
                    <a:lstStyle/>
                    <a:p>
                      <a:pPr algn="ctr"/>
                      <a:r>
                        <a:rPr lang="en-US" dirty="0" smtClean="0"/>
                        <a:t>Low toxicity</a:t>
                      </a:r>
                      <a:endParaRPr lang="fa-IR" dirty="0"/>
                    </a:p>
                  </a:txBody>
                  <a:tcPr anchor="ctr"/>
                </a:tc>
                <a:tc>
                  <a:txBody>
                    <a:bodyPr/>
                    <a:lstStyle/>
                    <a:p>
                      <a:pPr algn="ctr" rtl="1"/>
                      <a:r>
                        <a:rPr lang="en-US" dirty="0" smtClean="0"/>
                        <a:t>Caution</a:t>
                      </a:r>
                      <a:endParaRPr lang="fa-IR" dirty="0"/>
                    </a:p>
                  </a:txBody>
                  <a:tcPr anchor="ctr"/>
                </a:tc>
              </a:tr>
            </a:tbl>
          </a:graphicData>
        </a:graphic>
      </p:graphicFrame>
    </p:spTree>
    <p:extLst>
      <p:ext uri="{BB962C8B-B14F-4D97-AF65-F5344CB8AC3E}">
        <p14:creationId xmlns:p14="http://schemas.microsoft.com/office/powerpoint/2010/main" val="27440224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lnSpcReduction="10000"/>
          </a:bodyPr>
          <a:lstStyle/>
          <a:p>
            <a:pPr marL="0" indent="0" algn="ctr">
              <a:buNone/>
            </a:pPr>
            <a:r>
              <a:rPr lang="en-US" sz="4000" b="1" dirty="0" smtClean="0"/>
              <a:t>Pesticide Toxicity</a:t>
            </a:r>
            <a:endParaRPr lang="fa-IR" sz="4000" b="1" dirty="0" smtClean="0"/>
          </a:p>
          <a:p>
            <a:pPr marL="0" indent="0" algn="l" rtl="0">
              <a:lnSpc>
                <a:spcPct val="150000"/>
              </a:lnSpc>
              <a:buNone/>
            </a:pPr>
            <a:r>
              <a:rPr lang="en-US" sz="2400" b="1" dirty="0" smtClean="0"/>
              <a:t>*</a:t>
            </a:r>
            <a:r>
              <a:rPr lang="en-US" sz="2800" b="1" dirty="0" smtClean="0"/>
              <a:t> Toxicity</a:t>
            </a:r>
            <a:r>
              <a:rPr lang="en-US" sz="2400" b="1" dirty="0" smtClean="0"/>
              <a:t> is the ability of a pesticide</a:t>
            </a:r>
          </a:p>
          <a:p>
            <a:pPr marL="0" indent="0" algn="l" rtl="0">
              <a:lnSpc>
                <a:spcPct val="150000"/>
              </a:lnSpc>
              <a:buNone/>
            </a:pPr>
            <a:r>
              <a:rPr lang="en-US" sz="2400" b="1" dirty="0" smtClean="0"/>
              <a:t>    to injure a living organism</a:t>
            </a:r>
          </a:p>
          <a:p>
            <a:pPr marL="0" indent="0" algn="l" rtl="0">
              <a:lnSpc>
                <a:spcPct val="150000"/>
              </a:lnSpc>
              <a:buNone/>
            </a:pPr>
            <a:r>
              <a:rPr lang="en-US" sz="2400" b="1" dirty="0" smtClean="0"/>
              <a:t>* </a:t>
            </a:r>
            <a:r>
              <a:rPr lang="en-US" sz="2800" b="1" dirty="0" smtClean="0"/>
              <a:t>ALL </a:t>
            </a:r>
            <a:r>
              <a:rPr lang="en-US" sz="2400" b="1" dirty="0" smtClean="0"/>
              <a:t>pesticides are toxic to some</a:t>
            </a:r>
          </a:p>
          <a:p>
            <a:pPr marL="0" indent="0" algn="l" rtl="0">
              <a:lnSpc>
                <a:spcPct val="150000"/>
              </a:lnSpc>
              <a:buNone/>
            </a:pPr>
            <a:r>
              <a:rPr lang="en-US" sz="2400" b="1" dirty="0"/>
              <a:t>	</a:t>
            </a:r>
            <a:r>
              <a:rPr lang="en-US" sz="2400" b="1" dirty="0" smtClean="0"/>
              <a:t>organism</a:t>
            </a:r>
            <a:endParaRPr lang="en-US" sz="2400" b="1" dirty="0"/>
          </a:p>
          <a:p>
            <a:pPr marL="0" indent="0" algn="l" rtl="0">
              <a:lnSpc>
                <a:spcPct val="150000"/>
              </a:lnSpc>
              <a:buNone/>
            </a:pPr>
            <a:r>
              <a:rPr lang="en-US" sz="2400" b="1" dirty="0" smtClean="0"/>
              <a:t>* </a:t>
            </a:r>
            <a:r>
              <a:rPr lang="en-US" sz="2800" b="1" dirty="0" smtClean="0"/>
              <a:t>DOSE:</a:t>
            </a:r>
            <a:r>
              <a:rPr lang="en-US" sz="2400" b="1" dirty="0" smtClean="0"/>
              <a:t> More toxic pesticides cause</a:t>
            </a:r>
          </a:p>
          <a:p>
            <a:pPr marL="0" indent="0" algn="l" rtl="0">
              <a:lnSpc>
                <a:spcPct val="150000"/>
              </a:lnSpc>
              <a:buNone/>
            </a:pPr>
            <a:r>
              <a:rPr lang="en-US" sz="2400" b="1" dirty="0"/>
              <a:t>	</a:t>
            </a:r>
            <a:r>
              <a:rPr lang="en-US" sz="2400" b="1" dirty="0" smtClean="0"/>
              <a:t>harm at lower doses that less toxic </a:t>
            </a:r>
          </a:p>
          <a:p>
            <a:pPr marL="0" indent="0" algn="l" rtl="0">
              <a:lnSpc>
                <a:spcPct val="150000"/>
              </a:lnSpc>
              <a:buNone/>
            </a:pPr>
            <a:r>
              <a:rPr lang="en-US" sz="2400" b="1" dirty="0"/>
              <a:t>	</a:t>
            </a:r>
            <a:r>
              <a:rPr lang="en-US" sz="2400" b="1" dirty="0" smtClean="0"/>
              <a:t>pesticides. </a:t>
            </a:r>
            <a:endParaRPr lang="en-US" sz="2400" b="1" dirty="0"/>
          </a:p>
          <a:p>
            <a:pPr marL="0" indent="0" algn="l" rtl="0">
              <a:buNone/>
            </a:pPr>
            <a:r>
              <a:rPr lang="en-US" sz="2400" b="1" dirty="0" smtClean="0"/>
              <a:t> </a:t>
            </a:r>
            <a:endParaRPr lang="en-US" sz="2400" b="1" dirty="0"/>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5906530" y="1743107"/>
            <a:ext cx="4000610" cy="2341609"/>
          </a:xfrm>
          <a:prstGeom prst="rect">
            <a:avLst/>
          </a:prstGeom>
        </p:spPr>
      </p:pic>
    </p:spTree>
    <p:extLst>
      <p:ext uri="{BB962C8B-B14F-4D97-AF65-F5344CB8AC3E}">
        <p14:creationId xmlns:p14="http://schemas.microsoft.com/office/powerpoint/2010/main" val="603303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709" y="502276"/>
            <a:ext cx="11256828" cy="6086093"/>
          </a:xfrm>
        </p:spPr>
        <p:txBody>
          <a:bodyPr>
            <a:normAutofit lnSpcReduction="10000"/>
          </a:bodyPr>
          <a:lstStyle/>
          <a:p>
            <a:pPr marL="0" indent="0" algn="ctr">
              <a:buNone/>
            </a:pPr>
            <a:r>
              <a:rPr lang="en-US" sz="4000" b="1" dirty="0" smtClean="0"/>
              <a:t>Pesticide Toxicity</a:t>
            </a:r>
            <a:endParaRPr lang="fa-IR" sz="4000" b="1" dirty="0" smtClean="0"/>
          </a:p>
          <a:p>
            <a:pPr marL="0" indent="0" algn="l" rtl="0">
              <a:spcBef>
                <a:spcPts val="0"/>
              </a:spcBef>
              <a:buNone/>
            </a:pPr>
            <a:r>
              <a:rPr lang="en-US" sz="2400" b="1" dirty="0" smtClean="0"/>
              <a:t>The risk of pesticide depends on two things, exposure </a:t>
            </a:r>
          </a:p>
          <a:p>
            <a:pPr marL="0" indent="0" algn="l" rtl="0">
              <a:spcBef>
                <a:spcPts val="0"/>
              </a:spcBef>
              <a:buNone/>
            </a:pPr>
            <a:r>
              <a:rPr lang="en-US" sz="2400" b="1" dirty="0" smtClean="0"/>
              <a:t>(</a:t>
            </a:r>
            <a:r>
              <a:rPr lang="en-US" sz="2800" b="1" dirty="0" smtClean="0"/>
              <a:t>how much?</a:t>
            </a:r>
            <a:r>
              <a:rPr lang="en-US" sz="2400" b="1" dirty="0" smtClean="0"/>
              <a:t>) and toxicity (</a:t>
            </a:r>
            <a:r>
              <a:rPr lang="en-US" sz="2800" b="1" dirty="0" smtClean="0"/>
              <a:t>how poisonous?</a:t>
            </a:r>
            <a:r>
              <a:rPr lang="en-US" sz="2400" b="1" dirty="0" smtClean="0"/>
              <a:t>):</a:t>
            </a:r>
          </a:p>
          <a:p>
            <a:pPr marL="0" indent="0" algn="l" rtl="0">
              <a:spcBef>
                <a:spcPts val="0"/>
              </a:spcBef>
              <a:buNone/>
            </a:pPr>
            <a:r>
              <a:rPr lang="en-US" sz="2400" b="1" dirty="0" smtClean="0"/>
              <a:t>The </a:t>
            </a:r>
            <a:r>
              <a:rPr lang="en-US" sz="2800" b="1" dirty="0" smtClean="0"/>
              <a:t>exposure </a:t>
            </a:r>
            <a:r>
              <a:rPr lang="en-US" sz="2400" b="1" dirty="0" smtClean="0"/>
              <a:t>is the amount you get in or on your body, or</a:t>
            </a:r>
          </a:p>
          <a:p>
            <a:pPr marL="0" indent="0" algn="l" rtl="0">
              <a:spcBef>
                <a:spcPts val="0"/>
              </a:spcBef>
              <a:buNone/>
            </a:pPr>
            <a:r>
              <a:rPr lang="en-US" sz="2400" b="1" dirty="0" smtClean="0"/>
              <a:t> the amount that is released into the environment.</a:t>
            </a:r>
          </a:p>
          <a:p>
            <a:pPr marL="0" indent="0" algn="l" rtl="0">
              <a:spcBef>
                <a:spcPts val="0"/>
              </a:spcBef>
              <a:buNone/>
            </a:pPr>
            <a:r>
              <a:rPr lang="en-US" sz="2400" b="1" dirty="0" smtClean="0"/>
              <a:t>The </a:t>
            </a:r>
            <a:r>
              <a:rPr lang="en-US" sz="2800" b="1" dirty="0" smtClean="0"/>
              <a:t>Toxicity</a:t>
            </a:r>
            <a:r>
              <a:rPr lang="en-US" sz="2400" b="1" dirty="0" smtClean="0"/>
              <a:t> of a pesticide is measure of how poisonous it is</a:t>
            </a:r>
          </a:p>
          <a:p>
            <a:pPr marL="0" indent="0" algn="l" rtl="0">
              <a:spcBef>
                <a:spcPts val="0"/>
              </a:spcBef>
              <a:buNone/>
            </a:pPr>
            <a:r>
              <a:rPr lang="en-US" sz="2400" b="1" dirty="0" smtClean="0"/>
              <a:t>to people or environment.</a:t>
            </a:r>
          </a:p>
          <a:p>
            <a:pPr marL="0" indent="0" algn="l" rtl="0">
              <a:buNone/>
            </a:pPr>
            <a:r>
              <a:rPr lang="en-US" sz="2400" b="1" dirty="0" smtClean="0"/>
              <a:t>Even products that are low in toxicity can be hazardous if the</a:t>
            </a:r>
          </a:p>
          <a:p>
            <a:pPr marL="0" indent="0" algn="l" rtl="0">
              <a:buNone/>
            </a:pPr>
            <a:r>
              <a:rPr lang="en-US" sz="2400" b="1" dirty="0" smtClean="0"/>
              <a:t>exposure is high enough.</a:t>
            </a:r>
          </a:p>
          <a:p>
            <a:pPr marL="0" indent="0" algn="l" rtl="0">
              <a:buNone/>
            </a:pPr>
            <a:r>
              <a:rPr lang="en-US" sz="2400" b="1" dirty="0" smtClean="0"/>
              <a:t>Most Pesticides will have either the word CAUTION, WARNING, or DANGER on the label, and that signal word reflects the toxicity of the product:</a:t>
            </a:r>
          </a:p>
          <a:p>
            <a:pPr marL="0" indent="0" algn="l" rtl="0">
              <a:buNone/>
            </a:pPr>
            <a:r>
              <a:rPr lang="en-US" sz="2800" b="1" dirty="0" smtClean="0"/>
              <a:t>Caution </a:t>
            </a:r>
            <a:r>
              <a:rPr lang="en-US" sz="2400" b="1" dirty="0" smtClean="0"/>
              <a:t>represents the lower toxicity products</a:t>
            </a:r>
            <a:endParaRPr lang="en-US" sz="2800" b="1" dirty="0" smtClean="0"/>
          </a:p>
          <a:p>
            <a:pPr marL="0" indent="0" algn="l" rtl="0">
              <a:buNone/>
            </a:pPr>
            <a:r>
              <a:rPr lang="en-US" sz="2800" b="1" dirty="0" smtClean="0"/>
              <a:t>WARNING </a:t>
            </a:r>
            <a:r>
              <a:rPr lang="en-US" sz="2400" b="1" dirty="0" smtClean="0"/>
              <a:t>indicates medium toxicity products</a:t>
            </a:r>
            <a:endParaRPr lang="en-US" sz="2800" b="1" dirty="0" smtClean="0"/>
          </a:p>
          <a:p>
            <a:pPr marL="0" indent="0" algn="l" rtl="0">
              <a:buNone/>
            </a:pPr>
            <a:r>
              <a:rPr lang="en-US" sz="2800" b="1" dirty="0" smtClean="0"/>
              <a:t>DANGER </a:t>
            </a:r>
            <a:r>
              <a:rPr lang="en-US" sz="2400" b="1" dirty="0" smtClean="0"/>
              <a:t>stands for the highest toxicity products</a:t>
            </a:r>
            <a:endParaRPr lang="en-US" sz="3200" b="1" dirty="0" smtClean="0"/>
          </a:p>
          <a:p>
            <a:pPr marL="0" indent="0" algn="l" rtl="0">
              <a:buNone/>
            </a:pPr>
            <a:endParaRPr lang="en-US" sz="2400" b="1" dirty="0" smtClean="0"/>
          </a:p>
          <a:p>
            <a:pPr marL="0" indent="0" algn="l" rtl="0">
              <a:buNone/>
            </a:pPr>
            <a:endParaRPr lang="fa-IR" sz="4000" b="1" dirty="0"/>
          </a:p>
        </p:txBody>
      </p:sp>
      <p:pic>
        <p:nvPicPr>
          <p:cNvPr id="4" name="Picture 3">
            <a:extLst>
              <a:ext uri="{FF2B5EF4-FFF2-40B4-BE49-F238E27FC236}">
                <a16:creationId xmlns="" xmlns:a16="http://schemas.microsoft.com/office/drawing/2014/main" id="{86599D52-378A-4479-865F-15493906D061}"/>
              </a:ext>
            </a:extLst>
          </p:cNvPr>
          <p:cNvPicPr>
            <a:picLocks noChangeAspect="1"/>
          </p:cNvPicPr>
          <p:nvPr/>
        </p:nvPicPr>
        <p:blipFill rotWithShape="1">
          <a:blip r:embed="rId2"/>
          <a:srcRect l="66301" t="20844" b="17615"/>
          <a:stretch/>
        </p:blipFill>
        <p:spPr>
          <a:xfrm>
            <a:off x="9341708" y="258424"/>
            <a:ext cx="2850292" cy="3745166"/>
          </a:xfrm>
          <a:prstGeom prst="rect">
            <a:avLst/>
          </a:prstGeom>
        </p:spPr>
      </p:pic>
    </p:spTree>
    <p:extLst>
      <p:ext uri="{BB962C8B-B14F-4D97-AF65-F5344CB8AC3E}">
        <p14:creationId xmlns:p14="http://schemas.microsoft.com/office/powerpoint/2010/main" val="2389605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spcBef>
                <a:spcPts val="0"/>
              </a:spcBef>
              <a:buNone/>
            </a:pPr>
            <a:r>
              <a:rPr lang="en-US" sz="4400" b="1" dirty="0" smtClean="0"/>
              <a:t>Minimizing Pesticide Risks</a:t>
            </a:r>
            <a:endParaRPr lang="en-US" sz="4400" b="1" dirty="0"/>
          </a:p>
          <a:p>
            <a:pPr marL="0" indent="0" algn="l" rtl="0">
              <a:lnSpc>
                <a:spcPct val="120000"/>
              </a:lnSpc>
              <a:spcBef>
                <a:spcPts val="0"/>
              </a:spcBef>
              <a:buNone/>
            </a:pPr>
            <a:r>
              <a:rPr lang="fa-IR" sz="4800" b="1" dirty="0" smtClean="0"/>
              <a:t>						</a:t>
            </a:r>
            <a:r>
              <a:rPr lang="en-US" sz="2400" b="1" dirty="0" smtClean="0"/>
              <a:t>Adopt an Integrated Pest Management (IPM)							 approach: prevention, sanitation and 								exclusion, and utilizing pesticides only as a 							last resort when other options have failed.</a:t>
            </a:r>
          </a:p>
          <a:p>
            <a:pPr marL="0" indent="0" algn="l" rtl="0">
              <a:lnSpc>
                <a:spcPct val="120000"/>
              </a:lnSpc>
              <a:spcBef>
                <a:spcPts val="0"/>
              </a:spcBef>
              <a:buNone/>
            </a:pPr>
            <a:r>
              <a:rPr lang="en-US" sz="2400" b="1" dirty="0"/>
              <a:t>	</a:t>
            </a:r>
            <a:r>
              <a:rPr lang="en-US" sz="2400" b="1" dirty="0" smtClean="0"/>
              <a:t>					Choose the product lowest in toxicity.</a:t>
            </a:r>
          </a:p>
          <a:p>
            <a:pPr marL="0" indent="0" algn="l" rtl="0">
              <a:lnSpc>
                <a:spcPct val="120000"/>
              </a:lnSpc>
              <a:spcBef>
                <a:spcPts val="0"/>
              </a:spcBef>
              <a:buNone/>
            </a:pPr>
            <a:r>
              <a:rPr lang="en-US" sz="2400" b="1" dirty="0"/>
              <a:t>	</a:t>
            </a:r>
            <a:r>
              <a:rPr lang="en-US" sz="2400" b="1" dirty="0" smtClean="0"/>
              <a:t>					Choose products with formulations least 								likely  to lead to exposure. </a:t>
            </a:r>
          </a:p>
          <a:p>
            <a:pPr marL="0" indent="0" algn="l" rtl="0">
              <a:lnSpc>
                <a:spcPct val="120000"/>
              </a:lnSpc>
              <a:spcBef>
                <a:spcPts val="0"/>
              </a:spcBef>
              <a:buNone/>
            </a:pPr>
            <a:r>
              <a:rPr lang="en-US" sz="2400" b="1" dirty="0"/>
              <a:t>	</a:t>
            </a:r>
            <a:r>
              <a:rPr lang="en-US" sz="2400" b="1" dirty="0" smtClean="0"/>
              <a:t>					Use PPE to reduce your exposure.</a:t>
            </a:r>
          </a:p>
          <a:p>
            <a:pPr marL="0" indent="0" algn="l" rtl="0">
              <a:lnSpc>
                <a:spcPct val="120000"/>
              </a:lnSpc>
              <a:spcBef>
                <a:spcPts val="0"/>
              </a:spcBef>
              <a:buNone/>
            </a:pPr>
            <a:r>
              <a:rPr lang="en-US" sz="2400" b="1" dirty="0"/>
              <a:t>	</a:t>
            </a:r>
            <a:r>
              <a:rPr lang="en-US" sz="2400" b="1" dirty="0" smtClean="0"/>
              <a:t>					Use the appropriate amount of pesticide for							your job.</a:t>
            </a:r>
          </a:p>
          <a:p>
            <a:pPr marL="0" indent="0" algn="l" rtl="0">
              <a:lnSpc>
                <a:spcPct val="120000"/>
              </a:lnSpc>
              <a:spcBef>
                <a:spcPts val="0"/>
              </a:spcBef>
              <a:buNone/>
            </a:pPr>
            <a:r>
              <a:rPr lang="en-US" sz="2400" b="1" dirty="0"/>
              <a:t>	</a:t>
            </a:r>
            <a:r>
              <a:rPr lang="en-US" sz="2400" b="1" dirty="0" smtClean="0"/>
              <a:t>					Avoid allowing children, pets, or sensitive 							people in treatments areas.</a:t>
            </a:r>
            <a:endParaRPr lang="fa-IR" sz="4800" b="1" dirty="0"/>
          </a:p>
        </p:txBody>
      </p:sp>
      <p:pic>
        <p:nvPicPr>
          <p:cNvPr id="2" name="Picture 1"/>
          <p:cNvPicPr>
            <a:picLocks noChangeAspect="1"/>
          </p:cNvPicPr>
          <p:nvPr/>
        </p:nvPicPr>
        <p:blipFill>
          <a:blip r:embed="rId2"/>
          <a:stretch>
            <a:fillRect/>
          </a:stretch>
        </p:blipFill>
        <p:spPr>
          <a:xfrm>
            <a:off x="518870" y="1693551"/>
            <a:ext cx="3064589" cy="4521897"/>
          </a:xfrm>
          <a:prstGeom prst="rect">
            <a:avLst/>
          </a:prstGeom>
        </p:spPr>
      </p:pic>
    </p:spTree>
    <p:extLst>
      <p:ext uri="{BB962C8B-B14F-4D97-AF65-F5344CB8AC3E}">
        <p14:creationId xmlns:p14="http://schemas.microsoft.com/office/powerpoint/2010/main" val="3534758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700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70000"/>
              </a:lnSpc>
              <a:buNone/>
            </a:pPr>
            <a:r>
              <a:rPr lang="en-US" sz="6600" b="1" dirty="0" smtClean="0"/>
              <a:t>How Pesticide Enter the Body</a:t>
            </a:r>
            <a:endParaRPr lang="en-US" sz="6600" b="1" dirty="0"/>
          </a:p>
          <a:p>
            <a:pPr marL="0" indent="0" algn="l" rtl="0">
              <a:lnSpc>
                <a:spcPct val="170000"/>
              </a:lnSpc>
              <a:buNone/>
            </a:pPr>
            <a:r>
              <a:rPr lang="en-US" sz="4000" b="1" dirty="0" smtClean="0"/>
              <a:t>* Absorption through skin – dermal (includes eye)</a:t>
            </a:r>
            <a:endParaRPr lang="en-US" sz="4000" b="1" dirty="0"/>
          </a:p>
          <a:p>
            <a:pPr marL="0" indent="0" algn="l" rtl="0">
              <a:lnSpc>
                <a:spcPct val="170000"/>
              </a:lnSpc>
              <a:buNone/>
            </a:pPr>
            <a:r>
              <a:rPr lang="en-US" sz="4000" b="1" dirty="0" smtClean="0"/>
              <a:t>* Absorption through mouth and stomach (oral)</a:t>
            </a:r>
          </a:p>
          <a:p>
            <a:pPr marL="0" indent="0" algn="l" rtl="0">
              <a:lnSpc>
                <a:spcPct val="170000"/>
              </a:lnSpc>
              <a:buNone/>
            </a:pPr>
            <a:r>
              <a:rPr lang="en-US" sz="4000" b="1" dirty="0" smtClean="0"/>
              <a:t>* Absorption through the lungs - inhalation</a:t>
            </a:r>
            <a:endParaRPr lang="en-US" sz="4000" b="1" dirty="0"/>
          </a:p>
          <a:p>
            <a:pPr marL="0" indent="0" algn="l" rtl="0">
              <a:lnSpc>
                <a:spcPct val="170000"/>
              </a:lnSpc>
              <a:buNone/>
            </a:pPr>
            <a:endParaRPr lang="en-US" sz="4800" b="1" dirty="0"/>
          </a:p>
          <a:p>
            <a:pPr marL="0" indent="0" algn="l" rtl="0">
              <a:lnSpc>
                <a:spcPct val="170000"/>
              </a:lnSpc>
              <a:buNone/>
            </a:pPr>
            <a:endParaRPr lang="fa-IR" sz="4800" b="1" dirty="0"/>
          </a:p>
        </p:txBody>
      </p:sp>
    </p:spTree>
    <p:extLst>
      <p:ext uri="{BB962C8B-B14F-4D97-AF65-F5344CB8AC3E}">
        <p14:creationId xmlns:p14="http://schemas.microsoft.com/office/powerpoint/2010/main" val="357280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HARMFUL EFFECTS OF </a:t>
            </a:r>
          </a:p>
          <a:p>
            <a:pPr marL="0" indent="0" algn="ctr">
              <a:buNone/>
            </a:pPr>
            <a:r>
              <a:rPr lang="en-US" sz="4000" b="1" dirty="0" smtClean="0"/>
              <a:t>PESTICIDE RESIDUES</a:t>
            </a:r>
            <a:endParaRPr lang="fa-IR" sz="4000" b="1" dirty="0" smtClean="0"/>
          </a:p>
          <a:p>
            <a:pPr marL="0" indent="0" algn="l" rtl="0">
              <a:lnSpc>
                <a:spcPct val="150000"/>
              </a:lnSpc>
              <a:buNone/>
            </a:pPr>
            <a:r>
              <a:rPr lang="en-US" sz="2400" b="1" dirty="0" smtClean="0"/>
              <a:t>*</a:t>
            </a:r>
            <a:r>
              <a:rPr lang="en-US" sz="2800" b="1" dirty="0" smtClean="0"/>
              <a:t> To HUMAN</a:t>
            </a:r>
            <a:endParaRPr lang="en-US" sz="2400" b="1" dirty="0"/>
          </a:p>
          <a:p>
            <a:pPr marL="0" indent="0" algn="l" rtl="0">
              <a:lnSpc>
                <a:spcPct val="150000"/>
              </a:lnSpc>
              <a:buNone/>
            </a:pPr>
            <a:r>
              <a:rPr lang="en-US" sz="2400" b="1" dirty="0" smtClean="0"/>
              <a:t>	* short-term impacts</a:t>
            </a:r>
          </a:p>
          <a:p>
            <a:pPr marL="0" indent="0" algn="l" rtl="0">
              <a:lnSpc>
                <a:spcPct val="150000"/>
              </a:lnSpc>
              <a:buNone/>
            </a:pPr>
            <a:r>
              <a:rPr lang="en-US" sz="2400" b="1" dirty="0"/>
              <a:t>	* </a:t>
            </a:r>
            <a:r>
              <a:rPr lang="en-US" sz="2400" b="1" dirty="0" smtClean="0"/>
              <a:t>endocrine disruption</a:t>
            </a:r>
          </a:p>
          <a:p>
            <a:pPr marL="0" indent="0" algn="l" rtl="0">
              <a:lnSpc>
                <a:spcPct val="150000"/>
              </a:lnSpc>
              <a:buNone/>
            </a:pPr>
            <a:r>
              <a:rPr lang="en-US" sz="2400" b="1" dirty="0"/>
              <a:t>	</a:t>
            </a:r>
            <a:r>
              <a:rPr lang="en-US" sz="2400" b="1" dirty="0" smtClean="0"/>
              <a:t>* Acute dangers</a:t>
            </a:r>
          </a:p>
          <a:p>
            <a:pPr marL="0" indent="0" algn="l" rtl="0">
              <a:lnSpc>
                <a:spcPct val="150000"/>
              </a:lnSpc>
              <a:buNone/>
            </a:pPr>
            <a:r>
              <a:rPr lang="en-US" sz="2400" b="1" dirty="0"/>
              <a:t>	</a:t>
            </a:r>
            <a:r>
              <a:rPr lang="en-US" sz="2400" b="1" dirty="0" smtClean="0"/>
              <a:t>* Chronic health effects</a:t>
            </a:r>
          </a:p>
          <a:p>
            <a:pPr marL="0" indent="0" algn="l" rtl="0">
              <a:lnSpc>
                <a:spcPct val="150000"/>
              </a:lnSpc>
              <a:buNone/>
            </a:pPr>
            <a:r>
              <a:rPr lang="en-US" sz="2400" b="1" dirty="0"/>
              <a:t>	</a:t>
            </a:r>
            <a:r>
              <a:rPr lang="en-US" sz="2400" b="1" dirty="0" smtClean="0"/>
              <a:t>* can cause many types of cancers</a:t>
            </a:r>
            <a:endParaRPr lang="en-US" sz="2400" b="1" dirty="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227" y="2034806"/>
            <a:ext cx="2821286" cy="4316567"/>
          </a:xfrm>
          <a:prstGeom prst="rect">
            <a:avLst/>
          </a:prstGeom>
        </p:spPr>
      </p:pic>
    </p:spTree>
    <p:extLst>
      <p:ext uri="{BB962C8B-B14F-4D97-AF65-F5344CB8AC3E}">
        <p14:creationId xmlns:p14="http://schemas.microsoft.com/office/powerpoint/2010/main" val="318510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9915660" cy="5306096"/>
          </a:xfrm>
        </p:spPr>
        <p:txBody>
          <a:bodyPr>
            <a:normAutofit/>
          </a:bodyPr>
          <a:lstStyle/>
          <a:p>
            <a:pPr marL="0" indent="0" algn="ctr">
              <a:buNone/>
            </a:pPr>
            <a:r>
              <a:rPr lang="en-US" sz="4800" b="1" dirty="0" smtClean="0"/>
              <a:t>IPM</a:t>
            </a:r>
          </a:p>
          <a:p>
            <a:pPr marL="0" indent="0" algn="l" rtl="0">
              <a:buNone/>
            </a:pPr>
            <a:r>
              <a:rPr lang="en-US" sz="3100" b="1" dirty="0" smtClean="0"/>
              <a:t>* Natural Controls			* Examples</a:t>
            </a:r>
          </a:p>
          <a:p>
            <a:pPr marL="0" indent="0" algn="l" rtl="0">
              <a:buNone/>
            </a:pPr>
            <a:r>
              <a:rPr lang="en-US" sz="3100" b="1" dirty="0" smtClean="0"/>
              <a:t>	* Climate							* Adverse temperatures</a:t>
            </a:r>
          </a:p>
          <a:p>
            <a:pPr marL="0" indent="0" algn="l" rtl="0">
              <a:buNone/>
            </a:pPr>
            <a:r>
              <a:rPr lang="en-US" sz="3100" b="1" dirty="0"/>
              <a:t>	</a:t>
            </a:r>
            <a:r>
              <a:rPr lang="en-US" sz="3100" b="1" dirty="0" smtClean="0"/>
              <a:t>* Natural Enemies			* Lady beetles</a:t>
            </a:r>
          </a:p>
          <a:p>
            <a:pPr marL="0" indent="0" algn="l" rtl="0">
              <a:buNone/>
            </a:pPr>
            <a:r>
              <a:rPr lang="en-US" sz="3100" b="1" dirty="0"/>
              <a:t>	</a:t>
            </a:r>
            <a:r>
              <a:rPr lang="en-US" sz="3100" b="1" dirty="0" smtClean="0"/>
              <a:t>* Geographic barriers		* Stone Landscape</a:t>
            </a:r>
          </a:p>
          <a:p>
            <a:pPr marL="0" indent="0" algn="l" rtl="0">
              <a:buNone/>
            </a:pPr>
            <a:r>
              <a:rPr lang="en-US" sz="3100" b="1" dirty="0"/>
              <a:t>	</a:t>
            </a:r>
            <a:r>
              <a:rPr lang="en-US" sz="3100" b="1" dirty="0" smtClean="0"/>
              <a:t>* Food &amp; water				* Dry leaves (Fungi)</a:t>
            </a:r>
          </a:p>
          <a:p>
            <a:pPr marL="0" indent="0" algn="l" rtl="0">
              <a:buNone/>
            </a:pPr>
            <a:r>
              <a:rPr lang="en-US" sz="3100" b="1" dirty="0"/>
              <a:t>	</a:t>
            </a:r>
            <a:r>
              <a:rPr lang="en-US" sz="3100" b="1" dirty="0" smtClean="0"/>
              <a:t>* Shelter							* Snakes (remove brush) </a:t>
            </a:r>
            <a:endParaRPr lang="fa-IR" sz="3100" b="1" dirty="0"/>
          </a:p>
        </p:txBody>
      </p:sp>
    </p:spTree>
    <p:extLst>
      <p:ext uri="{BB962C8B-B14F-4D97-AF65-F5344CB8AC3E}">
        <p14:creationId xmlns:p14="http://schemas.microsoft.com/office/powerpoint/2010/main" val="2333783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HARMFUL EFFECTS OF </a:t>
            </a:r>
          </a:p>
          <a:p>
            <a:pPr marL="0" indent="0" algn="ctr">
              <a:buNone/>
            </a:pPr>
            <a:r>
              <a:rPr lang="en-US" sz="4000" b="1" dirty="0" smtClean="0"/>
              <a:t>PESTICIDE RESIDUES</a:t>
            </a:r>
            <a:endParaRPr lang="fa-IR" sz="4000" b="1" dirty="0" smtClean="0"/>
          </a:p>
          <a:p>
            <a:pPr marL="0" indent="0" algn="l" rtl="0">
              <a:lnSpc>
                <a:spcPct val="150000"/>
              </a:lnSpc>
              <a:buNone/>
            </a:pPr>
            <a:r>
              <a:rPr lang="en-US" sz="2400" b="1" dirty="0" smtClean="0"/>
              <a:t>*</a:t>
            </a:r>
            <a:r>
              <a:rPr lang="en-US" sz="2800" b="1" dirty="0" smtClean="0"/>
              <a:t> To Environment</a:t>
            </a:r>
            <a:endParaRPr lang="en-US" sz="2400" b="1" dirty="0"/>
          </a:p>
          <a:p>
            <a:pPr marL="0" indent="0" algn="l" rtl="0">
              <a:lnSpc>
                <a:spcPct val="150000"/>
              </a:lnSpc>
              <a:buNone/>
            </a:pPr>
            <a:r>
              <a:rPr lang="en-US" sz="2400" b="1" dirty="0" smtClean="0"/>
              <a:t>	* Accumulate in water systems</a:t>
            </a:r>
          </a:p>
          <a:p>
            <a:pPr marL="0" indent="0" algn="l" rtl="0">
              <a:lnSpc>
                <a:spcPct val="150000"/>
              </a:lnSpc>
              <a:buNone/>
            </a:pPr>
            <a:r>
              <a:rPr lang="en-US" sz="2400" b="1" dirty="0" smtClean="0"/>
              <a:t>	* Pollute the air</a:t>
            </a:r>
          </a:p>
          <a:p>
            <a:pPr marL="0" indent="0" algn="l" rtl="0">
              <a:buNone/>
            </a:pPr>
            <a:r>
              <a:rPr lang="en-US" sz="2400" b="1" dirty="0"/>
              <a:t>	</a:t>
            </a:r>
            <a:r>
              <a:rPr lang="en-US" sz="2400" b="1" dirty="0" smtClean="0"/>
              <a:t>* Harming beneficial insects species, soil</a:t>
            </a:r>
          </a:p>
          <a:p>
            <a:pPr marL="0" indent="0" algn="l" rtl="0">
              <a:buNone/>
            </a:pPr>
            <a:r>
              <a:rPr lang="en-US" sz="2400" b="1" dirty="0"/>
              <a:t>		</a:t>
            </a:r>
            <a:r>
              <a:rPr lang="en-US" sz="2400" b="1" dirty="0" smtClean="0"/>
              <a:t>microorganism, and worms.</a:t>
            </a:r>
          </a:p>
          <a:p>
            <a:pPr marL="0" indent="0" algn="l" rtl="0">
              <a:buNone/>
            </a:pPr>
            <a:r>
              <a:rPr lang="en-US" sz="2400" b="1" dirty="0"/>
              <a:t>	</a:t>
            </a:r>
            <a:r>
              <a:rPr lang="en-US" sz="2400" b="1" dirty="0" smtClean="0"/>
              <a:t>* Weakening plant root systems and </a:t>
            </a:r>
          </a:p>
          <a:p>
            <a:pPr marL="0" indent="0" algn="l" rtl="0">
              <a:buNone/>
            </a:pPr>
            <a:r>
              <a:rPr lang="en-US" sz="2400" b="1" dirty="0"/>
              <a:t>	</a:t>
            </a:r>
            <a:r>
              <a:rPr lang="en-US" sz="2400" b="1" dirty="0" smtClean="0"/>
              <a:t>	immune systems.</a:t>
            </a:r>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7468542" y="4311894"/>
            <a:ext cx="3232410" cy="2276475"/>
          </a:xfrm>
          <a:prstGeom prst="rect">
            <a:avLst/>
          </a:prstGeom>
        </p:spPr>
      </p:pic>
    </p:spTree>
    <p:extLst>
      <p:ext uri="{BB962C8B-B14F-4D97-AF65-F5344CB8AC3E}">
        <p14:creationId xmlns:p14="http://schemas.microsoft.com/office/powerpoint/2010/main" val="1789190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469557" y="884946"/>
            <a:ext cx="8723871" cy="5320751"/>
          </a:xfrm>
          <a:prstGeom prst="rect">
            <a:avLst/>
          </a:prstGeom>
        </p:spPr>
      </p:pic>
    </p:spTree>
    <p:extLst>
      <p:ext uri="{BB962C8B-B14F-4D97-AF65-F5344CB8AC3E}">
        <p14:creationId xmlns:p14="http://schemas.microsoft.com/office/powerpoint/2010/main" val="4165418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Specific pesticide effects</a:t>
            </a:r>
          </a:p>
          <a:p>
            <a:pPr marL="0" indent="0" algn="l" rtl="0">
              <a:buNone/>
            </a:pPr>
            <a:r>
              <a:rPr lang="en-US" sz="2400" b="1" dirty="0" smtClean="0"/>
              <a:t>*</a:t>
            </a:r>
            <a:r>
              <a:rPr lang="en-US" sz="2800" b="1" dirty="0" smtClean="0"/>
              <a:t> </a:t>
            </a:r>
            <a:r>
              <a:rPr lang="en-US" sz="2800" b="1" dirty="0" err="1" smtClean="0"/>
              <a:t>Organochlorine</a:t>
            </a:r>
            <a:r>
              <a:rPr lang="en-US" sz="2800" b="1" dirty="0" smtClean="0"/>
              <a:t> DDT/DDE</a:t>
            </a:r>
            <a:endParaRPr lang="en-US" sz="2400" b="1" dirty="0"/>
          </a:p>
          <a:p>
            <a:pPr marL="0" indent="0" algn="l" rtl="0">
              <a:buNone/>
            </a:pPr>
            <a:r>
              <a:rPr lang="en-US" sz="2400" b="1" dirty="0" smtClean="0"/>
              <a:t>	* Egg shell thinning in birds</a:t>
            </a:r>
          </a:p>
          <a:p>
            <a:pPr marL="0" indent="0" algn="l" rtl="0">
              <a:buNone/>
            </a:pPr>
            <a:r>
              <a:rPr lang="en-US" sz="2400" b="1" dirty="0" smtClean="0"/>
              <a:t>	* endocrine disruptor</a:t>
            </a:r>
          </a:p>
          <a:p>
            <a:pPr marL="0" indent="0" algn="l" rtl="0">
              <a:buNone/>
            </a:pPr>
            <a:r>
              <a:rPr lang="en-US" sz="2400" b="1" dirty="0"/>
              <a:t>	</a:t>
            </a:r>
            <a:r>
              <a:rPr lang="en-US" sz="2400" b="1" dirty="0" smtClean="0"/>
              <a:t>* Acute morality attributed to inhibition</a:t>
            </a:r>
          </a:p>
          <a:p>
            <a:pPr marL="0" indent="0" algn="l" rtl="0">
              <a:buNone/>
            </a:pPr>
            <a:r>
              <a:rPr lang="en-US" sz="2400" b="1" dirty="0"/>
              <a:t>	 </a:t>
            </a:r>
            <a:r>
              <a:rPr lang="en-US" sz="2400" b="1" dirty="0" smtClean="0"/>
              <a:t>  of acetylcholine esterase activity</a:t>
            </a:r>
          </a:p>
          <a:p>
            <a:pPr marL="0" indent="0" algn="l" rtl="0">
              <a:buNone/>
            </a:pPr>
            <a:r>
              <a:rPr lang="en-US" sz="2400" b="1" dirty="0" smtClean="0"/>
              <a:t>*</a:t>
            </a:r>
            <a:r>
              <a:rPr lang="en-US" sz="2800" b="1" dirty="0" smtClean="0"/>
              <a:t> Organophosphate</a:t>
            </a:r>
            <a:endParaRPr lang="en-US" sz="2400" b="1" dirty="0"/>
          </a:p>
          <a:p>
            <a:pPr marL="0" indent="0" algn="l" rtl="0">
              <a:buNone/>
            </a:pPr>
            <a:r>
              <a:rPr lang="en-US" sz="2400" b="1" dirty="0"/>
              <a:t>	* </a:t>
            </a:r>
            <a:r>
              <a:rPr lang="en-US" sz="2400" b="1" dirty="0" smtClean="0"/>
              <a:t>Thyroid disruption properties in rodents, birds, amphibian</a:t>
            </a:r>
            <a:endParaRPr lang="en-US" sz="2400" b="1" dirty="0"/>
          </a:p>
          <a:p>
            <a:pPr marL="0" indent="0" algn="l" rtl="0">
              <a:buNone/>
            </a:pPr>
            <a:r>
              <a:rPr lang="en-US" sz="2400" b="1" dirty="0"/>
              <a:t>	* Acute morality attributed to inhibition</a:t>
            </a:r>
          </a:p>
          <a:p>
            <a:pPr marL="0" indent="0" algn="l" rtl="0">
              <a:buNone/>
            </a:pPr>
            <a:r>
              <a:rPr lang="en-US" sz="2400" b="1" dirty="0"/>
              <a:t>	   of acetylcholine esterase </a:t>
            </a:r>
            <a:r>
              <a:rPr lang="en-US" sz="2400" b="1" dirty="0" smtClean="0"/>
              <a:t>activity</a:t>
            </a:r>
          </a:p>
          <a:p>
            <a:pPr marL="0" indent="0" algn="l" rtl="0">
              <a:buNone/>
            </a:pPr>
            <a:r>
              <a:rPr lang="en-US" sz="2400" b="1" dirty="0"/>
              <a:t>	</a:t>
            </a:r>
            <a:r>
              <a:rPr lang="en-US" sz="2400" b="1" dirty="0" smtClean="0"/>
              <a:t>* Reduce metabolic functions such as thermoregulation</a:t>
            </a:r>
            <a:endParaRPr lang="en-US" sz="2400" b="1" dirty="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7167465" y="1516243"/>
            <a:ext cx="3294041" cy="2441558"/>
          </a:xfrm>
          <a:prstGeom prst="rect">
            <a:avLst/>
          </a:prstGeom>
        </p:spPr>
      </p:pic>
    </p:spTree>
    <p:extLst>
      <p:ext uri="{BB962C8B-B14F-4D97-AF65-F5344CB8AC3E}">
        <p14:creationId xmlns:p14="http://schemas.microsoft.com/office/powerpoint/2010/main" val="3603815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2400" b="1" dirty="0" smtClean="0"/>
              <a:t>*</a:t>
            </a:r>
            <a:r>
              <a:rPr lang="en-US" sz="2800" b="1" dirty="0" smtClean="0"/>
              <a:t> </a:t>
            </a:r>
            <a:r>
              <a:rPr lang="en-US" sz="2800" b="1" dirty="0" err="1" smtClean="0"/>
              <a:t>Carbamate</a:t>
            </a:r>
            <a:endParaRPr lang="en-US" sz="2400" b="1" dirty="0"/>
          </a:p>
          <a:p>
            <a:pPr marL="0" indent="0" algn="l" rtl="0">
              <a:buNone/>
            </a:pPr>
            <a:r>
              <a:rPr lang="en-US" sz="2400" b="1" dirty="0" smtClean="0"/>
              <a:t>	* Interact with vertebrate immune systems</a:t>
            </a:r>
          </a:p>
          <a:p>
            <a:pPr marL="0" indent="0" algn="l" rtl="0">
              <a:buNone/>
            </a:pPr>
            <a:r>
              <a:rPr lang="en-US" sz="2400" b="1" dirty="0" smtClean="0"/>
              <a:t>	* Reduce metabolic such as thermoregulation</a:t>
            </a:r>
          </a:p>
          <a:p>
            <a:pPr marL="0" indent="0" algn="l" rtl="0">
              <a:buNone/>
            </a:pPr>
            <a:r>
              <a:rPr lang="en-US" sz="2400" b="1" dirty="0"/>
              <a:t>	</a:t>
            </a:r>
            <a:r>
              <a:rPr lang="en-US" sz="2400" b="1" dirty="0" smtClean="0"/>
              <a:t>* Acute morality attributed to inhibition</a:t>
            </a:r>
          </a:p>
          <a:p>
            <a:pPr marL="0" indent="0" algn="l" rtl="0">
              <a:buNone/>
            </a:pPr>
            <a:r>
              <a:rPr lang="en-US" sz="2400" b="1" dirty="0"/>
              <a:t>	 </a:t>
            </a:r>
            <a:r>
              <a:rPr lang="en-US" sz="2400" b="1" dirty="0" smtClean="0"/>
              <a:t>  of acetylcholine esterase activity</a:t>
            </a:r>
          </a:p>
          <a:p>
            <a:pPr marL="0" indent="0" algn="l" rtl="0">
              <a:buNone/>
            </a:pPr>
            <a:endParaRPr lang="en-US" sz="2400" b="1" dirty="0" smtClean="0"/>
          </a:p>
          <a:p>
            <a:pPr marL="0" indent="0" algn="l" rtl="0">
              <a:buNone/>
            </a:pPr>
            <a:r>
              <a:rPr lang="en-US" sz="2400" b="1" dirty="0" smtClean="0"/>
              <a:t>*</a:t>
            </a:r>
            <a:r>
              <a:rPr lang="en-US" sz="2800" b="1" dirty="0" smtClean="0"/>
              <a:t> Parathyroid</a:t>
            </a:r>
            <a:endParaRPr lang="en-US" sz="2400" b="1" dirty="0"/>
          </a:p>
          <a:p>
            <a:pPr marL="0" indent="0" algn="l" rtl="0">
              <a:buNone/>
            </a:pPr>
            <a:r>
              <a:rPr lang="en-US" sz="2400" b="1" dirty="0"/>
              <a:t>	* </a:t>
            </a:r>
            <a:r>
              <a:rPr lang="en-US" sz="2400" b="1" dirty="0" smtClean="0"/>
              <a:t>Toxic to beneficial insects such as bees and dragonflies</a:t>
            </a:r>
          </a:p>
          <a:p>
            <a:pPr marL="0" indent="0" algn="l" rtl="0">
              <a:buNone/>
            </a:pPr>
            <a:r>
              <a:rPr lang="en-US" sz="2400" b="1" dirty="0"/>
              <a:t>	</a:t>
            </a:r>
            <a:r>
              <a:rPr lang="en-US" sz="2400" b="1" dirty="0" smtClean="0"/>
              <a:t>* Toxic to fish and other aquatic organism</a:t>
            </a:r>
            <a:endParaRPr lang="en-US" sz="2400" b="1" dirty="0"/>
          </a:p>
          <a:p>
            <a:pPr marL="0" indent="0" algn="l" rtl="0">
              <a:buNone/>
            </a:pPr>
            <a:r>
              <a:rPr lang="en-US" sz="24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455616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8725931" cy="6086093"/>
          </a:xfrm>
        </p:spPr>
        <p:txBody>
          <a:bodyPr>
            <a:normAutofit/>
          </a:bodyPr>
          <a:lstStyle/>
          <a:p>
            <a:pPr marL="0" indent="0" algn="ctr">
              <a:buNone/>
            </a:pPr>
            <a:r>
              <a:rPr lang="en-US" sz="4000" b="1" dirty="0" smtClean="0"/>
              <a:t>Specific pesticide effects</a:t>
            </a:r>
            <a:r>
              <a:rPr lang="fa-IR" sz="4000" b="1" dirty="0" smtClean="0"/>
              <a:t>				</a:t>
            </a:r>
            <a:endParaRPr lang="en-US" sz="4000" b="1" dirty="0" smtClean="0"/>
          </a:p>
          <a:p>
            <a:pPr marL="0" indent="0" algn="l" rtl="0">
              <a:buNone/>
            </a:pPr>
            <a:r>
              <a:rPr lang="en-US" sz="2400" b="1" dirty="0" smtClean="0"/>
              <a:t>*</a:t>
            </a:r>
            <a:r>
              <a:rPr lang="en-US" sz="2800" b="1" dirty="0" smtClean="0"/>
              <a:t> If any individual continuously eat contaminated food it will accumulate in the body.</a:t>
            </a:r>
          </a:p>
          <a:p>
            <a:pPr marL="0" indent="0" algn="l" rtl="0">
              <a:buNone/>
            </a:pPr>
            <a:r>
              <a:rPr lang="en-US" sz="2800" b="1" dirty="0" smtClean="0"/>
              <a:t>* All individuals are part of food chain as a result, toxins stores in the fats &amp; oils pass one trophic level to next trophic level</a:t>
            </a:r>
          </a:p>
          <a:p>
            <a:pPr marL="0" indent="0" algn="l" rtl="0">
              <a:buNone/>
            </a:pPr>
            <a:r>
              <a:rPr lang="en-US" sz="2800" b="1" dirty="0" smtClean="0"/>
              <a:t>* The higher up the food chain more concentrate the pesticide called </a:t>
            </a:r>
            <a:r>
              <a:rPr lang="en-US" sz="2800" b="1" dirty="0" err="1" smtClean="0"/>
              <a:t>biomagnifications</a:t>
            </a:r>
            <a:r>
              <a:rPr lang="en-US" sz="2800" b="1" dirty="0" smtClean="0"/>
              <a:t>.</a:t>
            </a:r>
          </a:p>
          <a:p>
            <a:pPr marL="0" indent="0" algn="l" rtl="0">
              <a:buNone/>
            </a:pPr>
            <a:r>
              <a:rPr lang="en-US" sz="2800" b="1" dirty="0" smtClean="0"/>
              <a:t>* This is danger expose to human because they are also in top of food chains.</a:t>
            </a:r>
          </a:p>
          <a:p>
            <a:pPr marL="0" indent="0" algn="l" rtl="0">
              <a:buNone/>
            </a:pPr>
            <a:endParaRPr lang="en-US" sz="2400" b="1" dirty="0" smtClean="0"/>
          </a:p>
          <a:p>
            <a:pPr marL="0" indent="0" algn="l" rtl="0">
              <a:buNone/>
            </a:pPr>
            <a:endParaRPr lang="fa-IR" sz="4000" b="1" dirty="0"/>
          </a:p>
        </p:txBody>
      </p:sp>
      <p:pic>
        <p:nvPicPr>
          <p:cNvPr id="2" name="Picture 1"/>
          <p:cNvPicPr>
            <a:picLocks noChangeAspect="1"/>
          </p:cNvPicPr>
          <p:nvPr/>
        </p:nvPicPr>
        <p:blipFill>
          <a:blip r:embed="rId2"/>
          <a:stretch>
            <a:fillRect/>
          </a:stretch>
        </p:blipFill>
        <p:spPr>
          <a:xfrm>
            <a:off x="9749556" y="1057342"/>
            <a:ext cx="2442444" cy="4446753"/>
          </a:xfrm>
          <a:prstGeom prst="rect">
            <a:avLst/>
          </a:prstGeom>
        </p:spPr>
      </p:pic>
    </p:spTree>
    <p:extLst>
      <p:ext uri="{BB962C8B-B14F-4D97-AF65-F5344CB8AC3E}">
        <p14:creationId xmlns:p14="http://schemas.microsoft.com/office/powerpoint/2010/main" val="2792715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7663250" cy="6086093"/>
          </a:xfrm>
        </p:spPr>
        <p:txBody>
          <a:bodyPr>
            <a:normAutofit/>
          </a:bodyPr>
          <a:lstStyle/>
          <a:p>
            <a:pPr marL="0" indent="0">
              <a:buNone/>
            </a:pPr>
            <a:r>
              <a:rPr lang="en-US" sz="4000" b="1" dirty="0" smtClean="0"/>
              <a:t>Resistance development</a:t>
            </a:r>
            <a:r>
              <a:rPr lang="fa-IR" sz="4000" b="1" dirty="0" smtClean="0"/>
              <a:t>	</a:t>
            </a:r>
            <a:endParaRPr lang="en-US" sz="4000" b="1" dirty="0" smtClean="0"/>
          </a:p>
          <a:p>
            <a:pPr marL="0" indent="0" algn="l" rtl="0">
              <a:buNone/>
            </a:pPr>
            <a:r>
              <a:rPr lang="en-US" sz="2400" b="1" dirty="0" smtClean="0"/>
              <a:t>*</a:t>
            </a:r>
            <a:r>
              <a:rPr lang="en-US" sz="2800" b="1" dirty="0" smtClean="0"/>
              <a:t> When pesticide use long period of time, some pest become resistance to the pesticide.</a:t>
            </a:r>
          </a:p>
          <a:p>
            <a:pPr marL="0" indent="0" algn="l" rtl="0">
              <a:buNone/>
            </a:pPr>
            <a:endParaRPr lang="en-US" sz="2800" b="1" dirty="0" smtClean="0"/>
          </a:p>
          <a:p>
            <a:pPr marL="0" indent="0" algn="l" rtl="0">
              <a:buNone/>
            </a:pPr>
            <a:r>
              <a:rPr lang="en-US" sz="2800" b="1" dirty="0" smtClean="0"/>
              <a:t>* Because of resistance development pest can not be control</a:t>
            </a:r>
          </a:p>
          <a:p>
            <a:pPr marL="0" indent="0" algn="l" rtl="0">
              <a:buNone/>
            </a:pPr>
            <a:endParaRPr lang="en-US" sz="2800" b="1" dirty="0" smtClean="0"/>
          </a:p>
          <a:p>
            <a:pPr marL="0" indent="0" algn="l" rtl="0">
              <a:buNone/>
            </a:pPr>
            <a:r>
              <a:rPr lang="en-US" sz="2800" b="1" dirty="0" smtClean="0"/>
              <a:t>* Farmer have to increase the concentration or change the pesticide it make more &amp; more environmental effects.</a:t>
            </a:r>
          </a:p>
          <a:p>
            <a:pPr marL="0" indent="0" algn="l" rtl="0">
              <a:buNone/>
            </a:pPr>
            <a:endParaRPr lang="en-US" sz="2400" b="1" dirty="0" smtClean="0"/>
          </a:p>
          <a:p>
            <a:pPr marL="0" indent="0" algn="l" rtl="0">
              <a:buNone/>
            </a:pPr>
            <a:endParaRPr lang="fa-IR" sz="4000" b="1" dirty="0"/>
          </a:p>
        </p:txBody>
      </p:sp>
      <p:pic>
        <p:nvPicPr>
          <p:cNvPr id="4" name="Picture 3"/>
          <p:cNvPicPr>
            <a:picLocks noChangeAspect="1"/>
          </p:cNvPicPr>
          <p:nvPr/>
        </p:nvPicPr>
        <p:blipFill>
          <a:blip r:embed="rId2"/>
          <a:stretch>
            <a:fillRect/>
          </a:stretch>
        </p:blipFill>
        <p:spPr>
          <a:xfrm>
            <a:off x="8501450" y="2288014"/>
            <a:ext cx="3510657" cy="3023377"/>
          </a:xfrm>
          <a:prstGeom prst="rect">
            <a:avLst/>
          </a:prstGeom>
        </p:spPr>
      </p:pic>
    </p:spTree>
    <p:extLst>
      <p:ext uri="{BB962C8B-B14F-4D97-AF65-F5344CB8AC3E}">
        <p14:creationId xmlns:p14="http://schemas.microsoft.com/office/powerpoint/2010/main" val="919858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9368482" cy="6355724"/>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buNone/>
            </a:pPr>
            <a:r>
              <a:rPr lang="en-US" sz="4800" b="1" dirty="0" smtClean="0"/>
              <a:t>Food safety Risk analysis</a:t>
            </a:r>
            <a:endParaRPr lang="en-US" sz="4800" b="1" dirty="0"/>
          </a:p>
          <a:p>
            <a:pPr marL="0" indent="0" algn="l" rtl="0">
              <a:lnSpc>
                <a:spcPct val="120000"/>
              </a:lnSpc>
              <a:buNone/>
            </a:pPr>
            <a:r>
              <a:rPr lang="en-US" sz="4000" b="1" dirty="0" smtClean="0"/>
              <a:t>* It refers the level of acceptable risk by different nations.</a:t>
            </a:r>
          </a:p>
          <a:p>
            <a:pPr marL="0" indent="0" algn="l" rtl="0">
              <a:lnSpc>
                <a:spcPct val="120000"/>
              </a:lnSpc>
              <a:buNone/>
            </a:pPr>
            <a:endParaRPr lang="en-US" sz="4000" b="1" dirty="0"/>
          </a:p>
          <a:p>
            <a:pPr marL="0" indent="0" algn="l" rtl="0">
              <a:lnSpc>
                <a:spcPct val="120000"/>
              </a:lnSpc>
              <a:buNone/>
            </a:pPr>
            <a:r>
              <a:rPr lang="en-US" sz="4000" b="1" dirty="0" smtClean="0"/>
              <a:t>* European community- considering zero risk factor in food.</a:t>
            </a:r>
          </a:p>
          <a:p>
            <a:pPr marL="0" indent="0" algn="l" rtl="0">
              <a:lnSpc>
                <a:spcPct val="120000"/>
              </a:lnSpc>
              <a:buNone/>
            </a:pPr>
            <a:endParaRPr lang="fa-IR" sz="4800" b="1" dirty="0"/>
          </a:p>
        </p:txBody>
      </p:sp>
    </p:spTree>
    <p:extLst>
      <p:ext uri="{BB962C8B-B14F-4D97-AF65-F5344CB8AC3E}">
        <p14:creationId xmlns:p14="http://schemas.microsoft.com/office/powerpoint/2010/main" val="2519637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What are residues and why do they turn up in our food?</a:t>
            </a:r>
          </a:p>
          <a:p>
            <a:pPr marL="0" indent="0" algn="l" rtl="0">
              <a:buNone/>
            </a:pPr>
            <a:r>
              <a:rPr lang="en-US" sz="2400" b="1" dirty="0" smtClean="0"/>
              <a:t>*</a:t>
            </a:r>
            <a:r>
              <a:rPr lang="en-US" sz="2800" b="1" dirty="0" smtClean="0"/>
              <a:t> Pesticides may be used in variety of different ways during the production of food:</a:t>
            </a:r>
            <a:endParaRPr lang="en-US" sz="2400" b="1" dirty="0"/>
          </a:p>
          <a:p>
            <a:pPr marL="0" indent="0" algn="l" rtl="0">
              <a:buNone/>
            </a:pPr>
            <a:r>
              <a:rPr lang="en-US" sz="2400" b="1" dirty="0" smtClean="0"/>
              <a:t>	* used by farmers to control the growth of weeds, or prevent crop damage by insects, rodents and molds.</a:t>
            </a:r>
          </a:p>
          <a:p>
            <a:pPr marL="0" indent="0" algn="l" rtl="0">
              <a:buNone/>
            </a:pPr>
            <a:r>
              <a:rPr lang="en-US" sz="2400" b="1" dirty="0" smtClean="0"/>
              <a:t>	* used on food crops after harvest to prolong their storage life	</a:t>
            </a:r>
          </a:p>
          <a:p>
            <a:pPr marL="0" indent="0" algn="l" rtl="0">
              <a:buNone/>
            </a:pPr>
            <a:r>
              <a:rPr lang="en-US" sz="2400" b="1" dirty="0" smtClean="0"/>
              <a:t>	* used on animal farms to control insect pests</a:t>
            </a:r>
            <a:r>
              <a:rPr lang="en-US" sz="2400" b="1" dirty="0"/>
              <a:t>	 </a:t>
            </a:r>
            <a:r>
              <a:rPr lang="en-US" sz="2400" b="1" dirty="0" smtClean="0"/>
              <a:t>  </a:t>
            </a:r>
          </a:p>
          <a:p>
            <a:pPr marL="0" indent="0" algn="l" rtl="0">
              <a:buNone/>
            </a:pPr>
            <a:r>
              <a:rPr lang="en-US" sz="2400" b="1" dirty="0" smtClean="0"/>
              <a:t>*</a:t>
            </a:r>
            <a:r>
              <a:rPr lang="en-US" sz="2800" b="1" dirty="0" smtClean="0"/>
              <a:t> When a crop in treated with pesticide, a very small amount of the pesticide, or its ‘metabolites’ or ‘degradation products’, can remain in the crop until after it is harvested. This is known as the ‘residue’.</a:t>
            </a:r>
            <a:endParaRPr lang="en-US" sz="2400" b="1" dirty="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425876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3200" b="1" dirty="0" smtClean="0"/>
              <a:t>*</a:t>
            </a:r>
            <a:r>
              <a:rPr lang="en-US" sz="3600" b="1" dirty="0" smtClean="0"/>
              <a:t> Residues can arise from:</a:t>
            </a:r>
          </a:p>
          <a:p>
            <a:pPr marL="0" indent="0" algn="l" rtl="0">
              <a:buNone/>
            </a:pPr>
            <a:endParaRPr lang="en-US" sz="2400" b="1" dirty="0"/>
          </a:p>
          <a:p>
            <a:pPr marL="0" indent="0" algn="l" rtl="0">
              <a:buNone/>
            </a:pPr>
            <a:r>
              <a:rPr lang="en-US" sz="2400" b="1" dirty="0" smtClean="0"/>
              <a:t>	</a:t>
            </a:r>
            <a:r>
              <a:rPr lang="en-US" sz="2800" b="1" dirty="0" smtClean="0"/>
              <a:t>* the use on crop of legally allowed pesticides according to 	good 	agricultural practice- (leave </a:t>
            </a:r>
            <a:r>
              <a:rPr lang="en-US" sz="2800" b="1" dirty="0"/>
              <a:t>s</a:t>
            </a:r>
            <a:r>
              <a:rPr lang="en-US" sz="2800" b="1" dirty="0" smtClean="0"/>
              <a:t>mallest and acceptable 	amount of 	residue</a:t>
            </a:r>
          </a:p>
          <a:p>
            <a:pPr marL="0" indent="0" algn="l" rtl="0">
              <a:buNone/>
            </a:pPr>
            <a:r>
              <a:rPr lang="en-US" sz="2800" b="1" dirty="0" smtClean="0"/>
              <a:t>	* Overdose of pesticide, or use too close to harvest, of a 	legally permitted pesticide </a:t>
            </a:r>
          </a:p>
          <a:p>
            <a:pPr marL="0" indent="0" algn="l" rtl="0">
              <a:buNone/>
            </a:pPr>
            <a:r>
              <a:rPr lang="en-US" sz="2800" b="1" dirty="0"/>
              <a:t>	</a:t>
            </a:r>
            <a:r>
              <a:rPr lang="en-US" sz="2800" b="1" dirty="0" smtClean="0"/>
              <a:t>* illegal use of pesticide that is not approves that crop</a:t>
            </a:r>
          </a:p>
          <a:p>
            <a:pPr marL="0" indent="0" algn="l" rtl="0">
              <a:buNone/>
            </a:pPr>
            <a:r>
              <a:rPr lang="en-US" sz="2800" b="1" dirty="0"/>
              <a:t>	</a:t>
            </a:r>
            <a:r>
              <a:rPr lang="en-US" sz="2800" b="1" dirty="0" smtClean="0"/>
              <a:t>* incorrect use of pesticides after harvest, to reduce pest 	infestation in storage or in transit.</a:t>
            </a:r>
          </a:p>
          <a:p>
            <a:pPr marL="0" indent="0" algn="l" rtl="0">
              <a:buNone/>
            </a:pPr>
            <a:r>
              <a:rPr lang="en-US" sz="24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453777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3200" b="1" dirty="0" smtClean="0"/>
              <a:t>*</a:t>
            </a:r>
            <a:r>
              <a:rPr lang="en-US" sz="3600" b="1" dirty="0" smtClean="0"/>
              <a:t> Residues </a:t>
            </a:r>
            <a:r>
              <a:rPr lang="en-US" sz="3600" b="1" dirty="0" err="1" smtClean="0"/>
              <a:t>residues</a:t>
            </a:r>
            <a:r>
              <a:rPr lang="en-US" sz="3600" b="1" dirty="0" smtClean="0"/>
              <a:t> may be present in:</a:t>
            </a:r>
          </a:p>
          <a:p>
            <a:pPr marL="0" indent="0" algn="l" rtl="0">
              <a:buNone/>
            </a:pPr>
            <a:endParaRPr lang="en-US" sz="2400" b="1" dirty="0"/>
          </a:p>
          <a:p>
            <a:pPr marL="0" indent="0" algn="l" rtl="0">
              <a:buNone/>
            </a:pPr>
            <a:r>
              <a:rPr lang="en-US" sz="2400" b="1" dirty="0" smtClean="0"/>
              <a:t>	</a:t>
            </a:r>
            <a:r>
              <a:rPr lang="en-US" sz="2800" b="1" dirty="0" smtClean="0"/>
              <a:t>* fresh or tinned fruit and vegetables, or</a:t>
            </a:r>
          </a:p>
          <a:p>
            <a:pPr marL="0" indent="0" algn="l" rtl="0">
              <a:buNone/>
            </a:pPr>
            <a:r>
              <a:rPr lang="en-US" sz="2800" b="1" dirty="0" smtClean="0"/>
              <a:t>	* processed food and drink made from the crop (e.g. juice, 		bread or any other manufactures food or drink), or</a:t>
            </a:r>
          </a:p>
          <a:p>
            <a:pPr marL="0" indent="0" algn="l" rtl="0">
              <a:buNone/>
            </a:pPr>
            <a:r>
              <a:rPr lang="en-US" sz="2800" b="1" dirty="0"/>
              <a:t>	</a:t>
            </a:r>
            <a:r>
              <a:rPr lang="en-US" sz="2800" b="1" dirty="0" smtClean="0"/>
              <a:t>* fresh or processed animal products (if the animals have 		been fed on crop treated with pesticide).</a:t>
            </a:r>
          </a:p>
          <a:p>
            <a:pPr marL="0" indent="0" algn="l" rtl="0">
              <a:buNone/>
            </a:pPr>
            <a:r>
              <a:rPr lang="en-US" sz="2800" b="1" dirty="0"/>
              <a:t>	</a:t>
            </a:r>
            <a:r>
              <a:rPr lang="en-US" sz="2400" b="1" dirty="0"/>
              <a:t>	</a:t>
            </a:r>
            <a:endParaRPr lang="en-US" sz="2400" b="1" dirty="0" smtClean="0"/>
          </a:p>
          <a:p>
            <a:pPr marL="0" indent="0" algn="l" rtl="0">
              <a:buNone/>
            </a:pPr>
            <a:r>
              <a:rPr lang="en-US" sz="3200" b="1" dirty="0"/>
              <a:t>*</a:t>
            </a:r>
            <a:r>
              <a:rPr lang="en-US" sz="3600" b="1" dirty="0"/>
              <a:t> </a:t>
            </a:r>
            <a:r>
              <a:rPr lang="en-US" sz="3600" b="1" dirty="0" smtClean="0"/>
              <a:t>Occasionally, residues may also result from environmental or other ‘indirect’ sources.(e.g. residues of old pesticides, such as DDT).</a:t>
            </a:r>
            <a:endParaRPr lang="en-US" sz="2400" b="1" dirty="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4064908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8614894" cy="5177306"/>
          </a:xfrm>
        </p:spPr>
        <p:txBody>
          <a:bodyPr>
            <a:normAutofit fontScale="85000" lnSpcReduction="20000"/>
          </a:bodyPr>
          <a:lstStyle/>
          <a:p>
            <a:pPr marL="0" indent="0" algn="ctr">
              <a:buNone/>
            </a:pPr>
            <a:r>
              <a:rPr lang="en-US" sz="4800" b="1" dirty="0" smtClean="0"/>
              <a:t>IPM</a:t>
            </a:r>
          </a:p>
          <a:p>
            <a:pPr marL="0" indent="0" algn="l" rtl="0">
              <a:buNone/>
            </a:pPr>
            <a:r>
              <a:rPr lang="en-US" sz="3300" b="1" dirty="0" smtClean="0"/>
              <a:t>* Applied Controls		* Examples</a:t>
            </a:r>
          </a:p>
          <a:p>
            <a:pPr marL="0" indent="0" algn="l" rtl="0">
              <a:buNone/>
            </a:pPr>
            <a:r>
              <a:rPr lang="en-US" sz="3300" b="1" dirty="0" smtClean="0"/>
              <a:t>	* </a:t>
            </a:r>
            <a:r>
              <a:rPr lang="en-US" sz="2800" b="1" dirty="0" smtClean="0"/>
              <a:t>Host plant resistance	</a:t>
            </a:r>
            <a:r>
              <a:rPr lang="en-US" sz="3300" b="1" dirty="0" smtClean="0"/>
              <a:t>* resistant varieties</a:t>
            </a:r>
          </a:p>
          <a:p>
            <a:pPr marL="0" indent="0" algn="l" rtl="0">
              <a:buNone/>
            </a:pPr>
            <a:r>
              <a:rPr lang="en-US" sz="3300" b="1" dirty="0"/>
              <a:t>	</a:t>
            </a:r>
            <a:r>
              <a:rPr lang="en-US" sz="3300" b="1" dirty="0" smtClean="0"/>
              <a:t>* Biological				* </a:t>
            </a:r>
            <a:r>
              <a:rPr lang="en-US" sz="3300" b="1" dirty="0" err="1" smtClean="0"/>
              <a:t>Phorid</a:t>
            </a:r>
            <a:r>
              <a:rPr lang="en-US" sz="3300" b="1" dirty="0" smtClean="0"/>
              <a:t> flies</a:t>
            </a:r>
          </a:p>
          <a:p>
            <a:pPr marL="0" indent="0" algn="l" rtl="0">
              <a:buNone/>
            </a:pPr>
            <a:r>
              <a:rPr lang="en-US" sz="3300" b="1" dirty="0"/>
              <a:t>	</a:t>
            </a:r>
            <a:r>
              <a:rPr lang="en-US" sz="3300" b="1" dirty="0" smtClean="0"/>
              <a:t>* cultural					* Crop rotation</a:t>
            </a:r>
          </a:p>
          <a:p>
            <a:pPr marL="0" indent="0" algn="l" rtl="0">
              <a:buNone/>
            </a:pPr>
            <a:r>
              <a:rPr lang="en-US" sz="3300" b="1" dirty="0"/>
              <a:t>	</a:t>
            </a:r>
            <a:r>
              <a:rPr lang="en-US" sz="3300" b="1" dirty="0" smtClean="0"/>
              <a:t>* Mechanical				* Animal traps</a:t>
            </a:r>
          </a:p>
          <a:p>
            <a:pPr marL="0" indent="0" algn="l" rtl="0">
              <a:buNone/>
            </a:pPr>
            <a:r>
              <a:rPr lang="en-US" sz="3300" b="1" dirty="0"/>
              <a:t>	</a:t>
            </a:r>
            <a:r>
              <a:rPr lang="en-US" sz="3300" b="1" dirty="0" smtClean="0"/>
              <a:t>* Sanitation				* Remove infected foliage</a:t>
            </a:r>
          </a:p>
          <a:p>
            <a:pPr marL="0" indent="0" algn="l" rtl="0">
              <a:buNone/>
            </a:pPr>
            <a:r>
              <a:rPr lang="en-US" sz="3300" b="1" dirty="0" smtClean="0"/>
              <a:t>	* Legal						* Quarantines, embargos</a:t>
            </a:r>
          </a:p>
          <a:p>
            <a:pPr marL="0" indent="0" algn="l" rtl="0">
              <a:buNone/>
            </a:pPr>
            <a:r>
              <a:rPr lang="en-US" sz="3300" b="1" dirty="0"/>
              <a:t>	</a:t>
            </a:r>
            <a:r>
              <a:rPr lang="en-US" sz="3300" b="1" dirty="0" smtClean="0"/>
              <a:t>* Chemical					* Pesticides</a:t>
            </a:r>
            <a:endParaRPr lang="fa-IR" sz="3300" b="1" dirty="0" smtClean="0"/>
          </a:p>
          <a:p>
            <a:pPr marL="0" indent="0" algn="l" rtl="0">
              <a:buNone/>
            </a:pPr>
            <a:r>
              <a:rPr lang="en-US" sz="3300" b="1" dirty="0" smtClean="0"/>
              <a:t> </a:t>
            </a:r>
            <a:endParaRPr lang="fa-IR" sz="3300" b="1" dirty="0" smtClean="0"/>
          </a:p>
          <a:p>
            <a:pPr marL="0" indent="0" algn="l" rtl="0">
              <a:buNone/>
            </a:pPr>
            <a:endParaRPr lang="fa-IR" sz="3300" b="1" dirty="0"/>
          </a:p>
        </p:txBody>
      </p:sp>
    </p:spTree>
    <p:extLst>
      <p:ext uri="{BB962C8B-B14F-4D97-AF65-F5344CB8AC3E}">
        <p14:creationId xmlns:p14="http://schemas.microsoft.com/office/powerpoint/2010/main" val="2423761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lnSpcReduction="10000"/>
          </a:bodyPr>
          <a:lstStyle/>
          <a:p>
            <a:pPr marL="0" indent="0" algn="ctr">
              <a:buNone/>
            </a:pPr>
            <a:r>
              <a:rPr lang="en-US" sz="4000" b="1" dirty="0" smtClean="0"/>
              <a:t>Do Processed Foods Have Less Pesticides Than Fresh Foods?</a:t>
            </a:r>
            <a:endParaRPr lang="fa-IR" sz="4000" b="1" dirty="0" smtClean="0"/>
          </a:p>
          <a:p>
            <a:pPr marL="0" indent="0" algn="l">
              <a:buNone/>
            </a:pPr>
            <a:r>
              <a:rPr lang="en-US" sz="2800" b="1" dirty="0" smtClean="0"/>
              <a:t>* Generally, yes.</a:t>
            </a:r>
          </a:p>
          <a:p>
            <a:pPr marL="0" indent="0" algn="l">
              <a:buNone/>
            </a:pPr>
            <a:r>
              <a:rPr lang="en-US" sz="2800" b="1" dirty="0" smtClean="0"/>
              <a:t>* Reason:</a:t>
            </a:r>
          </a:p>
          <a:p>
            <a:pPr marL="0" indent="0" algn="l" rtl="0">
              <a:buNone/>
            </a:pPr>
            <a:r>
              <a:rPr lang="en-US" sz="2800" b="1" dirty="0"/>
              <a:t>	</a:t>
            </a:r>
            <a:r>
              <a:rPr lang="en-US" sz="2400" b="1" dirty="0" smtClean="0"/>
              <a:t>* Growers who have contracts with processors often don’t need to 	ensure that their foods are cosmetically perfect, and this allows them 	to omit some pesticide treatments, including some late-season 	insecticide applications.</a:t>
            </a:r>
          </a:p>
          <a:p>
            <a:pPr marL="0" indent="0" algn="l" rtl="0">
              <a:buNone/>
            </a:pPr>
            <a:r>
              <a:rPr lang="en-US" sz="2400" b="1" dirty="0"/>
              <a:t>	</a:t>
            </a:r>
            <a:r>
              <a:rPr lang="en-US" sz="2400" b="1" dirty="0" smtClean="0"/>
              <a:t>* Many processors, responding to consumer demand for foods with 	minimal pesticide residues, have contracts with growers that 	specifically limit </a:t>
            </a:r>
            <a:r>
              <a:rPr lang="en-US" sz="2400" b="1" dirty="0"/>
              <a:t>p</a:t>
            </a:r>
            <a:r>
              <a:rPr lang="en-US" sz="2400" b="1" dirty="0" smtClean="0"/>
              <a:t>esticide applications.</a:t>
            </a:r>
          </a:p>
          <a:p>
            <a:pPr marL="0" indent="0" algn="l" rtl="0">
              <a:buNone/>
            </a:pPr>
            <a:r>
              <a:rPr lang="en-US" sz="2400" b="1" dirty="0"/>
              <a:t>	</a:t>
            </a:r>
            <a:r>
              <a:rPr lang="en-US" sz="2400" b="1" dirty="0" smtClean="0"/>
              <a:t>*	Processing itself also </a:t>
            </a:r>
            <a:r>
              <a:rPr lang="en-US" sz="2400" b="1" dirty="0"/>
              <a:t>o</a:t>
            </a:r>
            <a:r>
              <a:rPr lang="en-US" sz="2400" b="1" dirty="0" smtClean="0"/>
              <a:t>ften involves washing, peeling and cooking 	the food, steps that all tend to reduce pesticide residues.</a:t>
            </a:r>
            <a:endParaRPr lang="en-US" sz="2800" b="1" dirty="0" smtClean="0"/>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683989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800" b="1" dirty="0" smtClean="0"/>
              <a:t>What about organic food?</a:t>
            </a:r>
          </a:p>
          <a:p>
            <a:pPr marL="0" indent="0" algn="ctr">
              <a:buNone/>
            </a:pPr>
            <a:endParaRPr lang="en-US" sz="4000" b="1" dirty="0"/>
          </a:p>
          <a:p>
            <a:pPr marL="0" indent="0" algn="ctr">
              <a:buNone/>
            </a:pPr>
            <a:r>
              <a:rPr lang="en-US" sz="4000" b="1" dirty="0" smtClean="0"/>
              <a:t>“When present, residues in organic foods are likely to be at lower levels that those in non-organic foods.” (Baker et al.)</a:t>
            </a:r>
            <a:endParaRPr lang="fa-IR" sz="4000" b="1" dirty="0" smtClean="0"/>
          </a:p>
          <a:p>
            <a:pPr marL="0" indent="0" algn="l">
              <a:buNone/>
            </a:pPr>
            <a:endParaRPr lang="en-US" sz="2800" b="1" dirty="0" smtClean="0"/>
          </a:p>
          <a:p>
            <a:pPr marL="0" indent="0" algn="l" rtl="0">
              <a:buNone/>
            </a:pPr>
            <a:r>
              <a:rPr lang="en-US" sz="28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556248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Birth Defects</a:t>
            </a:r>
            <a:endParaRPr lang="en-US" sz="2400" b="1" dirty="0"/>
          </a:p>
          <a:p>
            <a:pPr marL="0" indent="0" algn="l" rtl="0">
              <a:buNone/>
            </a:pPr>
            <a:r>
              <a:rPr lang="en-US" sz="2400" b="1" dirty="0" smtClean="0"/>
              <a:t>	*  A study in Minnesota found significantly higher rates of birth defects 	in children born to pesticide applicators and in regions of the state 	where </a:t>
            </a:r>
            <a:r>
              <a:rPr lang="en-US" sz="2400" b="1" dirty="0" err="1" smtClean="0"/>
              <a:t>chlorophenoxy</a:t>
            </a:r>
            <a:r>
              <a:rPr lang="en-US" sz="2400" b="1" dirty="0" smtClean="0"/>
              <a:t> herbicides and fungicides are widely used. 	(Garry, 1996)</a:t>
            </a:r>
          </a:p>
          <a:p>
            <a:pPr marL="0" indent="0" algn="l" rtl="0">
              <a:buNone/>
            </a:pPr>
            <a:r>
              <a:rPr lang="en-US" sz="2400" b="1" dirty="0" smtClean="0"/>
              <a:t>	* In California, mothers living and working in agricultural areas with 	pesticide use had a higher risk for giving birth to children with limb 	reduction defects. (Schwartz, 1988)	</a:t>
            </a:r>
          </a:p>
          <a:p>
            <a:pPr marL="0" indent="0" algn="l" rtl="0">
              <a:buNone/>
            </a:pPr>
            <a:r>
              <a:rPr lang="en-US" sz="2400" b="1" dirty="0" smtClean="0"/>
              <a:t>	* A study pf pregnant women in Iowa and Michigan found that women 	exposed to multiple pesticides had an increased risk of giving birth to 	a child with cleft palate(Gordon, 1981)</a:t>
            </a:r>
            <a:r>
              <a:rPr lang="en-US" sz="2400" b="1" dirty="0"/>
              <a:t>	 </a:t>
            </a:r>
            <a:r>
              <a:rPr lang="en-US" sz="2400" b="1" dirty="0" smtClean="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114027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Neurological effects </a:t>
            </a:r>
            <a:endParaRPr lang="en-US" sz="2400" b="1" dirty="0"/>
          </a:p>
          <a:p>
            <a:pPr marL="0" indent="0" algn="l" rtl="0">
              <a:buNone/>
            </a:pPr>
            <a:r>
              <a:rPr lang="en-US" sz="2400" b="1" dirty="0" smtClean="0"/>
              <a:t>	*  Long term </a:t>
            </a:r>
            <a:r>
              <a:rPr lang="en-US" sz="2400" b="1" dirty="0"/>
              <a:t>e</a:t>
            </a:r>
            <a:r>
              <a:rPr lang="en-US" sz="2400" b="1" dirty="0" smtClean="0"/>
              <a:t>xposure can result in reduced IQ and learning disability, 	associated with permanent brain damage.</a:t>
            </a:r>
          </a:p>
          <a:p>
            <a:pPr marL="0" indent="0" algn="l" rtl="0">
              <a:buNone/>
            </a:pPr>
            <a:r>
              <a:rPr lang="en-US" sz="2400" b="1" dirty="0"/>
              <a:t>	</a:t>
            </a:r>
            <a:r>
              <a:rPr lang="en-US" sz="2400" b="1" dirty="0" smtClean="0"/>
              <a:t>* A study in Mexico shows that children living in area with high levels 	of pesticide exposure had less stamina, poorer eye-hand coordination, 	poorer memory and were less skilled in drawing figures. (</a:t>
            </a:r>
            <a:r>
              <a:rPr lang="en-US" sz="2400" b="1" dirty="0" err="1" smtClean="0"/>
              <a:t>Guillette</a:t>
            </a:r>
            <a:r>
              <a:rPr lang="en-US" sz="2400" b="1" dirty="0" smtClean="0"/>
              <a:t>, 	1998).</a:t>
            </a:r>
          </a:p>
          <a:p>
            <a:pPr marL="0" indent="0" algn="l" rtl="0">
              <a:buNone/>
            </a:pPr>
            <a:r>
              <a:rPr lang="en-US" sz="2400" b="1" dirty="0"/>
              <a:t>	</a:t>
            </a:r>
            <a:r>
              <a:rPr lang="en-US" sz="2400" b="1" dirty="0" smtClean="0"/>
              <a:t>* The risk of developing Parkinson’s disease is 70% greater in those 	exposed to even low levels of pesticides (</a:t>
            </a:r>
            <a:r>
              <a:rPr lang="en-US" sz="2400" b="1" dirty="0" err="1" smtClean="0"/>
              <a:t>Ascherio</a:t>
            </a:r>
            <a:r>
              <a:rPr lang="en-US" sz="2400" b="1" dirty="0" smtClean="0"/>
              <a:t> et al, 2006).</a:t>
            </a:r>
          </a:p>
          <a:p>
            <a:pPr marL="0" indent="0" algn="l" rtl="0">
              <a:buNone/>
            </a:pPr>
            <a:r>
              <a:rPr lang="en-US" sz="2400" b="1" dirty="0"/>
              <a:t>	</a:t>
            </a:r>
            <a:r>
              <a:rPr lang="en-US" sz="2400" b="1" dirty="0" smtClean="0"/>
              <a:t>* There are also concerns that long term exposures may increase the 	risk of dementia. (</a:t>
            </a:r>
            <a:r>
              <a:rPr lang="en-US" sz="2400" b="1" dirty="0" err="1" smtClean="0"/>
              <a:t>Baldi</a:t>
            </a:r>
            <a:r>
              <a:rPr lang="en-US" sz="2400" b="1" dirty="0" smtClean="0"/>
              <a:t> I et </a:t>
            </a:r>
            <a:r>
              <a:rPr lang="en-US" sz="2400" b="1" dirty="0" err="1" smtClean="0"/>
              <a:t>alm</a:t>
            </a:r>
            <a:r>
              <a:rPr lang="en-US" sz="2400" b="1" dirty="0" smtClean="0"/>
              <a:t> 2010)</a:t>
            </a:r>
          </a:p>
          <a:p>
            <a:pPr marL="0" indent="0" algn="l" rtl="0">
              <a:buNone/>
            </a:pPr>
            <a:endParaRPr lang="fa-IR" sz="4000" b="1" dirty="0"/>
          </a:p>
        </p:txBody>
      </p:sp>
    </p:spTree>
    <p:extLst>
      <p:ext uri="{BB962C8B-B14F-4D97-AF65-F5344CB8AC3E}">
        <p14:creationId xmlns:p14="http://schemas.microsoft.com/office/powerpoint/2010/main" val="26690333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Cancer</a:t>
            </a:r>
            <a:endParaRPr lang="en-US" sz="2400" b="1" dirty="0"/>
          </a:p>
          <a:p>
            <a:pPr marL="0" indent="0" algn="l" rtl="0">
              <a:lnSpc>
                <a:spcPct val="150000"/>
              </a:lnSpc>
              <a:buNone/>
            </a:pPr>
            <a:r>
              <a:rPr lang="en-US" sz="2400" b="1" dirty="0" smtClean="0"/>
              <a:t>	*  Associations have been found with” leukemia, lymphoma, brain, 	kidney, breast, prostate, pancreas, liver, lung, and skin cancers</a:t>
            </a:r>
          </a:p>
          <a:p>
            <a:pPr marL="0" indent="0" algn="l" rtl="0">
              <a:lnSpc>
                <a:spcPct val="150000"/>
              </a:lnSpc>
              <a:buNone/>
            </a:pPr>
            <a:r>
              <a:rPr lang="en-US" sz="2400" b="1" dirty="0"/>
              <a:t>	</a:t>
            </a:r>
            <a:r>
              <a:rPr lang="en-US" sz="2400" b="1" dirty="0" smtClean="0"/>
              <a:t>* Sheila </a:t>
            </a:r>
            <a:r>
              <a:rPr lang="en-US" sz="2400" b="1" dirty="0" err="1" smtClean="0"/>
              <a:t>Zahm</a:t>
            </a:r>
            <a:r>
              <a:rPr lang="en-US" sz="2400" b="1" dirty="0" smtClean="0"/>
              <a:t> and Mary Ward, summarized the studies of pesticides and childhood cancer and concluded that the following childhood cancers were linked to pesticide exposure: leukemia, </a:t>
            </a:r>
            <a:r>
              <a:rPr lang="en-US" sz="2400" b="1" dirty="0" err="1" smtClean="0"/>
              <a:t>neuroblastoma</a:t>
            </a:r>
            <a:r>
              <a:rPr lang="en-US" sz="2400" b="1" dirty="0" smtClean="0"/>
              <a:t>, </a:t>
            </a:r>
            <a:r>
              <a:rPr lang="en-US" sz="2400" b="1" dirty="0" err="1"/>
              <a:t>W</a:t>
            </a:r>
            <a:r>
              <a:rPr lang="en-US" sz="2400" b="1" dirty="0" err="1" smtClean="0"/>
              <a:t>ilms</a:t>
            </a:r>
            <a:r>
              <a:rPr lang="en-US" sz="2400" b="1" dirty="0" smtClean="0"/>
              <a:t> tumor, soft-tissue sarcoma, Ewing’s sarcoma, non-</a:t>
            </a:r>
            <a:r>
              <a:rPr lang="en-US" sz="2400" b="1" dirty="0" err="1" smtClean="0"/>
              <a:t>Hodgkins’s</a:t>
            </a:r>
            <a:r>
              <a:rPr lang="en-US" sz="2400" b="1" dirty="0" smtClean="0"/>
              <a:t> lymphoma, and cancers of the brain, </a:t>
            </a:r>
            <a:r>
              <a:rPr lang="en-US" sz="2400" b="1" dirty="0" err="1" smtClean="0"/>
              <a:t>colorectum</a:t>
            </a:r>
            <a:r>
              <a:rPr lang="en-US" sz="2400" b="1" dirty="0" smtClean="0"/>
              <a:t> and testes. ( </a:t>
            </a:r>
            <a:r>
              <a:rPr lang="en-US" sz="2400" b="1" dirty="0" err="1" smtClean="0"/>
              <a:t>Zahm</a:t>
            </a:r>
            <a:r>
              <a:rPr lang="en-US" sz="2400" b="1" dirty="0" smtClean="0"/>
              <a:t> and Ward, Environmental </a:t>
            </a:r>
            <a:r>
              <a:rPr lang="en-US" sz="2400" b="1" dirty="0" err="1" smtClean="0"/>
              <a:t>Helath</a:t>
            </a:r>
            <a:r>
              <a:rPr lang="en-US" sz="2400" b="1" dirty="0" smtClean="0"/>
              <a:t> Perspectives, vol. 106) 	</a:t>
            </a:r>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5462039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Health effects of pesticides</a:t>
            </a:r>
          </a:p>
          <a:p>
            <a:pPr marL="0" indent="0" algn="l" rtl="0">
              <a:buNone/>
            </a:pPr>
            <a:r>
              <a:rPr lang="en-US" sz="2400" b="1" dirty="0" smtClean="0"/>
              <a:t>*</a:t>
            </a:r>
            <a:r>
              <a:rPr lang="en-US" sz="2800" b="1" dirty="0" smtClean="0"/>
              <a:t> Fertility</a:t>
            </a:r>
            <a:endParaRPr lang="en-US" sz="2400" b="1" dirty="0"/>
          </a:p>
          <a:p>
            <a:pPr marL="0" indent="0" algn="l" rtl="0">
              <a:lnSpc>
                <a:spcPct val="200000"/>
              </a:lnSpc>
              <a:buNone/>
            </a:pPr>
            <a:r>
              <a:rPr lang="en-US" sz="2400" b="1" dirty="0" smtClean="0"/>
              <a:t>	*  A number of pesticides including </a:t>
            </a:r>
            <a:r>
              <a:rPr lang="en-US" sz="2400" b="1" dirty="0" err="1" smtClean="0"/>
              <a:t>dibromochlorophane</a:t>
            </a:r>
            <a:r>
              <a:rPr lang="en-US" sz="2400" b="1" dirty="0" smtClean="0"/>
              <a:t> and 2,4-D has been associated </a:t>
            </a:r>
            <a:r>
              <a:rPr lang="en-US" sz="2400" b="1" dirty="0"/>
              <a:t>w</a:t>
            </a:r>
            <a:r>
              <a:rPr lang="en-US" sz="2400" b="1" dirty="0" smtClean="0"/>
              <a:t>ith impaired fertility in males. ( </a:t>
            </a:r>
            <a:r>
              <a:rPr lang="en-US" sz="2400" b="1" dirty="0" err="1" smtClean="0"/>
              <a:t>Sheiner</a:t>
            </a:r>
            <a:r>
              <a:rPr lang="en-US" sz="2400" b="1" dirty="0" smtClean="0"/>
              <a:t> EK et </a:t>
            </a:r>
            <a:r>
              <a:rPr lang="en-US" sz="2400" b="1" dirty="0" err="1" smtClean="0"/>
              <a:t>ak</a:t>
            </a:r>
            <a:r>
              <a:rPr lang="en-US" sz="2400" b="1" dirty="0" smtClean="0"/>
              <a:t>, 2003)</a:t>
            </a:r>
          </a:p>
          <a:p>
            <a:pPr marL="0" indent="0" algn="l" rtl="0">
              <a:buNone/>
            </a:pPr>
            <a:endParaRPr lang="fa-IR" sz="4000" b="1" dirty="0"/>
          </a:p>
        </p:txBody>
      </p:sp>
    </p:spTree>
    <p:extLst>
      <p:ext uri="{BB962C8B-B14F-4D97-AF65-F5344CB8AC3E}">
        <p14:creationId xmlns:p14="http://schemas.microsoft.com/office/powerpoint/2010/main" val="2481616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ctr">
              <a:buNone/>
            </a:pPr>
            <a:r>
              <a:rPr lang="en-US" sz="4000" b="1" dirty="0" smtClean="0"/>
              <a:t>Prevention and Control</a:t>
            </a:r>
          </a:p>
          <a:p>
            <a:pPr marL="0" indent="0" algn="l" rtl="0">
              <a:buNone/>
            </a:pPr>
            <a:r>
              <a:rPr lang="en-US" sz="2400" b="1" dirty="0" smtClean="0"/>
              <a:t>*</a:t>
            </a:r>
            <a:r>
              <a:rPr lang="en-US" sz="2800" b="1" dirty="0" smtClean="0"/>
              <a:t> Consumer’s education:</a:t>
            </a:r>
            <a:endParaRPr lang="en-US" sz="2400" b="1" dirty="0"/>
          </a:p>
          <a:p>
            <a:pPr marL="0" indent="0" algn="l" rtl="0">
              <a:buNone/>
            </a:pPr>
            <a:r>
              <a:rPr lang="en-US" sz="2400" b="1" dirty="0" smtClean="0"/>
              <a:t>	* Choose foods frequently that low TI values.</a:t>
            </a:r>
          </a:p>
          <a:p>
            <a:pPr marL="0" indent="0" algn="l" rtl="0">
              <a:buNone/>
            </a:pPr>
            <a:r>
              <a:rPr lang="en-US" sz="2400" b="1" dirty="0"/>
              <a:t>	</a:t>
            </a:r>
            <a:r>
              <a:rPr lang="en-US" sz="2400" b="1" dirty="0" smtClean="0"/>
              <a:t>* Choose foods with the highest TI values, such as peaches, less often. 	Eating these foods occasionally is unlikely to do such harm, but eating 	multiple servings in a short time probably should be avoided. 	</a:t>
            </a:r>
          </a:p>
          <a:p>
            <a:pPr marL="0" indent="0" algn="l" rtl="0">
              <a:buNone/>
            </a:pPr>
            <a:r>
              <a:rPr lang="en-US" sz="2400" b="1" dirty="0"/>
              <a:t>	</a:t>
            </a:r>
            <a:r>
              <a:rPr lang="en-US" sz="2400" b="1" dirty="0" smtClean="0"/>
              <a:t>* Look for organically grown food.</a:t>
            </a:r>
          </a:p>
          <a:p>
            <a:pPr marL="0" indent="0" algn="l" rtl="0">
              <a:buNone/>
            </a:pPr>
            <a:r>
              <a:rPr lang="en-US" sz="2400" b="1" dirty="0"/>
              <a:t>	</a:t>
            </a:r>
            <a:r>
              <a:rPr lang="en-US" sz="2400" b="1" dirty="0" smtClean="0"/>
              <a:t>* Remove the peel. Many pesticide residues are on the outside of a 	fruit. Removing the peel can dramatically lower pesticide exposure 	associated with these foods.</a:t>
            </a:r>
          </a:p>
          <a:p>
            <a:pPr marL="0" indent="0" algn="l" rtl="0">
              <a:buNone/>
            </a:pPr>
            <a:r>
              <a:rPr lang="en-US" sz="2400" b="1" dirty="0"/>
              <a:t>	</a:t>
            </a:r>
            <a:r>
              <a:rPr lang="en-US" sz="2400" b="1" dirty="0" smtClean="0"/>
              <a:t>* Choose processed foods more often, especially those for which TI 	are substantially lower than for fresh varieties of the same foods, 	such as canned peaches.</a:t>
            </a:r>
            <a:r>
              <a:rPr lang="en-US" sz="2400" b="1" dirty="0"/>
              <a:t>	 </a:t>
            </a:r>
            <a:r>
              <a:rPr lang="en-US" sz="2400" b="1" dirty="0" smtClean="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969772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2400" b="1" dirty="0" smtClean="0"/>
              <a:t>*</a:t>
            </a:r>
            <a:r>
              <a:rPr lang="en-US" sz="2800" b="1" dirty="0" smtClean="0"/>
              <a:t> Legislative approaches:</a:t>
            </a:r>
            <a:endParaRPr lang="en-US" sz="2400" b="1" dirty="0"/>
          </a:p>
          <a:p>
            <a:pPr marL="0" indent="0" algn="l" rtl="0">
              <a:buNone/>
            </a:pPr>
            <a:r>
              <a:rPr lang="en-US" sz="2400" b="1" dirty="0" smtClean="0"/>
              <a:t>	* Pesticide Act 1974 which is implemented by a Pesticides Board, That 	has the Department of Agriculture (DOA) as its secretariat is the main 	Act that controls pesticides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the Food Act 1983 and the Food Regulations 1985 and (Amendment 	1955) control pesticide residues in food and are enforced by Ministry 	of Health;</a:t>
            </a:r>
          </a:p>
          <a:p>
            <a:pPr marL="0" indent="0" algn="l" rtl="0">
              <a:buNone/>
            </a:pPr>
            <a:r>
              <a:rPr lang="en-US" sz="2400" b="1" dirty="0"/>
              <a:t>	</a:t>
            </a:r>
            <a:endParaRPr lang="en-US" sz="2400" b="1" dirty="0" smtClean="0"/>
          </a:p>
          <a:p>
            <a:pPr marL="0" indent="0" algn="l" rtl="0">
              <a:buNone/>
            </a:pPr>
            <a:r>
              <a:rPr lang="en-US" sz="2400" b="1" dirty="0" smtClean="0"/>
              <a:t>	* Pesticides (Registration) Rules 1976 will ensure that the pesticide 	imported, manufactured, and sold in the country are of acceptable 	quality not causing unacceptable, adverse effects on human health 	and the environment. </a:t>
            </a:r>
          </a:p>
          <a:p>
            <a:pPr marL="0" indent="0" algn="l" rtl="0">
              <a:buNone/>
            </a:pPr>
            <a:r>
              <a:rPr lang="en-US" sz="2400" b="1" dirty="0"/>
              <a:t>	</a:t>
            </a: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20211686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a:bodyPr>
          <a:lstStyle/>
          <a:p>
            <a:pPr marL="0" indent="0" algn="l" rtl="0">
              <a:buNone/>
            </a:pPr>
            <a:r>
              <a:rPr lang="en-US" sz="2400" b="1" dirty="0" smtClean="0"/>
              <a:t>*</a:t>
            </a:r>
            <a:r>
              <a:rPr lang="en-US" sz="2800" b="1" dirty="0" smtClean="0"/>
              <a:t> Monitoring residue:</a:t>
            </a:r>
            <a:endParaRPr lang="en-US" sz="2400" b="1" dirty="0"/>
          </a:p>
          <a:p>
            <a:pPr marL="0" indent="0" algn="l" rtl="0">
              <a:buNone/>
            </a:pPr>
            <a:r>
              <a:rPr lang="en-US" sz="2400" b="1" dirty="0" smtClean="0"/>
              <a:t>	* Food Quality Control (FQC) unit and DOA – collect fresh produce at 	farm gate selling points and send it for residue testing</a:t>
            </a:r>
          </a:p>
          <a:p>
            <a:pPr marL="0" indent="0" algn="l" rtl="0">
              <a:buNone/>
            </a:pPr>
            <a:r>
              <a:rPr lang="en-US" sz="2400" b="1" dirty="0"/>
              <a:t>	</a:t>
            </a:r>
            <a:r>
              <a:rPr lang="en-US" sz="2400" b="1" dirty="0" smtClean="0"/>
              <a:t>* If exceed MRL, growers could be charged under Food Act and 	Regulations</a:t>
            </a:r>
            <a:r>
              <a:rPr lang="en-US" sz="2400" b="1" dirty="0"/>
              <a:t>	</a:t>
            </a:r>
            <a:endParaRPr lang="en-US" sz="2400" b="1" dirty="0" smtClean="0"/>
          </a:p>
          <a:p>
            <a:pPr marL="0" indent="0" algn="l" rtl="0">
              <a:buNone/>
            </a:pPr>
            <a:endParaRPr lang="en-US" sz="2400" b="1" dirty="0"/>
          </a:p>
          <a:p>
            <a:pPr marL="0" indent="0" algn="l" rtl="0">
              <a:buNone/>
            </a:pPr>
            <a:r>
              <a:rPr lang="en-US" sz="2400" b="1" dirty="0"/>
              <a:t>*</a:t>
            </a:r>
            <a:r>
              <a:rPr lang="en-US" sz="2800" b="1" dirty="0"/>
              <a:t> </a:t>
            </a:r>
            <a:r>
              <a:rPr lang="en-US" sz="2800" b="1" dirty="0" smtClean="0"/>
              <a:t>Standards for residue:</a:t>
            </a:r>
            <a:endParaRPr lang="en-US" sz="2400" b="1" dirty="0"/>
          </a:p>
          <a:p>
            <a:pPr marL="0" indent="0" algn="l" rtl="0">
              <a:buNone/>
            </a:pPr>
            <a:r>
              <a:rPr lang="en-US" sz="2400" b="1" dirty="0"/>
              <a:t>	* </a:t>
            </a:r>
            <a:r>
              <a:rPr lang="en-US" sz="2400" b="1" dirty="0" smtClean="0"/>
              <a:t>National standards – Food regulations 1985 (Sixteenth schedule)</a:t>
            </a:r>
          </a:p>
          <a:p>
            <a:pPr marL="0" indent="0" algn="l" rtl="0">
              <a:buNone/>
            </a:pPr>
            <a:r>
              <a:rPr lang="en-US" sz="2400" b="1" dirty="0"/>
              <a:t>	</a:t>
            </a:r>
            <a:r>
              <a:rPr lang="en-US" sz="2400" b="1" dirty="0" smtClean="0"/>
              <a:t>* International standards -  CODEX </a:t>
            </a:r>
            <a:r>
              <a:rPr lang="en-US" sz="2400" b="1" dirty="0" err="1" smtClean="0"/>
              <a:t>Alimentarius</a:t>
            </a:r>
            <a:endParaRPr lang="en-US" sz="2400" b="1" dirty="0"/>
          </a:p>
          <a:p>
            <a:pPr marL="0" indent="0" algn="l" rtl="0">
              <a:buNone/>
            </a:pPr>
            <a:r>
              <a:rPr lang="en-US" sz="2400" b="1" dirty="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644925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rmAutofit fontScale="92500" lnSpcReduction="20000"/>
          </a:bodyPr>
          <a:lstStyle/>
          <a:p>
            <a:pPr marL="0" indent="0" algn="l" rtl="0">
              <a:buNone/>
            </a:pPr>
            <a:r>
              <a:rPr lang="en-US" sz="2400" b="1" dirty="0" smtClean="0"/>
              <a:t>*</a:t>
            </a:r>
            <a:r>
              <a:rPr lang="en-US" sz="2800" b="1" dirty="0" smtClean="0"/>
              <a:t> Non-legislative and other approaches:</a:t>
            </a:r>
            <a:endParaRPr lang="en-US" sz="2400" b="1" dirty="0"/>
          </a:p>
          <a:p>
            <a:pPr marL="0" indent="0" algn="l" rtl="0">
              <a:buNone/>
            </a:pPr>
            <a:r>
              <a:rPr lang="en-US" sz="2400" b="1" dirty="0" smtClean="0"/>
              <a:t>	* research into </a:t>
            </a:r>
            <a:r>
              <a:rPr lang="en-US" sz="2400" b="1" dirty="0" err="1" smtClean="0"/>
              <a:t>biopesticides</a:t>
            </a:r>
            <a:r>
              <a:rPr lang="en-US" sz="2400" b="1" dirty="0" smtClean="0"/>
              <a:t> by research institutions;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implementation and promotion of integrated pest management 	(IPM), 	such as the use of barn owls to control rats in paddy fields;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research into alternative pest control methods;</a:t>
            </a:r>
          </a:p>
          <a:p>
            <a:pPr marL="0" indent="0" algn="l" rtl="0">
              <a:buNone/>
            </a:pPr>
            <a:r>
              <a:rPr lang="en-US" sz="2400" b="1" dirty="0"/>
              <a:t>	</a:t>
            </a:r>
            <a:endParaRPr lang="en-US" sz="2400" b="1" dirty="0" smtClean="0"/>
          </a:p>
          <a:p>
            <a:pPr marL="0" indent="0" algn="l" rtl="0">
              <a:buNone/>
            </a:pPr>
            <a:r>
              <a:rPr lang="en-US" sz="2400" b="1" dirty="0"/>
              <a:t>	</a:t>
            </a:r>
            <a:r>
              <a:rPr lang="en-US" sz="2400" b="1" dirty="0" smtClean="0"/>
              <a:t>* introduction of better pesticide application technology;</a:t>
            </a:r>
          </a:p>
          <a:p>
            <a:pPr marL="0" indent="0" algn="l" rtl="0">
              <a:buNone/>
            </a:pPr>
            <a:r>
              <a:rPr lang="en-US" sz="2400" b="1" dirty="0"/>
              <a:t>	</a:t>
            </a:r>
            <a:r>
              <a:rPr lang="en-US" sz="2400" b="1" dirty="0" smtClean="0"/>
              <a:t>and</a:t>
            </a:r>
          </a:p>
          <a:p>
            <a:pPr marL="0" indent="0" algn="l" rtl="0">
              <a:buNone/>
            </a:pPr>
            <a:r>
              <a:rPr lang="en-US" sz="2400" b="1" dirty="0"/>
              <a:t>	</a:t>
            </a:r>
            <a:endParaRPr lang="en-US" sz="800" b="1" dirty="0" smtClean="0"/>
          </a:p>
          <a:p>
            <a:pPr marL="0" indent="0" algn="l" rtl="0">
              <a:buNone/>
            </a:pPr>
            <a:r>
              <a:rPr lang="en-US" sz="2400" b="1" dirty="0"/>
              <a:t>	</a:t>
            </a:r>
            <a:r>
              <a:rPr lang="en-US" sz="2400" b="1" dirty="0" smtClean="0"/>
              <a:t>* promotion of alternative farming methods, including organic farming and 	hydroponics for the production of vegetables.</a:t>
            </a:r>
          </a:p>
          <a:p>
            <a:pPr marL="0" indent="0" algn="l" rtl="0">
              <a:buNone/>
            </a:pPr>
            <a:endParaRPr lang="en-US" sz="2400" b="1" dirty="0" smtClean="0"/>
          </a:p>
          <a:p>
            <a:pPr marL="0" indent="0" algn="l" rtl="0">
              <a:buNone/>
            </a:pPr>
            <a:endParaRPr lang="en-US" sz="2400" b="1" dirty="0" smtClean="0"/>
          </a:p>
          <a:p>
            <a:pPr marL="0" indent="0" algn="l" rtl="0">
              <a:buNone/>
            </a:pPr>
            <a:r>
              <a:rPr lang="en-US" sz="2400" b="1" dirty="0"/>
              <a:t>		</a:t>
            </a:r>
          </a:p>
          <a:p>
            <a:pPr marL="0" indent="0" algn="l" rtl="0">
              <a:buNone/>
            </a:pPr>
            <a:endParaRPr lang="en-US" sz="2400" b="1" dirty="0" smtClean="0"/>
          </a:p>
          <a:p>
            <a:pPr marL="0" indent="0" algn="l" rtl="0">
              <a:buNone/>
            </a:pPr>
            <a:endParaRPr lang="en-US" sz="2400" b="1" dirty="0" smtClean="0"/>
          </a:p>
          <a:p>
            <a:pPr marL="0" indent="0" algn="l" rtl="0">
              <a:buNone/>
            </a:pPr>
            <a:endParaRPr lang="fa-IR" sz="4000" b="1" dirty="0"/>
          </a:p>
        </p:txBody>
      </p:sp>
    </p:spTree>
    <p:extLst>
      <p:ext uri="{BB962C8B-B14F-4D97-AF65-F5344CB8AC3E}">
        <p14:creationId xmlns:p14="http://schemas.microsoft.com/office/powerpoint/2010/main" val="126794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5674687"/>
          </a:xfrm>
        </p:spPr>
        <p:txBody>
          <a:bodyPr>
            <a:normAutofit/>
          </a:bodyPr>
          <a:lstStyle/>
          <a:p>
            <a:pPr marL="0" indent="0" algn="ctr">
              <a:buNone/>
            </a:pPr>
            <a:r>
              <a:rPr lang="en-US" sz="4800" b="1" dirty="0" smtClean="0"/>
              <a:t>Practical IPM Methods</a:t>
            </a:r>
            <a:endParaRPr lang="fa-IR" sz="4800" b="1" dirty="0"/>
          </a:p>
        </p:txBody>
      </p:sp>
      <p:pic>
        <p:nvPicPr>
          <p:cNvPr id="4" name="Picture 3" descr="243844 [Protected View] - PowerPoint">
            <a:extLst>
              <a:ext uri="{FF2B5EF4-FFF2-40B4-BE49-F238E27FC236}">
                <a16:creationId xmlns:a16="http://schemas.microsoft.com/office/drawing/2014/main" xmlns="" id="{88248CA4-3846-4BEF-8FE2-1D9753C6956D}"/>
              </a:ext>
            </a:extLst>
          </p:cNvPr>
          <p:cNvPicPr>
            <a:picLocks noChangeAspect="1"/>
          </p:cNvPicPr>
          <p:nvPr/>
        </p:nvPicPr>
        <p:blipFill rotWithShape="1">
          <a:blip r:embed="rId2">
            <a:extLst>
              <a:ext uri="{28A0092B-C50C-407E-A947-70E740481C1C}">
                <a14:useLocalDpi xmlns:a14="http://schemas.microsoft.com/office/drawing/2010/main" val="0"/>
              </a:ext>
            </a:extLst>
          </a:blip>
          <a:srcRect l="39622" t="28268" r="17519" b="32273"/>
          <a:stretch/>
        </p:blipFill>
        <p:spPr>
          <a:xfrm>
            <a:off x="1120461" y="1725768"/>
            <a:ext cx="7959145" cy="4127766"/>
          </a:xfrm>
          <a:prstGeom prst="rect">
            <a:avLst/>
          </a:prstGeom>
        </p:spPr>
      </p:pic>
    </p:spTree>
    <p:extLst>
      <p:ext uri="{BB962C8B-B14F-4D97-AF65-F5344CB8AC3E}">
        <p14:creationId xmlns:p14="http://schemas.microsoft.com/office/powerpoint/2010/main" val="31357281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Autofit/>
          </a:bodyPr>
          <a:lstStyle/>
          <a:p>
            <a:pPr marL="0" indent="0" algn="l" rtl="0">
              <a:lnSpc>
                <a:spcPct val="150000"/>
              </a:lnSpc>
              <a:buNone/>
            </a:pPr>
            <a:endParaRPr lang="en-US" sz="2800" b="1" dirty="0" smtClean="0"/>
          </a:p>
          <a:p>
            <a:pPr marL="0" indent="0" algn="l" rtl="0">
              <a:lnSpc>
                <a:spcPct val="150000"/>
              </a:lnSpc>
              <a:buNone/>
            </a:pPr>
            <a:endParaRPr lang="en-US" sz="2800" b="1" dirty="0"/>
          </a:p>
          <a:p>
            <a:pPr marL="0" indent="0" algn="l" rtl="0">
              <a:lnSpc>
                <a:spcPct val="150000"/>
              </a:lnSpc>
              <a:buNone/>
            </a:pPr>
            <a:r>
              <a:rPr lang="en-US" sz="2800" b="1" dirty="0" smtClean="0"/>
              <a:t>		*</a:t>
            </a:r>
            <a:r>
              <a:rPr lang="en-US" sz="3200" b="1" dirty="0" smtClean="0"/>
              <a:t> It is essential to promote bio-farming, for a 					healthy generation and also for the protection of 			our</a:t>
            </a:r>
            <a:r>
              <a:rPr lang="en-US" sz="3200" b="1" dirty="0"/>
              <a:t> </a:t>
            </a:r>
            <a:r>
              <a:rPr lang="en-US" sz="3200" b="1" dirty="0" smtClean="0"/>
              <a:t>environment</a:t>
            </a:r>
            <a:r>
              <a:rPr lang="en-US" sz="3200" b="1" dirty="0"/>
              <a:t> </a:t>
            </a:r>
            <a:r>
              <a:rPr lang="en-US" sz="3200" b="1" dirty="0" smtClean="0"/>
              <a:t>for the existence of all	organism 		on earth.</a:t>
            </a:r>
            <a:endParaRPr lang="en-US" sz="2800" b="1" dirty="0"/>
          </a:p>
          <a:p>
            <a:pPr marL="0" indent="0" algn="l" rtl="0">
              <a:lnSpc>
                <a:spcPct val="150000"/>
              </a:lnSpc>
              <a:buNone/>
            </a:pPr>
            <a:r>
              <a:rPr lang="en-US" sz="2800" b="1" dirty="0" smtClean="0"/>
              <a:t>	</a:t>
            </a:r>
            <a:r>
              <a:rPr lang="en-US" sz="2800" b="1" dirty="0"/>
              <a:t>	</a:t>
            </a:r>
            <a:endParaRPr lang="en-US" sz="2800" b="1" dirty="0" smtClean="0"/>
          </a:p>
          <a:p>
            <a:pPr marL="0" indent="0" algn="l" rtl="0">
              <a:lnSpc>
                <a:spcPct val="150000"/>
              </a:lnSpc>
              <a:buNone/>
            </a:pPr>
            <a:endParaRPr lang="en-US" sz="2800" b="1" dirty="0" smtClean="0"/>
          </a:p>
          <a:p>
            <a:pPr marL="0" indent="0" algn="l" rtl="0">
              <a:lnSpc>
                <a:spcPct val="150000"/>
              </a:lnSpc>
              <a:buNone/>
            </a:pPr>
            <a:r>
              <a:rPr lang="en-US" sz="2800" b="1" dirty="0"/>
              <a:t>		</a:t>
            </a:r>
          </a:p>
          <a:p>
            <a:pPr marL="0" indent="0" algn="l" rtl="0">
              <a:lnSpc>
                <a:spcPct val="150000"/>
              </a:lnSpc>
              <a:buNone/>
            </a:pPr>
            <a:endParaRPr lang="en-US" sz="2800" b="1" dirty="0" smtClean="0"/>
          </a:p>
          <a:p>
            <a:pPr marL="0" indent="0" algn="l" rtl="0">
              <a:lnSpc>
                <a:spcPct val="150000"/>
              </a:lnSpc>
              <a:buNone/>
            </a:pPr>
            <a:endParaRPr lang="en-US" sz="2800" b="1" dirty="0" smtClean="0"/>
          </a:p>
          <a:p>
            <a:pPr marL="0" indent="0" algn="l" rtl="0">
              <a:lnSpc>
                <a:spcPct val="150000"/>
              </a:lnSpc>
              <a:buNone/>
            </a:pPr>
            <a:endParaRPr lang="fa-IR" sz="4400" b="1" dirty="0"/>
          </a:p>
        </p:txBody>
      </p:sp>
    </p:spTree>
    <p:extLst>
      <p:ext uri="{BB962C8B-B14F-4D97-AF65-F5344CB8AC3E}">
        <p14:creationId xmlns:p14="http://schemas.microsoft.com/office/powerpoint/2010/main" val="4048425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6"/>
            <a:ext cx="10739907" cy="6086093"/>
          </a:xfrm>
        </p:spPr>
        <p:txBody>
          <a:bodyPr>
            <a:noAutofit/>
          </a:bodyPr>
          <a:lstStyle/>
          <a:p>
            <a:pPr marL="0" indent="0" algn="l" rtl="0">
              <a:lnSpc>
                <a:spcPct val="150000"/>
              </a:lnSpc>
              <a:buNone/>
            </a:pPr>
            <a:endParaRPr lang="en-US" sz="2800" b="1" dirty="0" smtClean="0"/>
          </a:p>
          <a:p>
            <a:pPr marL="0" indent="0" algn="l" rtl="0">
              <a:lnSpc>
                <a:spcPct val="150000"/>
              </a:lnSpc>
              <a:buNone/>
            </a:pPr>
            <a:endParaRPr lang="en-US" sz="2800" b="1" dirty="0"/>
          </a:p>
          <a:p>
            <a:pPr marL="0" indent="0" algn="l" rtl="0">
              <a:lnSpc>
                <a:spcPct val="150000"/>
              </a:lnSpc>
              <a:buNone/>
            </a:pPr>
            <a:r>
              <a:rPr lang="en-US" sz="2800" b="1" dirty="0" smtClean="0"/>
              <a:t>		</a:t>
            </a:r>
            <a:r>
              <a:rPr lang="en-US" sz="2800" b="1" dirty="0"/>
              <a:t>	</a:t>
            </a:r>
            <a:endParaRPr lang="en-US" sz="2800" b="1" dirty="0" smtClean="0"/>
          </a:p>
          <a:p>
            <a:pPr marL="0" indent="0" algn="l" rtl="0">
              <a:lnSpc>
                <a:spcPct val="150000"/>
              </a:lnSpc>
              <a:buNone/>
            </a:pPr>
            <a:endParaRPr lang="en-US" sz="2800" b="1" dirty="0" smtClean="0"/>
          </a:p>
          <a:p>
            <a:pPr marL="0" indent="0" algn="l" rtl="0">
              <a:lnSpc>
                <a:spcPct val="150000"/>
              </a:lnSpc>
              <a:buNone/>
            </a:pPr>
            <a:r>
              <a:rPr lang="en-US" sz="2800" b="1" dirty="0"/>
              <a:t>		</a:t>
            </a:r>
          </a:p>
          <a:p>
            <a:pPr marL="0" indent="0" algn="l" rtl="0">
              <a:lnSpc>
                <a:spcPct val="150000"/>
              </a:lnSpc>
              <a:buNone/>
            </a:pPr>
            <a:endParaRPr lang="en-US" sz="2800" b="1" dirty="0" smtClean="0"/>
          </a:p>
          <a:p>
            <a:pPr marL="0" indent="0" algn="l" rtl="0">
              <a:lnSpc>
                <a:spcPct val="150000"/>
              </a:lnSpc>
              <a:buNone/>
            </a:pPr>
            <a:endParaRPr lang="en-US" sz="2800" b="1" dirty="0" smtClean="0"/>
          </a:p>
          <a:p>
            <a:pPr marL="0" indent="0" algn="l" rtl="0">
              <a:lnSpc>
                <a:spcPct val="150000"/>
              </a:lnSpc>
              <a:buNone/>
            </a:pPr>
            <a:endParaRPr lang="fa-IR" sz="4400" b="1" dirty="0"/>
          </a:p>
        </p:txBody>
      </p:sp>
      <p:pic>
        <p:nvPicPr>
          <p:cNvPr id="4" name="Picture 3">
            <a:extLst>
              <a:ext uri="{FF2B5EF4-FFF2-40B4-BE49-F238E27FC236}">
                <a16:creationId xmlns="" xmlns:a16="http://schemas.microsoft.com/office/drawing/2014/main" id="{C2C05797-BF5D-455A-A379-367F370B6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84" y="502276"/>
            <a:ext cx="7941276" cy="5955957"/>
          </a:xfrm>
          <a:prstGeom prst="rect">
            <a:avLst/>
          </a:prstGeom>
        </p:spPr>
      </p:pic>
    </p:spTree>
    <p:extLst>
      <p:ext uri="{BB962C8B-B14F-4D97-AF65-F5344CB8AC3E}">
        <p14:creationId xmlns:p14="http://schemas.microsoft.com/office/powerpoint/2010/main" val="243171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fontScale="62500" lnSpcReduction="20000"/>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6600" b="1" dirty="0"/>
              <a:t>What is pesticide?</a:t>
            </a:r>
          </a:p>
          <a:p>
            <a:pPr marL="0" indent="0" algn="l" rtl="0">
              <a:buNone/>
            </a:pPr>
            <a:r>
              <a:rPr lang="en-US" sz="4800" b="1" dirty="0"/>
              <a:t>* A pesticide is any substance or mixture of substances intended for preventing, destroying, repelling, or mitigating any pest.</a:t>
            </a:r>
          </a:p>
          <a:p>
            <a:pPr marL="0" indent="0" algn="l" rtl="0">
              <a:buNone/>
            </a:pPr>
            <a:r>
              <a:rPr lang="en-US" sz="4800" b="1" dirty="0"/>
              <a:t>* “ Pesticide ” includes herbicides, fungicide, insecticides, or any other substance used to control pests.</a:t>
            </a:r>
          </a:p>
          <a:p>
            <a:pPr marL="0" indent="0" algn="l" rtl="0">
              <a:buNone/>
            </a:pPr>
            <a:r>
              <a:rPr lang="en-US" sz="4800" b="1" dirty="0"/>
              <a:t>* Pesticides are carefully regulated by the Environmental Protection Agency (EPA), which reviews studies to determine the risks posed by individual pesticides.</a:t>
            </a:r>
          </a:p>
          <a:p>
            <a:pPr marL="0" indent="0" algn="l" rtl="0">
              <a:buNone/>
            </a:pPr>
            <a:endParaRPr lang="en-US" sz="4800" b="1" dirty="0"/>
          </a:p>
          <a:p>
            <a:pPr marL="0" indent="0" algn="l" rtl="0">
              <a:buNone/>
            </a:pPr>
            <a:endParaRPr lang="en-US" sz="4800" b="1" dirty="0"/>
          </a:p>
          <a:p>
            <a:pPr marL="0" indent="0" algn="l" rtl="0">
              <a:buNone/>
            </a:pPr>
            <a:endParaRPr lang="fa-IR" sz="4800" b="1" dirty="0"/>
          </a:p>
        </p:txBody>
      </p:sp>
    </p:spTree>
    <p:extLst>
      <p:ext uri="{BB962C8B-B14F-4D97-AF65-F5344CB8AC3E}">
        <p14:creationId xmlns:p14="http://schemas.microsoft.com/office/powerpoint/2010/main" val="283949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199" y="502276"/>
            <a:ext cx="8717925" cy="5177307"/>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4100" b="1" dirty="0" smtClean="0"/>
              <a:t>History of Pesticides</a:t>
            </a:r>
            <a:endParaRPr lang="en-US" sz="4100" b="1" dirty="0"/>
          </a:p>
          <a:p>
            <a:pPr marL="0" indent="0" algn="l" rtl="0">
              <a:buNone/>
            </a:pPr>
            <a:endParaRPr lang="en-US" sz="4100" b="1" dirty="0"/>
          </a:p>
          <a:p>
            <a:pPr marL="0" indent="0" algn="l" rtl="0">
              <a:buNone/>
            </a:pPr>
            <a:endParaRPr lang="en-US" sz="4100" b="1" dirty="0"/>
          </a:p>
          <a:p>
            <a:pPr marL="0" indent="0" algn="l" rtl="0">
              <a:buNone/>
            </a:pPr>
            <a:endParaRPr lang="fa-IR" sz="4100" b="1" dirty="0"/>
          </a:p>
        </p:txBody>
      </p:sp>
      <p:pic>
        <p:nvPicPr>
          <p:cNvPr id="3" name="Picture 2" descr="agrochem-pest-1 (1) [Protected View] - PowerPoint">
            <a:extLst>
              <a:ext uri="{FF2B5EF4-FFF2-40B4-BE49-F238E27FC236}">
                <a16:creationId xmlns:a16="http://schemas.microsoft.com/office/drawing/2014/main" xmlns="" id="{BFA8FADE-FA34-4F32-98DE-2B5806ECEE28}"/>
              </a:ext>
            </a:extLst>
          </p:cNvPr>
          <p:cNvPicPr>
            <a:picLocks noChangeAspect="1"/>
          </p:cNvPicPr>
          <p:nvPr/>
        </p:nvPicPr>
        <p:blipFill rotWithShape="1">
          <a:blip r:embed="rId2">
            <a:extLst>
              <a:ext uri="{28A0092B-C50C-407E-A947-70E740481C1C}">
                <a14:useLocalDpi xmlns:a14="http://schemas.microsoft.com/office/drawing/2010/main" val="0"/>
              </a:ext>
            </a:extLst>
          </a:blip>
          <a:srcRect l="36921" t="29301" r="14423" b="20497"/>
          <a:stretch/>
        </p:blipFill>
        <p:spPr>
          <a:xfrm>
            <a:off x="1044261" y="1397357"/>
            <a:ext cx="7906556" cy="3953277"/>
          </a:xfrm>
          <a:prstGeom prst="rect">
            <a:avLst/>
          </a:prstGeom>
        </p:spPr>
      </p:pic>
    </p:spTree>
    <p:extLst>
      <p:ext uri="{BB962C8B-B14F-4D97-AF65-F5344CB8AC3E}">
        <p14:creationId xmlns:p14="http://schemas.microsoft.com/office/powerpoint/2010/main" val="134026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02277"/>
            <a:ext cx="8614894" cy="5177306"/>
          </a:xfrm>
        </p:spPr>
        <p:txBody>
          <a:bodyPr>
            <a:normAutofit/>
          </a:bodyPr>
          <a:lstStyle/>
          <a:p>
            <a:pPr marL="0" indent="0" algn="ctr">
              <a:buNone/>
            </a:pPr>
            <a:r>
              <a:rPr lang="en-US" sz="4800" b="1" dirty="0" smtClean="0"/>
              <a:t>IPM</a:t>
            </a:r>
          </a:p>
          <a:p>
            <a:pPr marL="0" indent="0" algn="l" rtl="0">
              <a:buNone/>
            </a:pPr>
            <a:r>
              <a:rPr lang="en-US" sz="3300" b="1" dirty="0" smtClean="0"/>
              <a:t>* Insecticide		* </a:t>
            </a:r>
            <a:r>
              <a:rPr lang="en-US" sz="3300" b="1" dirty="0" err="1" smtClean="0"/>
              <a:t>Piscicide</a:t>
            </a:r>
            <a:endParaRPr lang="en-US" sz="3300" b="1" dirty="0" smtClean="0"/>
          </a:p>
          <a:p>
            <a:pPr marL="0" indent="0" algn="l" rtl="0">
              <a:buNone/>
            </a:pPr>
            <a:r>
              <a:rPr lang="en-US" sz="3300" b="1" dirty="0"/>
              <a:t>* </a:t>
            </a:r>
            <a:r>
              <a:rPr lang="en-US" sz="3300" b="1" dirty="0" smtClean="0"/>
              <a:t>Herbicide</a:t>
            </a:r>
            <a:r>
              <a:rPr lang="en-US" sz="3300" b="1" dirty="0"/>
              <a:t>			* </a:t>
            </a:r>
            <a:r>
              <a:rPr lang="en-US" sz="3300" b="1" dirty="0" err="1" smtClean="0"/>
              <a:t>Nematicide</a:t>
            </a:r>
            <a:endParaRPr lang="en-US" sz="3300" b="1" dirty="0"/>
          </a:p>
          <a:p>
            <a:pPr marL="0" indent="0" algn="l" rtl="0">
              <a:buNone/>
            </a:pPr>
            <a:r>
              <a:rPr lang="en-US" sz="3300" b="1" dirty="0"/>
              <a:t>* </a:t>
            </a:r>
            <a:r>
              <a:rPr lang="en-US" sz="3300" b="1" dirty="0" err="1" smtClean="0"/>
              <a:t>Acaricide</a:t>
            </a:r>
            <a:r>
              <a:rPr lang="en-US" sz="3300" b="1" dirty="0"/>
              <a:t>			* </a:t>
            </a:r>
            <a:r>
              <a:rPr lang="en-US" sz="3300" b="1" dirty="0" err="1" smtClean="0"/>
              <a:t>Miticide</a:t>
            </a:r>
            <a:endParaRPr lang="en-US" sz="3300" b="1" dirty="0"/>
          </a:p>
          <a:p>
            <a:pPr marL="0" indent="0" algn="l" rtl="0">
              <a:buNone/>
            </a:pPr>
            <a:r>
              <a:rPr lang="en-US" sz="3300" b="1" dirty="0"/>
              <a:t>* </a:t>
            </a:r>
            <a:r>
              <a:rPr lang="en-US" sz="3300" b="1" dirty="0" err="1" smtClean="0"/>
              <a:t>Molluscicide</a:t>
            </a:r>
            <a:r>
              <a:rPr lang="en-US" sz="3300" b="1" dirty="0"/>
              <a:t>		* </a:t>
            </a:r>
            <a:r>
              <a:rPr lang="en-US" sz="3300" b="1" dirty="0" smtClean="0"/>
              <a:t>Repellant</a:t>
            </a:r>
            <a:endParaRPr lang="en-US" sz="3300" b="1" dirty="0"/>
          </a:p>
          <a:p>
            <a:pPr marL="0" indent="0" algn="l" rtl="0">
              <a:buNone/>
            </a:pPr>
            <a:r>
              <a:rPr lang="en-US" sz="3300" b="1" dirty="0"/>
              <a:t>* </a:t>
            </a:r>
            <a:r>
              <a:rPr lang="en-US" sz="3300" b="1" dirty="0" smtClean="0"/>
              <a:t>Rodenticide</a:t>
            </a:r>
            <a:r>
              <a:rPr lang="en-US" sz="3300" b="1" dirty="0"/>
              <a:t>		* </a:t>
            </a:r>
            <a:r>
              <a:rPr lang="en-US" sz="3300" b="1" dirty="0" smtClean="0"/>
              <a:t>Growth Regulator</a:t>
            </a:r>
            <a:endParaRPr lang="en-US" sz="3300" b="1" dirty="0"/>
          </a:p>
          <a:p>
            <a:pPr marL="0" indent="0" algn="l" rtl="0">
              <a:buNone/>
            </a:pPr>
            <a:r>
              <a:rPr lang="en-US" sz="3300" b="1" dirty="0"/>
              <a:t>* </a:t>
            </a:r>
            <a:r>
              <a:rPr lang="en-US" sz="3300" b="1" dirty="0" smtClean="0"/>
              <a:t>Fungicide</a:t>
            </a:r>
            <a:r>
              <a:rPr lang="en-US" sz="3300" b="1" dirty="0"/>
              <a:t>			* </a:t>
            </a:r>
            <a:r>
              <a:rPr lang="en-US" sz="3300" b="1" dirty="0" smtClean="0"/>
              <a:t>Bactericide</a:t>
            </a:r>
            <a:endParaRPr lang="en-US" sz="3300" b="1" dirty="0"/>
          </a:p>
          <a:p>
            <a:pPr marL="0" indent="0" algn="l" rtl="0">
              <a:buNone/>
            </a:pPr>
            <a:endParaRPr lang="fa-IR" sz="3300" b="1" dirty="0" smtClean="0"/>
          </a:p>
          <a:p>
            <a:pPr marL="0" indent="0" algn="l" rtl="0">
              <a:buNone/>
            </a:pPr>
            <a:endParaRPr lang="fa-IR" sz="3300" b="1" dirty="0"/>
          </a:p>
        </p:txBody>
      </p:sp>
    </p:spTree>
    <p:extLst>
      <p:ext uri="{BB962C8B-B14F-4D97-AF65-F5344CB8AC3E}">
        <p14:creationId xmlns:p14="http://schemas.microsoft.com/office/powerpoint/2010/main" val="3636730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291</TotalTime>
  <Words>1255</Words>
  <Application>Microsoft Office PowerPoint</Application>
  <PresentationFormat>Widescreen</PresentationFormat>
  <Paragraphs>396</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Aharoni</vt:lpstr>
      <vt:lpstr>Arial</vt:lpstr>
      <vt:lpstr>Tahoma</vt:lpstr>
      <vt:lpstr>Trebuchet MS</vt:lpstr>
      <vt:lpstr>Wingdings 3</vt:lpstr>
      <vt:lpstr>Facet</vt:lpstr>
      <vt:lpstr>Pesticides and food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Pesticedes and food safety</dc:title>
  <dc:creator>Tosun Rayan</dc:creator>
  <cp:lastModifiedBy>Tosun Rayan</cp:lastModifiedBy>
  <cp:revision>85</cp:revision>
  <dcterms:created xsi:type="dcterms:W3CDTF">2017-10-15T13:55:24Z</dcterms:created>
  <dcterms:modified xsi:type="dcterms:W3CDTF">2017-10-15T18:51:39Z</dcterms:modified>
</cp:coreProperties>
</file>